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30"/>
  </p:notesMasterIdLst>
  <p:sldIdLst>
    <p:sldId id="283" r:id="rId2"/>
    <p:sldId id="28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82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102" y="-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3923261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964937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77531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71534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46733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859468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80358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3314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953515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549840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33127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76906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557804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618421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506543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68263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9131859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377911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30108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72790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82314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85431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83530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009875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02139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6428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Shape 60"/>
          <p:cNvGrpSpPr/>
          <p:nvPr/>
        </p:nvGrpSpPr>
        <p:grpSpPr>
          <a:xfrm>
            <a:off x="-11" y="1000670"/>
            <a:ext cx="7314320" cy="3087224"/>
            <a:chOff x="-11" y="1378676"/>
            <a:chExt cx="7314320" cy="4116299"/>
          </a:xfrm>
        </p:grpSpPr>
        <p:sp>
          <p:nvSpPr>
            <p:cNvPr id="61" name="Shape 61"/>
            <p:cNvSpPr/>
            <p:nvPr/>
          </p:nvSpPr>
          <p:spPr>
            <a:xfrm flipH="1">
              <a:off x="-11" y="1378676"/>
              <a:ext cx="187800" cy="4116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 flipH="1">
              <a:off x="187809" y="1378676"/>
              <a:ext cx="7126499" cy="4116299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685800" y="1699932"/>
            <a:ext cx="6400799" cy="100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685800" y="2700338"/>
            <a:ext cx="6400799" cy="67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Shape 66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67" name="Shape 67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6245" y="1278513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648200" y="1278513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74" name="Shape 74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75" name="Shape 75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Shape 79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80" name="Shape 80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 flipH="1">
            <a:off x="8964665" y="4623760"/>
            <a:ext cx="187800" cy="521400"/>
          </a:xfrm>
          <a:prstGeom prst="rect">
            <a:avLst/>
          </a:prstGeom>
          <a:solidFill>
            <a:srgbClr val="AB010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/>
          <p:nvPr/>
        </p:nvSpPr>
        <p:spPr>
          <a:xfrm flipH="1">
            <a:off x="3866777" y="4623760"/>
            <a:ext cx="5097900" cy="521400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866812" y="4623760"/>
            <a:ext cx="5097900" cy="521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33867" y="-70"/>
            <a:ext cx="3409812" cy="2107677"/>
            <a:chOff x="0" y="1493"/>
            <a:chExt cx="3409812" cy="2810236"/>
          </a:xfrm>
        </p:grpSpPr>
        <p:cxnSp>
          <p:nvCxnSpPr>
            <p:cNvPr id="6" name="Shape 6"/>
            <p:cNvCxnSpPr/>
            <p:nvPr/>
          </p:nvCxnSpPr>
          <p:spPr>
            <a:xfrm>
              <a:off x="0" y="245542"/>
              <a:ext cx="3251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" name="Shape 7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0" y="474143"/>
              <a:ext cx="2666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0" y="931342"/>
              <a:ext cx="18626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0" y="1159942"/>
              <a:ext cx="1490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0" y="1388542"/>
              <a:ext cx="12191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0" y="1617142"/>
              <a:ext cx="990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0" y="1845742"/>
              <a:ext cx="745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0" y="2074342"/>
              <a:ext cx="533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0" y="2302943"/>
              <a:ext cx="262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 rot="-5400000">
              <a:off x="-814261" y="1238115"/>
              <a:ext cx="2468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Shape 18"/>
            <p:cNvCxnSpPr/>
            <p:nvPr/>
          </p:nvCxnSpPr>
          <p:spPr>
            <a:xfrm rot="-5400000">
              <a:off x="-357712" y="1014527"/>
              <a:ext cx="2018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Shape 19"/>
            <p:cNvCxnSpPr/>
            <p:nvPr/>
          </p:nvCxnSpPr>
          <p:spPr>
            <a:xfrm rot="-5400000">
              <a:off x="-853" y="887576"/>
              <a:ext cx="1763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Shape 20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Shape 21"/>
            <p:cNvCxnSpPr/>
            <p:nvPr/>
          </p:nvCxnSpPr>
          <p:spPr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Shape 22"/>
            <p:cNvCxnSpPr/>
            <p:nvPr/>
          </p:nvCxnSpPr>
          <p:spPr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Shape 23"/>
            <p:cNvCxnSpPr/>
            <p:nvPr/>
          </p:nvCxnSpPr>
          <p:spPr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Shape 24"/>
            <p:cNvCxnSpPr/>
            <p:nvPr/>
          </p:nvCxnSpPr>
          <p:spPr>
            <a:xfrm rot="-5400000">
              <a:off x="1590398" y="440776"/>
              <a:ext cx="879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Shape 25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Shape 26"/>
            <p:cNvCxnSpPr/>
            <p:nvPr/>
          </p:nvCxnSpPr>
          <p:spPr>
            <a:xfrm rot="-5400000">
              <a:off x="2198066" y="292493"/>
              <a:ext cx="583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Shape 27"/>
            <p:cNvCxnSpPr/>
            <p:nvPr/>
          </p:nvCxnSpPr>
          <p:spPr>
            <a:xfrm rot="-5400000">
              <a:off x="2521027" y="199376"/>
              <a:ext cx="397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Shape 28"/>
            <p:cNvCxnSpPr/>
            <p:nvPr/>
          </p:nvCxnSpPr>
          <p:spPr>
            <a:xfrm rot="-5400000">
              <a:off x="2801688" y="148627"/>
              <a:ext cx="295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Shape 29"/>
            <p:cNvCxnSpPr/>
            <p:nvPr/>
          </p:nvCxnSpPr>
          <p:spPr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Shape 30"/>
            <p:cNvCxnSpPr/>
            <p:nvPr/>
          </p:nvCxnSpPr>
          <p:spPr>
            <a:xfrm rot="-5400000">
              <a:off x="3324762" y="85076"/>
              <a:ext cx="1686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2pPr>
            <a:lvl3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33" name="Shape 33"/>
          <p:cNvGrpSpPr/>
          <p:nvPr/>
        </p:nvGrpSpPr>
        <p:grpSpPr>
          <a:xfrm rot="10800000">
            <a:off x="5734187" y="3035893"/>
            <a:ext cx="3409812" cy="2107677"/>
            <a:chOff x="0" y="1493"/>
            <a:chExt cx="3409812" cy="2810236"/>
          </a:xfrm>
        </p:grpSpPr>
        <p:cxnSp>
          <p:nvCxnSpPr>
            <p:cNvPr id="34" name="Shape 34"/>
            <p:cNvCxnSpPr/>
            <p:nvPr/>
          </p:nvCxnSpPr>
          <p:spPr>
            <a:xfrm>
              <a:off x="0" y="245542"/>
              <a:ext cx="3251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Shape 35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Shape 36"/>
            <p:cNvCxnSpPr/>
            <p:nvPr/>
          </p:nvCxnSpPr>
          <p:spPr>
            <a:xfrm>
              <a:off x="0" y="474143"/>
              <a:ext cx="2666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Shape 37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Shape 38"/>
            <p:cNvCxnSpPr/>
            <p:nvPr/>
          </p:nvCxnSpPr>
          <p:spPr>
            <a:xfrm>
              <a:off x="0" y="931342"/>
              <a:ext cx="18626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Shape 39"/>
            <p:cNvCxnSpPr/>
            <p:nvPr/>
          </p:nvCxnSpPr>
          <p:spPr>
            <a:xfrm>
              <a:off x="0" y="1159942"/>
              <a:ext cx="1490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Shape 40"/>
            <p:cNvCxnSpPr/>
            <p:nvPr/>
          </p:nvCxnSpPr>
          <p:spPr>
            <a:xfrm>
              <a:off x="0" y="1388542"/>
              <a:ext cx="12191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Shape 41"/>
            <p:cNvCxnSpPr/>
            <p:nvPr/>
          </p:nvCxnSpPr>
          <p:spPr>
            <a:xfrm>
              <a:off x="0" y="1617142"/>
              <a:ext cx="990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Shape 42"/>
            <p:cNvCxnSpPr/>
            <p:nvPr/>
          </p:nvCxnSpPr>
          <p:spPr>
            <a:xfrm>
              <a:off x="0" y="1845742"/>
              <a:ext cx="745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Shape 43"/>
            <p:cNvCxnSpPr/>
            <p:nvPr/>
          </p:nvCxnSpPr>
          <p:spPr>
            <a:xfrm>
              <a:off x="0" y="2074342"/>
              <a:ext cx="533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Shape 44"/>
            <p:cNvCxnSpPr/>
            <p:nvPr/>
          </p:nvCxnSpPr>
          <p:spPr>
            <a:xfrm>
              <a:off x="0" y="2302943"/>
              <a:ext cx="262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Shape 45"/>
            <p:cNvCxnSpPr/>
            <p:nvPr/>
          </p:nvCxnSpPr>
          <p:spPr>
            <a:xfrm rot="-5400000">
              <a:off x="-814261" y="1238115"/>
              <a:ext cx="2468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Shape 46"/>
            <p:cNvCxnSpPr/>
            <p:nvPr/>
          </p:nvCxnSpPr>
          <p:spPr>
            <a:xfrm rot="-5400000">
              <a:off x="-357712" y="1014527"/>
              <a:ext cx="2018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Shape 47"/>
            <p:cNvCxnSpPr/>
            <p:nvPr/>
          </p:nvCxnSpPr>
          <p:spPr>
            <a:xfrm rot="-5400000">
              <a:off x="-853" y="887576"/>
              <a:ext cx="1763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Shape 48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Shape 49"/>
            <p:cNvCxnSpPr/>
            <p:nvPr/>
          </p:nvCxnSpPr>
          <p:spPr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Shape 50"/>
            <p:cNvCxnSpPr/>
            <p:nvPr/>
          </p:nvCxnSpPr>
          <p:spPr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Shape 51"/>
            <p:cNvCxnSpPr/>
            <p:nvPr/>
          </p:nvCxnSpPr>
          <p:spPr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Shape 52"/>
            <p:cNvCxnSpPr/>
            <p:nvPr/>
          </p:nvCxnSpPr>
          <p:spPr>
            <a:xfrm rot="-5400000">
              <a:off x="1590398" y="440776"/>
              <a:ext cx="879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Shape 53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Shape 54"/>
            <p:cNvCxnSpPr/>
            <p:nvPr/>
          </p:nvCxnSpPr>
          <p:spPr>
            <a:xfrm rot="-5400000">
              <a:off x="2198066" y="292493"/>
              <a:ext cx="583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Shape 55"/>
            <p:cNvCxnSpPr/>
            <p:nvPr/>
          </p:nvCxnSpPr>
          <p:spPr>
            <a:xfrm rot="-5400000">
              <a:off x="2521027" y="199376"/>
              <a:ext cx="397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Shape 56"/>
            <p:cNvCxnSpPr/>
            <p:nvPr/>
          </p:nvCxnSpPr>
          <p:spPr>
            <a:xfrm rot="-5400000">
              <a:off x="2801688" y="148627"/>
              <a:ext cx="295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Shape 57"/>
            <p:cNvCxnSpPr/>
            <p:nvPr/>
          </p:nvCxnSpPr>
          <p:spPr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Shape 58"/>
            <p:cNvCxnSpPr/>
            <p:nvPr/>
          </p:nvCxnSpPr>
          <p:spPr>
            <a:xfrm rot="-5400000">
              <a:off x="3324762" y="85076"/>
              <a:ext cx="1686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world-war-i/lusitania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his-day-in-history/austria-hungary-declares-war-on-serbi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As you walk in, pick up your </a:t>
            </a:r>
            <a:r>
              <a:rPr lang="en-US" sz="2000" dirty="0" err="1" smtClean="0"/>
              <a:t>Chromebook</a:t>
            </a:r>
            <a:r>
              <a:rPr lang="en-US" sz="2000" dirty="0" smtClean="0"/>
              <a:t> from the cart. MAKE SURE IT IS THE RIGHT NUMBER!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You have the first </a:t>
            </a:r>
            <a:r>
              <a:rPr lang="en-US" sz="2000" u="sng" dirty="0" smtClean="0"/>
              <a:t>30 minutes </a:t>
            </a:r>
            <a:r>
              <a:rPr lang="en-US" sz="2000" dirty="0" smtClean="0"/>
              <a:t>of class to finish your Web Quest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If you are already finished, you can use this time to work on test corrections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Triple Entente vs. Triple Alliance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2200" y="1231100"/>
            <a:ext cx="6057799" cy="395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Triple Entente vs. Triple Alliance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1025" y="1265325"/>
            <a:ext cx="5362574" cy="379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Written Response #3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Who made up the Triple Entente and who made up the Triple Alliance?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1600" u="sng" dirty="0" smtClean="0"/>
          </a:p>
          <a:p>
            <a:pPr algn="ctr"/>
            <a:r>
              <a:rPr lang="en-US" sz="2800" u="sng" dirty="0" smtClean="0"/>
              <a:t>You have 70 seconds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Nationalism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278525"/>
            <a:ext cx="8229600" cy="380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Problems in Europe after Napoleon's rule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Germany and Italy were left as divided states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Strong nationalist movements and revolutions led to re-unification of Italy in 1861 and Germany in 1871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France still bitter about losing Alsace-Lorraine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Regaining it was major goal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Austria-Hungary dealing with ethnic nationalist groups in Balkans (Serbia, etc.)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Slavs: People who live in eastern, central, and southeastern Europe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u="sng"/>
              <a:t>Pan-slavic movement </a:t>
            </a:r>
            <a:r>
              <a:rPr lang="en"/>
              <a:t>wanted to unite all slavic people</a:t>
            </a:r>
          </a:p>
          <a:p>
            <a:pPr marL="1371600" lvl="2" indent="-342900" rtl="0">
              <a:spcBef>
                <a:spcPts val="0"/>
              </a:spcBef>
              <a:buClr>
                <a:schemeClr val="dk2"/>
              </a:buClr>
              <a:buSzPct val="100000"/>
              <a:buFont typeface="Wingdings"/>
              <a:buChar char="§"/>
            </a:pPr>
            <a:r>
              <a:rPr lang="en"/>
              <a:t>Russia supported this movement</a:t>
            </a:r>
          </a:p>
          <a:p>
            <a:pPr marL="1371600" lvl="2" indent="-342900">
              <a:spcBef>
                <a:spcPts val="0"/>
              </a:spcBef>
              <a:buClr>
                <a:schemeClr val="dk2"/>
              </a:buClr>
              <a:buSzPct val="100000"/>
              <a:buFont typeface="Wingdings"/>
              <a:buChar char="§"/>
            </a:pPr>
            <a:r>
              <a:rPr lang="en"/>
              <a:t>Against Austria-Hungary who had control over many of these areas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Imperialism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925" y="1272850"/>
            <a:ext cx="6709699" cy="377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Imperialism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206825" y="1278525"/>
            <a:ext cx="55313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600"/>
              <a:t>Industrial Revolution = more products made = need to sell = foreign markets = taking them over!</a:t>
            </a:r>
          </a:p>
          <a:p>
            <a:pPr marL="457200" lvl="0" indent="-330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600"/>
              <a:t>Look to Africa for economic expansion</a:t>
            </a:r>
          </a:p>
          <a:p>
            <a:pPr marL="914400" lvl="1" indent="-3302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600"/>
              <a:t>France and Britain hash out their differences</a:t>
            </a:r>
          </a:p>
          <a:p>
            <a:pPr marL="914400" lvl="1" indent="-3302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600"/>
              <a:t>Germany clashes with Britain and France in Northern Africa</a:t>
            </a:r>
          </a:p>
          <a:p>
            <a:pPr marL="457200" lvl="0" indent="-330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600"/>
              <a:t>Middle East and the crumbling Ottoman Empire are appealing</a:t>
            </a:r>
          </a:p>
          <a:p>
            <a:pPr marL="914400" lvl="1" indent="-3302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600"/>
              <a:t>Austria-Hungary</a:t>
            </a:r>
          </a:p>
          <a:p>
            <a:pPr marL="914400" lvl="1" indent="-3302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600"/>
              <a:t>Russia</a:t>
            </a:r>
          </a:p>
          <a:p>
            <a:pPr marL="914400" lvl="1" indent="-3302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600"/>
              <a:t>Balkans </a:t>
            </a:r>
          </a:p>
          <a:p>
            <a:pPr marL="1371600" lvl="2" indent="-330200" rtl="0">
              <a:spcBef>
                <a:spcPts val="0"/>
              </a:spcBef>
              <a:buClr>
                <a:schemeClr val="dk2"/>
              </a:buClr>
              <a:buSzPct val="100000"/>
              <a:buFont typeface="Wingdings"/>
              <a:buChar char="§"/>
            </a:pPr>
            <a:r>
              <a:rPr lang="en" sz="1600"/>
              <a:t>All want in</a:t>
            </a:r>
          </a:p>
          <a:p>
            <a:pPr marL="91440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5575" y="1774225"/>
            <a:ext cx="3265225" cy="313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Assassination (The SPARK)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57200" y="1278525"/>
            <a:ext cx="43212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u="sng"/>
              <a:t>Serbian nationalists</a:t>
            </a:r>
            <a:r>
              <a:rPr lang="en"/>
              <a:t> want </a:t>
            </a:r>
            <a:r>
              <a:rPr lang="en" u="sng"/>
              <a:t>Bosnia</a:t>
            </a:r>
            <a:r>
              <a:rPr lang="en"/>
              <a:t> back to re-create </a:t>
            </a:r>
            <a:r>
              <a:rPr lang="en" u="sng"/>
              <a:t>Greater Serbia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Don’t want heir to Austrian-Hungarian throne, </a:t>
            </a:r>
            <a:r>
              <a:rPr lang="en" u="sng"/>
              <a:t>Franz Ferdinand</a:t>
            </a:r>
            <a:r>
              <a:rPr lang="en"/>
              <a:t>, to take over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Will please </a:t>
            </a:r>
            <a:r>
              <a:rPr lang="en" u="sng"/>
              <a:t>Bosnian Serbs</a:t>
            </a:r>
            <a:r>
              <a:rPr lang="en"/>
              <a:t> and they </a:t>
            </a:r>
            <a:r>
              <a:rPr lang="en" u="sng"/>
              <a:t>won’t revolt</a:t>
            </a:r>
            <a:r>
              <a:rPr lang="en"/>
              <a:t> against Austrian-Hungarian rulers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u="sng"/>
              <a:t>Gavrilo Princip</a:t>
            </a:r>
            <a:r>
              <a:rPr lang="en"/>
              <a:t> shoots him after initial failed attempt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u="sng"/>
              <a:t>Linked to Serbian government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400" y="1338550"/>
            <a:ext cx="3810000" cy="3510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 stalemate?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57200" y="1278525"/>
            <a:ext cx="45819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What is a stalemate?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Neither side can make a move to win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Machine gun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How did this change war?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Trench warfare = “SOLUTION”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Terrible conditions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Millions dead</a:t>
            </a:r>
          </a:p>
          <a:p>
            <a:pPr marL="914400" lvl="1" indent="-34290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No land advancements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7650" y="2134675"/>
            <a:ext cx="3361274" cy="223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9777" y="3359600"/>
            <a:ext cx="2904474" cy="17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9775" y="-45825"/>
            <a:ext cx="5364225" cy="3499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852550"/>
            <a:ext cx="3779783" cy="229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3779775" cy="28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84250" y="2852550"/>
            <a:ext cx="2459749" cy="22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39243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Pick up your Do Now on the way in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This is a reading that goes over the main topics we covered yesterday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Take </a:t>
            </a:r>
            <a:r>
              <a:rPr lang="en-US" sz="2400" u="sng" dirty="0" smtClean="0"/>
              <a:t>15 minutes</a:t>
            </a:r>
            <a:r>
              <a:rPr lang="en-US" sz="2400" dirty="0" smtClean="0"/>
              <a:t> to read the front and back, then answer the questions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 algn="ctr"/>
            <a:r>
              <a:rPr lang="en-US" sz="2400" dirty="0" smtClean="0"/>
              <a:t>*If you haven’t turned in your WWI </a:t>
            </a:r>
            <a:r>
              <a:rPr lang="en-US" sz="2400" dirty="0" err="1" smtClean="0"/>
              <a:t>WebQuest</a:t>
            </a:r>
            <a:r>
              <a:rPr lang="en-US" sz="2400" dirty="0" smtClean="0"/>
              <a:t>, that is due </a:t>
            </a:r>
            <a:r>
              <a:rPr lang="en-US" sz="2400" b="1" u="sng" dirty="0" smtClean="0"/>
              <a:t>TODAY</a:t>
            </a:r>
            <a:r>
              <a:rPr lang="en-US" sz="2400" dirty="0" smtClean="0"/>
              <a:t>*</a:t>
            </a:r>
            <a:endParaRPr lang="en-US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Written response </a:t>
            </a:r>
            <a:r>
              <a:rPr lang="en" dirty="0" smtClean="0"/>
              <a:t>#3</a:t>
            </a:r>
            <a:endParaRPr lang="en" dirty="0"/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000"/>
              <a:t>Based on the previous pictures describe the life of a soldier in the trenches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America got involved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57200" y="1278525"/>
            <a:ext cx="8229600" cy="368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Wanted to take an isolationist role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Still wanted to trade with Britain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1915: Germany announces war on anyone trading with Britain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Later that year, they attack the Lusitania</a:t>
            </a:r>
          </a:p>
          <a:p>
            <a:pPr marL="1371600" lvl="2" indent="-342900" rtl="0">
              <a:spcBef>
                <a:spcPts val="0"/>
              </a:spcBef>
              <a:buClr>
                <a:schemeClr val="dk2"/>
              </a:buClr>
              <a:buSzPct val="100000"/>
              <a:buFont typeface="Wingdings"/>
              <a:buChar char="§"/>
            </a:pPr>
            <a:r>
              <a:rPr lang="en"/>
              <a:t>120 Americans die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1917: Resume </a:t>
            </a:r>
            <a:r>
              <a:rPr lang="en" u="sng"/>
              <a:t>Unrestricted submarine warfare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b="1"/>
              <a:t>1</a:t>
            </a:r>
            <a:r>
              <a:rPr lang="en" b="1" u="sng"/>
              <a:t>917: Zimmerman Note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German Empire asks Mexico to join their side in the war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Attack American soil if Americans help in Europe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Intercepted by British intelligence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American arms their merchant ships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/>
              <a:t>Public opinion in favor of entering the war now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u="sng">
                <a:solidFill>
                  <a:schemeClr val="hlink"/>
                </a:solidFill>
                <a:hlinkClick r:id="rId3"/>
              </a:rPr>
              <a:t>History Channel: Lusitania</a:t>
            </a:r>
          </a:p>
          <a:p>
            <a:pPr marL="45720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results?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175846" y="1278525"/>
            <a:ext cx="6506308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700" dirty="0"/>
              <a:t>Germany surrendered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700" dirty="0"/>
              <a:t>Allies impose the </a:t>
            </a:r>
            <a:r>
              <a:rPr lang="en" sz="1700" u="sng" dirty="0"/>
              <a:t>Treaty of Versailles</a:t>
            </a:r>
          </a:p>
          <a:p>
            <a:pPr marL="914400" lvl="1" indent="-3175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700" dirty="0"/>
              <a:t>Declares Germany guilty for war</a:t>
            </a:r>
          </a:p>
          <a:p>
            <a:pPr marL="914400" lvl="1" indent="-3175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700" dirty="0"/>
              <a:t>Germany must pay</a:t>
            </a:r>
            <a:r>
              <a:rPr lang="en" sz="1700" u="sng" dirty="0"/>
              <a:t> reparations</a:t>
            </a:r>
            <a:r>
              <a:rPr lang="en" sz="1700" dirty="0"/>
              <a:t> for the war</a:t>
            </a:r>
          </a:p>
          <a:p>
            <a:pPr marL="1371600" lvl="2" indent="-317500" rtl="0">
              <a:spcBef>
                <a:spcPts val="0"/>
              </a:spcBef>
              <a:buClr>
                <a:schemeClr val="dk2"/>
              </a:buClr>
              <a:buSzPct val="100000"/>
              <a:buFont typeface="Wingdings"/>
              <a:buChar char="§"/>
            </a:pPr>
            <a:r>
              <a:rPr lang="en" sz="1700" dirty="0"/>
              <a:t>Plunges Germany into debt!</a:t>
            </a:r>
          </a:p>
          <a:p>
            <a:pPr marL="1371600" lvl="2" indent="-317500" rtl="0">
              <a:spcBef>
                <a:spcPts val="0"/>
              </a:spcBef>
              <a:buClr>
                <a:schemeClr val="dk2"/>
              </a:buClr>
              <a:buSzPct val="100000"/>
              <a:buFont typeface="Wingdings"/>
              <a:buChar char="§"/>
            </a:pPr>
            <a:r>
              <a:rPr lang="en" sz="1700" dirty="0"/>
              <a:t>Sets the stage for World War II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700" u="sng" dirty="0"/>
              <a:t>League of Nations</a:t>
            </a:r>
            <a:r>
              <a:rPr lang="en" sz="1700" dirty="0"/>
              <a:t> formed to try to prevent war in the future</a:t>
            </a:r>
          </a:p>
          <a:p>
            <a:pPr marL="914400" lvl="1" indent="-3175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700" dirty="0"/>
              <a:t>President Woodrow Wilson’s idea</a:t>
            </a:r>
          </a:p>
          <a:p>
            <a:pPr marL="914400" lvl="1" indent="-3175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700" dirty="0"/>
              <a:t> Based in Geneva, Switzerland</a:t>
            </a:r>
          </a:p>
          <a:p>
            <a:pPr marL="1371600" lvl="2" indent="-317500" rtl="0">
              <a:spcBef>
                <a:spcPts val="0"/>
              </a:spcBef>
              <a:buClr>
                <a:schemeClr val="dk2"/>
              </a:buClr>
              <a:buSzPct val="100000"/>
              <a:buFont typeface="Wingdings"/>
              <a:buChar char="§"/>
            </a:pPr>
            <a:r>
              <a:rPr lang="en" sz="1700" dirty="0"/>
              <a:t>Could call states to talk it out</a:t>
            </a:r>
          </a:p>
          <a:p>
            <a:pPr marL="1371600" lvl="2" indent="-317500" rtl="0">
              <a:spcBef>
                <a:spcPts val="0"/>
              </a:spcBef>
              <a:buClr>
                <a:schemeClr val="dk2"/>
              </a:buClr>
              <a:buSzPct val="100000"/>
              <a:buFont typeface="Wingdings"/>
              <a:buChar char="§"/>
            </a:pPr>
            <a:r>
              <a:rPr lang="en" sz="1700" dirty="0"/>
              <a:t>If one was to blame, sanctions</a:t>
            </a:r>
          </a:p>
          <a:p>
            <a:pPr marL="1371600" lvl="2" indent="-317500" rtl="0">
              <a:spcBef>
                <a:spcPts val="0"/>
              </a:spcBef>
              <a:buClr>
                <a:schemeClr val="dk2"/>
              </a:buClr>
              <a:buSzPct val="100000"/>
              <a:buFont typeface="Wingdings"/>
              <a:buChar char="§"/>
            </a:pPr>
            <a:r>
              <a:rPr lang="en" sz="1700" dirty="0"/>
              <a:t>Economic sanctions</a:t>
            </a:r>
          </a:p>
          <a:p>
            <a:pPr marL="1371600" lvl="2" indent="-317500" rtl="0">
              <a:spcBef>
                <a:spcPts val="0"/>
              </a:spcBef>
              <a:buClr>
                <a:schemeClr val="dk2"/>
              </a:buClr>
              <a:buSzPct val="100000"/>
              <a:buFont typeface="Wingdings"/>
              <a:buChar char="§"/>
            </a:pPr>
            <a:r>
              <a:rPr lang="en" sz="1700" dirty="0"/>
              <a:t>Could use physical force: No army</a:t>
            </a:r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2830" y="1500554"/>
            <a:ext cx="2172510" cy="2386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Casualties...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Total troops taking part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400"/>
              <a:t>65,038,810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Total troops dead from all countries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400"/>
              <a:t>8,556,315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Total troops wounded from all countries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400"/>
              <a:t>21,219,452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Total missing or POWs</a:t>
            </a:r>
          </a:p>
          <a:p>
            <a:pPr marL="914400" lvl="1" indent="-38100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400"/>
              <a:t>7,750,945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Written response #5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000"/>
              <a:t>Why were there so many casualties during World War I?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Europe before World War I</a:t>
            </a:r>
          </a:p>
        </p:txBody>
      </p:sp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4150" y="1251037"/>
            <a:ext cx="5391000" cy="38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Europe after World War I</a:t>
            </a:r>
          </a:p>
        </p:txBody>
      </p:sp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4875" y="1294800"/>
            <a:ext cx="5349124" cy="378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Causes cartoon</a:t>
            </a:r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4100" y="1062050"/>
            <a:ext cx="3883349" cy="398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Written response #6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800" dirty="0" smtClean="0"/>
              <a:t>Which </a:t>
            </a:r>
            <a:r>
              <a:rPr lang="en" sz="2800" dirty="0"/>
              <a:t>of the causes </a:t>
            </a:r>
            <a:r>
              <a:rPr lang="en" sz="2800" dirty="0" smtClean="0"/>
              <a:t>do you think had </a:t>
            </a:r>
            <a:r>
              <a:rPr lang="en" sz="2800" dirty="0"/>
              <a:t>the biggest impact on starting World War </a:t>
            </a:r>
            <a:r>
              <a:rPr lang="en" sz="2800" dirty="0" smtClean="0"/>
              <a:t>I?</a:t>
            </a:r>
            <a:endParaRPr lang="en" sz="2800" dirty="0"/>
          </a:p>
          <a:p>
            <a:pPr lvl="0" algn="ctr" rtl="0">
              <a:spcBef>
                <a:spcPts val="0"/>
              </a:spcBef>
              <a:buNone/>
            </a:pPr>
            <a:endParaRPr sz="2400" dirty="0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685800" y="1115682"/>
            <a:ext cx="6400799" cy="1000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World War I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685800" y="2234111"/>
            <a:ext cx="6400799" cy="133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“The Great War”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Causes: M.A.N.I.A.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/>
              <a:t>Militarism: Policy of building up a strong military to prepare for war</a:t>
            </a:r>
          </a:p>
          <a:p>
            <a:pPr lvl="0" rtl="0">
              <a:spcBef>
                <a:spcPts val="0"/>
              </a:spcBef>
              <a:buNone/>
            </a:pPr>
            <a:endParaRPr sz="2000" dirty="0"/>
          </a:p>
          <a:p>
            <a:pPr lvl="0" rtl="0">
              <a:spcBef>
                <a:spcPts val="0"/>
              </a:spcBef>
              <a:buNone/>
            </a:pPr>
            <a:r>
              <a:rPr lang="en" sz="2000" dirty="0"/>
              <a:t>Alliances: Agreements between nations to provide aid and protect one another</a:t>
            </a:r>
          </a:p>
          <a:p>
            <a:pPr lvl="0" rtl="0">
              <a:spcBef>
                <a:spcPts val="0"/>
              </a:spcBef>
              <a:buNone/>
            </a:pPr>
            <a:endParaRPr sz="2000" dirty="0"/>
          </a:p>
          <a:p>
            <a:pPr lvl="0" rtl="0">
              <a:spcBef>
                <a:spcPts val="0"/>
              </a:spcBef>
              <a:buNone/>
            </a:pPr>
            <a:r>
              <a:rPr lang="en" sz="2000" dirty="0"/>
              <a:t>Nationalism: Extreme pride in one’s </a:t>
            </a:r>
            <a:r>
              <a:rPr lang="en" sz="2000" dirty="0" smtClean="0"/>
              <a:t>country; the belief your country is superior</a:t>
            </a:r>
            <a:endParaRPr lang="en" sz="2000" dirty="0"/>
          </a:p>
          <a:p>
            <a:pPr lvl="0" rtl="0">
              <a:spcBef>
                <a:spcPts val="0"/>
              </a:spcBef>
              <a:buNone/>
            </a:pPr>
            <a:endParaRPr sz="2000" dirty="0"/>
          </a:p>
          <a:p>
            <a:pPr lvl="0" rtl="0">
              <a:spcBef>
                <a:spcPts val="0"/>
              </a:spcBef>
              <a:buNone/>
            </a:pPr>
            <a:r>
              <a:rPr lang="en" sz="2000" dirty="0"/>
              <a:t>Imperialism: When one country takes over another politically and economically</a:t>
            </a:r>
          </a:p>
          <a:p>
            <a:pPr lvl="0" rtl="0">
              <a:spcBef>
                <a:spcPts val="0"/>
              </a:spcBef>
              <a:buNone/>
            </a:pPr>
            <a:endParaRPr sz="2000" dirty="0"/>
          </a:p>
          <a:p>
            <a:pPr lvl="0" rtl="0">
              <a:spcBef>
                <a:spcPts val="0"/>
              </a:spcBef>
              <a:buNone/>
            </a:pPr>
            <a:r>
              <a:rPr lang="en" sz="2000" dirty="0"/>
              <a:t>Assassination: Austro-Hungarian archduke Francis Ferdinand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Written response #1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Of the causes listed on the last slide and from the video, which one do you think is going to play the biggest role in causing WWI? Explain why.</a:t>
            </a:r>
          </a:p>
          <a:p>
            <a:pPr lvl="0" algn="ctr" rtl="0">
              <a:spcBef>
                <a:spcPts val="0"/>
              </a:spcBef>
              <a:buNone/>
            </a:pPr>
            <a:endParaRPr sz="2400"/>
          </a:p>
          <a:p>
            <a:pPr lvl="0" algn="ctr" rtl="0">
              <a:spcBef>
                <a:spcPts val="0"/>
              </a:spcBef>
              <a:buNone/>
            </a:pPr>
            <a:endParaRPr sz="2400"/>
          </a:p>
          <a:p>
            <a:pPr algn="ctr">
              <a:spcBef>
                <a:spcPts val="0"/>
              </a:spcBef>
              <a:buNone/>
            </a:pPr>
            <a:r>
              <a:rPr lang="en" sz="2400"/>
              <a:t>You have 2 minutes and 50 seconds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Militarism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288941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 dirty="0"/>
              <a:t>Years leading up to WWI = arms build, especially in Great Britain and Germany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 dirty="0"/>
              <a:t>Industrialization led to the ability to create more weapons (EFFECT OF INDUSTRIAL REV!)</a:t>
            </a:r>
          </a:p>
          <a:p>
            <a:pPr marL="914400" lvl="1" indent="-3175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400" dirty="0"/>
              <a:t>More powerful, more built, and cheaper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 dirty="0"/>
              <a:t>Growing competition for colonies all over led to this happening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 dirty="0"/>
              <a:t>Arms race between France and Germany and border became hostile area</a:t>
            </a:r>
          </a:p>
          <a:p>
            <a:pPr marL="914400" lvl="1" indent="-3175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400" dirty="0"/>
              <a:t>The armies increased dramatically!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 dirty="0"/>
              <a:t>Most countries had some sort of draft for citizens to be a part of the army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 dirty="0"/>
              <a:t>Great Britain and Germany are battling for the best Navy in the world</a:t>
            </a:r>
          </a:p>
          <a:p>
            <a:pPr lvl="0" rtl="0">
              <a:spcBef>
                <a:spcPts val="0"/>
              </a:spcBef>
              <a:buNone/>
            </a:pPr>
            <a:endParaRPr sz="1400" dirty="0"/>
          </a:p>
          <a:p>
            <a:pPr lvl="0" algn="ctr">
              <a:spcBef>
                <a:spcPts val="0"/>
              </a:spcBef>
              <a:buNone/>
            </a:pPr>
            <a:r>
              <a:rPr lang="en" sz="1400" b="1" dirty="0"/>
              <a:t>BASICALLY, THE INVESTMENT IN THE MILITARY AND WEAPONS ARE INCREASING EVERYWHERE AND WAR IS SEEN AS INEVITABLE!!!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Written response #2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000"/>
              <a:t>Why might it be a bad idea for all these countries to have a stockpile of weapons?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Alliances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A series of alliances have created a division in Europe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u="sng"/>
              <a:t>Dual Alliance of 1879:</a:t>
            </a:r>
            <a:r>
              <a:rPr lang="en"/>
              <a:t> Austria-Hungary and Germany to protect themselves against Russia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u="sng"/>
              <a:t>Triple Alliance of 1882</a:t>
            </a:r>
            <a:r>
              <a:rPr lang="en"/>
              <a:t>: Germany and A-H make a pact with Italy to stop them from siding with Russia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u="sng"/>
              <a:t>Franco-Russian Alliance of 1892:</a:t>
            </a:r>
            <a:r>
              <a:rPr lang="en"/>
              <a:t> Russia forms deal with France to protect itself from Germany and A-H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u="sng"/>
              <a:t>Entente Cordiale of 1904:</a:t>
            </a:r>
            <a:r>
              <a:rPr lang="en"/>
              <a:t> Agreement between France and Great Britain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u="sng"/>
              <a:t>Anglo-Russian Entente of 1907:</a:t>
            </a:r>
            <a:r>
              <a:rPr lang="en"/>
              <a:t> Between Great Britain and France</a:t>
            </a:r>
          </a:p>
          <a:p>
            <a:pPr marL="914400" lvl="1" indent="-34290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u="sng"/>
              <a:t>Triple Entente of 1914:</a:t>
            </a:r>
            <a:r>
              <a:rPr lang="en"/>
              <a:t> Great Britain, France and Russia agreed not to agree to peace separately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Alliances continued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These alliances led to loyalty to other nations...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Serbia was backed by Russia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Once Austria-Hungary invading Serbia, Russia responds by preparing troops at the border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Germany declares war on Russia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France responds by preparing troops and both France and Germany declare war on each other!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Germans plan on invading neutral Belgium, so Great Britain declares war on Germany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" b="1"/>
              <a:t>WE HAVE WAR!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" b="1" u="sng">
                <a:solidFill>
                  <a:schemeClr val="hlink"/>
                </a:solidFill>
                <a:hlinkClick r:id="rId3"/>
              </a:rPr>
              <a:t>The Day it all Began</a:t>
            </a:r>
          </a:p>
          <a:p>
            <a:pPr marL="0" lvl="0" indent="0" algn="ctr" rtl="0">
              <a:spcBef>
                <a:spcPts val="0"/>
              </a:spcBef>
              <a:buNone/>
            </a:pPr>
            <a:endParaRPr b="1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sson-plan">
  <a:themeElements>
    <a:clrScheme name="Custom 501">
      <a:dk1>
        <a:srgbClr val="000000"/>
      </a:dk1>
      <a:lt1>
        <a:srgbClr val="EFEDE2"/>
      </a:lt1>
      <a:dk2>
        <a:srgbClr val="1F497D"/>
      </a:dk2>
      <a:lt2>
        <a:srgbClr val="FDFFFF"/>
      </a:lt2>
      <a:accent1>
        <a:srgbClr val="4F81BD"/>
      </a:accent1>
      <a:accent2>
        <a:srgbClr val="AB0101"/>
      </a:accent2>
      <a:accent3>
        <a:srgbClr val="86B060"/>
      </a:accent3>
      <a:accent4>
        <a:srgbClr val="7760A0"/>
      </a:accent4>
      <a:accent5>
        <a:srgbClr val="739395"/>
      </a:accent5>
      <a:accent6>
        <a:srgbClr val="968B52"/>
      </a:accent6>
      <a:hlink>
        <a:srgbClr val="336699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1052</Words>
  <Application>Microsoft Office PowerPoint</Application>
  <PresentationFormat>On-screen Show (16:9)</PresentationFormat>
  <Paragraphs>153</Paragraphs>
  <Slides>28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lesson-plan</vt:lpstr>
      <vt:lpstr>Do Now</vt:lpstr>
      <vt:lpstr>Do Now</vt:lpstr>
      <vt:lpstr>World War I</vt:lpstr>
      <vt:lpstr>Causes: M.A.N.I.A.</vt:lpstr>
      <vt:lpstr>Written response #1</vt:lpstr>
      <vt:lpstr>Militarism</vt:lpstr>
      <vt:lpstr>Written response #2</vt:lpstr>
      <vt:lpstr>Alliances</vt:lpstr>
      <vt:lpstr>Alliances continued</vt:lpstr>
      <vt:lpstr>Triple Entente vs. Triple Alliance</vt:lpstr>
      <vt:lpstr>Triple Entente vs. Triple Alliance</vt:lpstr>
      <vt:lpstr>Written Response #3</vt:lpstr>
      <vt:lpstr>Nationalism</vt:lpstr>
      <vt:lpstr>Imperialism</vt:lpstr>
      <vt:lpstr>Imperialism</vt:lpstr>
      <vt:lpstr>Assassination (The SPARK)</vt:lpstr>
      <vt:lpstr>A stalemate?</vt:lpstr>
      <vt:lpstr>Slide 18</vt:lpstr>
      <vt:lpstr>Slide 19</vt:lpstr>
      <vt:lpstr>Written response #3</vt:lpstr>
      <vt:lpstr>How America got involved</vt:lpstr>
      <vt:lpstr>The results?</vt:lpstr>
      <vt:lpstr>Casualties...</vt:lpstr>
      <vt:lpstr>Written response #5</vt:lpstr>
      <vt:lpstr>Europe before World War I</vt:lpstr>
      <vt:lpstr>Europe after World War I</vt:lpstr>
      <vt:lpstr>Causes cartoon</vt:lpstr>
      <vt:lpstr>Written response #6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</dc:title>
  <dc:creator>Luke Stewart</dc:creator>
  <cp:lastModifiedBy>johnl.stewart</cp:lastModifiedBy>
  <cp:revision>17</cp:revision>
  <dcterms:modified xsi:type="dcterms:W3CDTF">2015-04-29T11:06:02Z</dcterms:modified>
</cp:coreProperties>
</file>