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 id="309" r:id="rId54"/>
    <p:sldId id="310" r:id="rId55"/>
    <p:sldId id="311" r:id="rId56"/>
    <p:sldId id="312" r:id="rId57"/>
    <p:sldId id="313" r:id="rId58"/>
    <p:sldId id="314" r:id="rId59"/>
    <p:sldId id="315" r:id="rId60"/>
    <p:sldId id="316" r:id="rId61"/>
    <p:sldId id="317" r:id="rId62"/>
    <p:sldId id="318" r:id="rId63"/>
    <p:sldId id="319" r:id="rId64"/>
    <p:sldId id="320" r:id="rId65"/>
    <p:sldId id="321" r:id="rId66"/>
    <p:sldId id="322" r:id="rId67"/>
    <p:sldId id="323" r:id="rId68"/>
    <p:sldId id="324" r:id="rId69"/>
    <p:sldId id="325" r:id="rId70"/>
    <p:sldId id="326" r:id="rId71"/>
    <p:sldId id="327" r:id="rId72"/>
    <p:sldId id="328" r:id="rId73"/>
    <p:sldId id="329" r:id="rId74"/>
    <p:sldId id="330" r:id="rId75"/>
    <p:sldId id="331" r:id="rId76"/>
    <p:sldId id="332" r:id="rId77"/>
    <p:sldId id="333" r:id="rId78"/>
    <p:sldId id="334" r:id="rId79"/>
    <p:sldId id="335" r:id="rId80"/>
    <p:sldId id="336" r:id="rId81"/>
    <p:sldId id="337" r:id="rId82"/>
    <p:sldId id="338" r:id="rId83"/>
    <p:sldId id="339" r:id="rId84"/>
    <p:sldId id="340" r:id="rId85"/>
    <p:sldId id="341" r:id="rId86"/>
    <p:sldId id="342" r:id="rId87"/>
    <p:sldId id="343" r:id="rId88"/>
    <p:sldId id="344" r:id="rId89"/>
    <p:sldId id="345" r:id="rId90"/>
    <p:sldId id="346" r:id="rId91"/>
    <p:sldId id="347" r:id="rId92"/>
    <p:sldId id="348" r:id="rId93"/>
    <p:sldId id="349" r:id="rId94"/>
    <p:sldId id="350" r:id="rId95"/>
    <p:sldId id="351" r:id="rId96"/>
    <p:sldId id="352" r:id="rId97"/>
    <p:sldId id="353" r:id="rId98"/>
    <p:sldId id="354" r:id="rId99"/>
    <p:sldId id="355" r:id="rId100"/>
    <p:sldId id="356" r:id="rId101"/>
    <p:sldId id="357" r:id="rId102"/>
    <p:sldId id="358" r:id="rId103"/>
    <p:sldId id="359" r:id="rId104"/>
    <p:sldId id="360" r:id="rId105"/>
    <p:sldId id="361" r:id="rId106"/>
    <p:sldId id="362" r:id="rId107"/>
    <p:sldId id="363" r:id="rId108"/>
    <p:sldId id="364" r:id="rId109"/>
    <p:sldId id="365" r:id="rId110"/>
    <p:sldId id="366" r:id="rId111"/>
    <p:sldId id="367" r:id="rId112"/>
    <p:sldId id="368" r:id="rId113"/>
    <p:sldId id="369" r:id="rId114"/>
    <p:sldId id="370" r:id="rId115"/>
    <p:sldId id="371" r:id="rId116"/>
    <p:sldId id="372" r:id="rId117"/>
    <p:sldId id="373" r:id="rId118"/>
    <p:sldId id="374" r:id="rId119"/>
    <p:sldId id="375" r:id="rId120"/>
    <p:sldId id="376" r:id="rId121"/>
    <p:sldId id="377" r:id="rId1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959" autoAdjust="0"/>
    <p:restoredTop sz="94660"/>
  </p:normalViewPr>
  <p:slideViewPr>
    <p:cSldViewPr snapToGrid="0">
      <p:cViewPr varScale="1">
        <p:scale>
          <a:sx n="88" d="100"/>
          <a:sy n="88" d="100"/>
        </p:scale>
        <p:origin x="38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01462C4-1F47-4D14-9778-AC2ABCF7D4D2}" type="datetimeFigureOut">
              <a:rPr lang="en-US" smtClean="0"/>
              <a:t>12/15/2015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1A93A1-9A6E-400B-96B9-FA577B6E9734}" type="slidenum">
              <a:rPr lang="en-US" smtClean="0"/>
              <a:t>‹#›</a:t>
            </a:fld>
            <a:endParaRPr lang="en-US"/>
          </a:p>
        </p:txBody>
      </p:sp>
    </p:spTree>
    <p:extLst>
      <p:ext uri="{BB962C8B-B14F-4D97-AF65-F5344CB8AC3E}">
        <p14:creationId xmlns:p14="http://schemas.microsoft.com/office/powerpoint/2010/main" val="26980753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01462C4-1F47-4D14-9778-AC2ABCF7D4D2}" type="datetimeFigureOut">
              <a:rPr lang="en-US" smtClean="0"/>
              <a:t>12/15/2015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1A93A1-9A6E-400B-96B9-FA577B6E9734}" type="slidenum">
              <a:rPr lang="en-US" smtClean="0"/>
              <a:t>‹#›</a:t>
            </a:fld>
            <a:endParaRPr lang="en-US"/>
          </a:p>
        </p:txBody>
      </p:sp>
    </p:spTree>
    <p:extLst>
      <p:ext uri="{BB962C8B-B14F-4D97-AF65-F5344CB8AC3E}">
        <p14:creationId xmlns:p14="http://schemas.microsoft.com/office/powerpoint/2010/main" val="24171838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01462C4-1F47-4D14-9778-AC2ABCF7D4D2}" type="datetimeFigureOut">
              <a:rPr lang="en-US" smtClean="0"/>
              <a:t>12/15/2015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1A93A1-9A6E-400B-96B9-FA577B6E9734}" type="slidenum">
              <a:rPr lang="en-US" smtClean="0"/>
              <a:t>‹#›</a:t>
            </a:fld>
            <a:endParaRPr lang="en-US"/>
          </a:p>
        </p:txBody>
      </p:sp>
    </p:spTree>
    <p:extLst>
      <p:ext uri="{BB962C8B-B14F-4D97-AF65-F5344CB8AC3E}">
        <p14:creationId xmlns:p14="http://schemas.microsoft.com/office/powerpoint/2010/main" val="3366349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01462C4-1F47-4D14-9778-AC2ABCF7D4D2}" type="datetimeFigureOut">
              <a:rPr lang="en-US" smtClean="0"/>
              <a:t>12/15/2015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1A93A1-9A6E-400B-96B9-FA577B6E9734}" type="slidenum">
              <a:rPr lang="en-US" smtClean="0"/>
              <a:t>‹#›</a:t>
            </a:fld>
            <a:endParaRPr lang="en-US"/>
          </a:p>
        </p:txBody>
      </p:sp>
    </p:spTree>
    <p:extLst>
      <p:ext uri="{BB962C8B-B14F-4D97-AF65-F5344CB8AC3E}">
        <p14:creationId xmlns:p14="http://schemas.microsoft.com/office/powerpoint/2010/main" val="29071969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01462C4-1F47-4D14-9778-AC2ABCF7D4D2}" type="datetimeFigureOut">
              <a:rPr lang="en-US" smtClean="0"/>
              <a:t>12/15/2015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1A93A1-9A6E-400B-96B9-FA577B6E9734}" type="slidenum">
              <a:rPr lang="en-US" smtClean="0"/>
              <a:t>‹#›</a:t>
            </a:fld>
            <a:endParaRPr lang="en-US"/>
          </a:p>
        </p:txBody>
      </p:sp>
    </p:spTree>
    <p:extLst>
      <p:ext uri="{BB962C8B-B14F-4D97-AF65-F5344CB8AC3E}">
        <p14:creationId xmlns:p14="http://schemas.microsoft.com/office/powerpoint/2010/main" val="18473209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01462C4-1F47-4D14-9778-AC2ABCF7D4D2}" type="datetimeFigureOut">
              <a:rPr lang="en-US" smtClean="0"/>
              <a:t>12/15/2015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1A93A1-9A6E-400B-96B9-FA577B6E9734}" type="slidenum">
              <a:rPr lang="en-US" smtClean="0"/>
              <a:t>‹#›</a:t>
            </a:fld>
            <a:endParaRPr lang="en-US"/>
          </a:p>
        </p:txBody>
      </p:sp>
    </p:spTree>
    <p:extLst>
      <p:ext uri="{BB962C8B-B14F-4D97-AF65-F5344CB8AC3E}">
        <p14:creationId xmlns:p14="http://schemas.microsoft.com/office/powerpoint/2010/main" val="23968925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01462C4-1F47-4D14-9778-AC2ABCF7D4D2}" type="datetimeFigureOut">
              <a:rPr lang="en-US" smtClean="0"/>
              <a:t>12/15/2015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B1A93A1-9A6E-400B-96B9-FA577B6E9734}" type="slidenum">
              <a:rPr lang="en-US" smtClean="0"/>
              <a:t>‹#›</a:t>
            </a:fld>
            <a:endParaRPr lang="en-US"/>
          </a:p>
        </p:txBody>
      </p:sp>
    </p:spTree>
    <p:extLst>
      <p:ext uri="{BB962C8B-B14F-4D97-AF65-F5344CB8AC3E}">
        <p14:creationId xmlns:p14="http://schemas.microsoft.com/office/powerpoint/2010/main" val="20310001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01462C4-1F47-4D14-9778-AC2ABCF7D4D2}" type="datetimeFigureOut">
              <a:rPr lang="en-US" smtClean="0"/>
              <a:t>12/15/2015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B1A93A1-9A6E-400B-96B9-FA577B6E9734}" type="slidenum">
              <a:rPr lang="en-US" smtClean="0"/>
              <a:t>‹#›</a:t>
            </a:fld>
            <a:endParaRPr lang="en-US"/>
          </a:p>
        </p:txBody>
      </p:sp>
    </p:spTree>
    <p:extLst>
      <p:ext uri="{BB962C8B-B14F-4D97-AF65-F5344CB8AC3E}">
        <p14:creationId xmlns:p14="http://schemas.microsoft.com/office/powerpoint/2010/main" val="10482861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1462C4-1F47-4D14-9778-AC2ABCF7D4D2}" type="datetimeFigureOut">
              <a:rPr lang="en-US" smtClean="0"/>
              <a:t>12/15/2015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B1A93A1-9A6E-400B-96B9-FA577B6E9734}" type="slidenum">
              <a:rPr lang="en-US" smtClean="0"/>
              <a:t>‹#›</a:t>
            </a:fld>
            <a:endParaRPr lang="en-US"/>
          </a:p>
        </p:txBody>
      </p:sp>
    </p:spTree>
    <p:extLst>
      <p:ext uri="{BB962C8B-B14F-4D97-AF65-F5344CB8AC3E}">
        <p14:creationId xmlns:p14="http://schemas.microsoft.com/office/powerpoint/2010/main" val="21073588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01462C4-1F47-4D14-9778-AC2ABCF7D4D2}" type="datetimeFigureOut">
              <a:rPr lang="en-US" smtClean="0"/>
              <a:t>12/15/2015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1A93A1-9A6E-400B-96B9-FA577B6E9734}" type="slidenum">
              <a:rPr lang="en-US" smtClean="0"/>
              <a:t>‹#›</a:t>
            </a:fld>
            <a:endParaRPr lang="en-US"/>
          </a:p>
        </p:txBody>
      </p:sp>
    </p:spTree>
    <p:extLst>
      <p:ext uri="{BB962C8B-B14F-4D97-AF65-F5344CB8AC3E}">
        <p14:creationId xmlns:p14="http://schemas.microsoft.com/office/powerpoint/2010/main" val="18498994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01462C4-1F47-4D14-9778-AC2ABCF7D4D2}" type="datetimeFigureOut">
              <a:rPr lang="en-US" smtClean="0"/>
              <a:t>12/15/2015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1A93A1-9A6E-400B-96B9-FA577B6E9734}" type="slidenum">
              <a:rPr lang="en-US" smtClean="0"/>
              <a:t>‹#›</a:t>
            </a:fld>
            <a:endParaRPr lang="en-US"/>
          </a:p>
        </p:txBody>
      </p:sp>
    </p:spTree>
    <p:extLst>
      <p:ext uri="{BB962C8B-B14F-4D97-AF65-F5344CB8AC3E}">
        <p14:creationId xmlns:p14="http://schemas.microsoft.com/office/powerpoint/2010/main" val="36029770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1462C4-1F47-4D14-9778-AC2ABCF7D4D2}" type="datetimeFigureOut">
              <a:rPr lang="en-US" smtClean="0"/>
              <a:t>12/15/2015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1A93A1-9A6E-400B-96B9-FA577B6E9734}" type="slidenum">
              <a:rPr lang="en-US" smtClean="0"/>
              <a:t>‹#›</a:t>
            </a:fld>
            <a:endParaRPr lang="en-US"/>
          </a:p>
        </p:txBody>
      </p:sp>
    </p:spTree>
    <p:extLst>
      <p:ext uri="{BB962C8B-B14F-4D97-AF65-F5344CB8AC3E}">
        <p14:creationId xmlns:p14="http://schemas.microsoft.com/office/powerpoint/2010/main" val="7335934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159.pn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image" Target="../media/image160.jpeg"/><Relationship Id="rId2" Type="http://schemas.openxmlformats.org/officeDocument/2006/relationships/hyperlink" Target="http://www.google.ca/imgres?imgurl=http://www.econ.duke.edu/Economists/Gifs/Spencer.gif&amp;imgrefurl=http://www.econ.duke.edu/Economists/&amp;h=377&amp;w=314&amp;sz=69&amp;tbnid=pWv2Loxgw8cJ:&amp;tbnh=119&amp;tbnw=99&amp;hl=en&amp;start=2&amp;prev=/images?q%3Dherbert%2Bspencer%26svnum%3D10%26hl%3Den%26lr%3D%26sa%3DG" TargetMode="External"/><Relationship Id="rId1" Type="http://schemas.openxmlformats.org/officeDocument/2006/relationships/slideLayout" Target="../slideLayouts/slideLayout2.xml"/><Relationship Id="rId5" Type="http://schemas.openxmlformats.org/officeDocument/2006/relationships/image" Target="../media/image161.jpeg"/><Relationship Id="rId4" Type="http://schemas.openxmlformats.org/officeDocument/2006/relationships/hyperlink" Target="http://www.google.ca/imgres?imgurl=http://www.bio.miami.edu/dana/160/darwin.jpg&amp;imgrefurl=http://www.bio.miami.edu/dana/160/160S04_2.html&amp;h=600&amp;w=437&amp;sz=20&amp;tbnid=jxMUAUOpUNoJ:&amp;tbnh=132&amp;tbnw=96&amp;hl=en&amp;start=3&amp;prev=/images?q%3Dcharles%2Bdarwin%26svnum%3D10%26hl%3Den%26lr%3D%26sa%3DG" TargetMode="External"/></Relationships>
</file>

<file path=ppt/slides/_rels/slide102.xml.rels><?xml version="1.0" encoding="UTF-8" standalone="yes"?>
<Relationships xmlns="http://schemas.openxmlformats.org/package/2006/relationships"><Relationship Id="rId2" Type="http://schemas.openxmlformats.org/officeDocument/2006/relationships/image" Target="../media/image162.pn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163.wmf"/><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hyperlink" Target="http://www.fredshouse.net/images/rmd.jpg" TargetMode="External"/><Relationship Id="rId2" Type="http://schemas.openxmlformats.org/officeDocument/2006/relationships/image" Target="../media/image164.png"/><Relationship Id="rId1" Type="http://schemas.openxmlformats.org/officeDocument/2006/relationships/slideLayout" Target="../slideLayouts/slideLayout2.xml"/><Relationship Id="rId4" Type="http://schemas.openxmlformats.org/officeDocument/2006/relationships/image" Target="../media/image165.jpeg"/></Relationships>
</file>

<file path=ppt/slides/_rels/slide105.xml.rels><?xml version="1.0" encoding="UTF-8" standalone="yes"?>
<Relationships xmlns="http://schemas.openxmlformats.org/package/2006/relationships"><Relationship Id="rId3" Type="http://schemas.openxmlformats.org/officeDocument/2006/relationships/image" Target="../media/image167.jpeg"/><Relationship Id="rId2" Type="http://schemas.openxmlformats.org/officeDocument/2006/relationships/image" Target="../media/image166.jpe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3" Type="http://schemas.openxmlformats.org/officeDocument/2006/relationships/image" Target="../media/image169.jpeg"/><Relationship Id="rId2" Type="http://schemas.openxmlformats.org/officeDocument/2006/relationships/image" Target="../media/image168.jpeg"/><Relationship Id="rId1" Type="http://schemas.openxmlformats.org/officeDocument/2006/relationships/slideLayout" Target="../slideLayouts/slideLayout2.xml"/><Relationship Id="rId5" Type="http://schemas.openxmlformats.org/officeDocument/2006/relationships/image" Target="../media/image170.jpeg"/><Relationship Id="rId4" Type="http://schemas.openxmlformats.org/officeDocument/2006/relationships/hyperlink" Target="http://www.columbia.edu/itc/mealac/pritchett/00routes/sitemap.html#1600-1699" TargetMode="External"/></Relationships>
</file>

<file path=ppt/slides/_rels/slide108.xml.rels><?xml version="1.0" encoding="UTF-8" standalone="yes"?>
<Relationships xmlns="http://schemas.openxmlformats.org/package/2006/relationships"><Relationship Id="rId3" Type="http://schemas.openxmlformats.org/officeDocument/2006/relationships/image" Target="../media/image172.jpeg"/><Relationship Id="rId2" Type="http://schemas.openxmlformats.org/officeDocument/2006/relationships/image" Target="../media/image171.png"/><Relationship Id="rId1" Type="http://schemas.openxmlformats.org/officeDocument/2006/relationships/slideLayout" Target="../slideLayouts/slideLayout2.xml"/><Relationship Id="rId5" Type="http://schemas.openxmlformats.org/officeDocument/2006/relationships/image" Target="../media/image173.jpeg"/><Relationship Id="rId4" Type="http://schemas.openxmlformats.org/officeDocument/2006/relationships/hyperlink" Target="http://www.google.ca/imgres?imgurl=http://www.wealden.gov.uk/Images/crown.gif&amp;imgrefurl=http://www.wealden.gov.uk/Environment_and_Transport/Recycling/CROWN_Kerbside_Scheme/index.aspx&amp;h=507&amp;w=621&amp;sz=20&amp;tbnid=70ae3voC49MJ:&amp;tbnh=109&amp;tbnw=134&amp;hl=en&amp;start=7&amp;prev=/images?q%3Dcrown%26svnum%3D10%26hl%3Den%26lr%3D" TargetMode="External"/></Relationships>
</file>

<file path=ppt/slides/_rels/slide109.xml.rels><?xml version="1.0" encoding="UTF-8" standalone="yes"?>
<Relationships xmlns="http://schemas.openxmlformats.org/package/2006/relationships"><Relationship Id="rId3" Type="http://schemas.openxmlformats.org/officeDocument/2006/relationships/image" Target="../media/image174.jpeg"/><Relationship Id="rId2" Type="http://schemas.openxmlformats.org/officeDocument/2006/relationships/hyperlink" Target="http://www.google.ca/imgres?imgurl=http://www.kamat.com/database/pictures/corbis/be081810_lores.jpg&amp;imgrefurl=http://www.kamat.com/database/pictures/corbis/be081810_lores.htm&amp;h=361&amp;w=537&amp;sz=80&amp;tbnid=DzbBhkkOqpIJ:&amp;tbnh=86&amp;tbnw=128&amp;hl=en&amp;start=2&amp;prev=/images?q%3Dsepoy%2Bmutiny%2B%2B%26svnum%3D10%26hl%3Den%26lr%3D" TargetMode="External"/><Relationship Id="rId1" Type="http://schemas.openxmlformats.org/officeDocument/2006/relationships/slideLayout" Target="../slideLayouts/slideLayout2.xml"/><Relationship Id="rId5" Type="http://schemas.openxmlformats.org/officeDocument/2006/relationships/image" Target="../media/image175.jpeg"/><Relationship Id="rId4" Type="http://schemas.openxmlformats.org/officeDocument/2006/relationships/hyperlink" Target="http://www.google.ca/imgres?imgurl=http://165.29.91.7/classes/humanities/worldstud/97-98/imper/india/sepoy.jpg&amp;imgrefurl=http://165.29.91.7/classes/humanities/worldstud/97-98/imper/india/sepoy.htm&amp;h=1066&amp;w=1416&amp;sz=404&amp;tbnid=UrN2kJt5wGgJ:&amp;tbnh=112&amp;tbnw=149&amp;hl=en&amp;start=3&amp;prev=/images?q%3Dsepoy%2Bmutiny%2B%2B%26svnum%3D10%26hl%3Den%26lr%3D"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3" Type="http://schemas.openxmlformats.org/officeDocument/2006/relationships/image" Target="../media/image177.jpeg"/><Relationship Id="rId2" Type="http://schemas.openxmlformats.org/officeDocument/2006/relationships/image" Target="../media/image176.jpeg"/><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3" Type="http://schemas.openxmlformats.org/officeDocument/2006/relationships/image" Target="../media/image179.jpeg"/><Relationship Id="rId2" Type="http://schemas.openxmlformats.org/officeDocument/2006/relationships/image" Target="../media/image178.png"/><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2" Type="http://schemas.openxmlformats.org/officeDocument/2006/relationships/image" Target="../media/image180.jpeg"/><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3" Type="http://schemas.openxmlformats.org/officeDocument/2006/relationships/image" Target="../media/image182.jpeg"/><Relationship Id="rId2" Type="http://schemas.openxmlformats.org/officeDocument/2006/relationships/image" Target="../media/image181.jpeg"/><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3" Type="http://schemas.openxmlformats.org/officeDocument/2006/relationships/image" Target="../media/image184.jpeg"/><Relationship Id="rId2" Type="http://schemas.openxmlformats.org/officeDocument/2006/relationships/image" Target="../media/image183.jpeg"/><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image" Target="../media/image185.png"/><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3" Type="http://schemas.openxmlformats.org/officeDocument/2006/relationships/image" Target="../media/image186.jpeg"/><Relationship Id="rId7" Type="http://schemas.openxmlformats.org/officeDocument/2006/relationships/image" Target="../media/image188.jpeg"/><Relationship Id="rId2" Type="http://schemas.openxmlformats.org/officeDocument/2006/relationships/hyperlink" Target="http://www.google.ca/imgres?imgurl=http://www.paulnoll.com/China/History/history-boxer-rebellion-pic-1.jpg&amp;imgrefurl=http://www.paulnoll.com/China/History/history-boxer-rebellion.html&amp;h=200&amp;w=208&amp;sz=11&amp;tbnid=LxPT6vH-9D4J:&amp;tbnh=96&amp;tbnw=100&amp;hl=en&amp;start=2&amp;prev=/images?q%3DBoxer%2BRebellion%26svnum%3D10%26hl%3Den%26lr%3D%26sa%3DG" TargetMode="External"/><Relationship Id="rId1" Type="http://schemas.openxmlformats.org/officeDocument/2006/relationships/slideLayout" Target="../slideLayouts/slideLayout2.xml"/><Relationship Id="rId6" Type="http://schemas.openxmlformats.org/officeDocument/2006/relationships/hyperlink" Target="http://www.google.ca/imgres?imgurl=http://history.sandiego.edu/cdr2/corps/pics/u00169.jpg&amp;imgrefurl=http://www.freerepublic.com/focus/f-vetscor/886277/posts&amp;h=400&amp;w=359&amp;sz=70&amp;tbnid=CahaJ85givAJ:&amp;tbnh=119&amp;tbnw=107&amp;hl=en&amp;start=14&amp;prev=/images?q%3DBoxer%2BRebellion%26svnum%3D10%26hl%3Den%26lr%3D%26sa%3DG" TargetMode="External"/><Relationship Id="rId5" Type="http://schemas.openxmlformats.org/officeDocument/2006/relationships/image" Target="../media/image187.jpeg"/><Relationship Id="rId4" Type="http://schemas.openxmlformats.org/officeDocument/2006/relationships/hyperlink" Target="http://www.google.ca/imgres?imgurl=http://www.mrdowling.com/613boxer.jpg&amp;imgrefurl=http://www.mrdowling.com/613-boxer.html&amp;h=147&amp;w=250&amp;sz=6&amp;tbnid=fndQlqVC854J:&amp;tbnh=62&amp;tbnw=105&amp;hl=en&amp;start=13&amp;prev=/images?q%3DBoxer%2BRebellion%26svnum%3D10%26hl%3Den%26lr%3D%26sa%3DG" TargetMode="External"/></Relationships>
</file>

<file path=ppt/slides/_rels/slide119.xml.rels><?xml version="1.0" encoding="UTF-8" standalone="yes"?>
<Relationships xmlns="http://schemas.openxmlformats.org/package/2006/relationships"><Relationship Id="rId3" Type="http://schemas.openxmlformats.org/officeDocument/2006/relationships/image" Target="../media/image190.png"/><Relationship Id="rId2" Type="http://schemas.openxmlformats.org/officeDocument/2006/relationships/image" Target="../media/image18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20.xml.rels><?xml version="1.0" encoding="UTF-8" standalone="yes"?>
<Relationships xmlns="http://schemas.openxmlformats.org/package/2006/relationships"><Relationship Id="rId3" Type="http://schemas.openxmlformats.org/officeDocument/2006/relationships/hyperlink" Target="http://www.google.ca/imgres?imgurl=http://www.globe-images.com/asia/asia-image.jpg&amp;imgrefurl=http://www.globe-images.com/asia-image.htm&amp;h=1936&amp;w=3000&amp;sz=753&amp;tbnid=wV-oPcI3NUwJ:&amp;tbnh=96&amp;tbnw=149&amp;hl=en&amp;start=13&amp;prev=/images?q%3Dasia%26svnum%3D10%26hl%3Den%26lr%3D" TargetMode="External"/><Relationship Id="rId2" Type="http://schemas.openxmlformats.org/officeDocument/2006/relationships/image" Target="../media/image191.png"/><Relationship Id="rId1" Type="http://schemas.openxmlformats.org/officeDocument/2006/relationships/slideLayout" Target="../slideLayouts/slideLayout2.xml"/><Relationship Id="rId4" Type="http://schemas.openxmlformats.org/officeDocument/2006/relationships/image" Target="../media/image192.jpeg"/></Relationships>
</file>

<file path=ppt/slides/_rels/slide121.xml.rels><?xml version="1.0" encoding="UTF-8" standalone="yes"?>
<Relationships xmlns="http://schemas.openxmlformats.org/package/2006/relationships"><Relationship Id="rId2" Type="http://schemas.openxmlformats.org/officeDocument/2006/relationships/image" Target="../media/image19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hyperlink" Target="http://www.google.ca/imgres?imgurl=http://www.ansaralmalakiyah.org/images/mainlogo1.gif&amp;imgrefurl=http://www.ansaralmalakiyah.org/index_eng.php&amp;h=426&amp;w=492&amp;sz=35&amp;tbnid=cQ8ro6RKi0wJ:&amp;tbnh=109&amp;tbnw=126&amp;hl=en&amp;start=1&amp;prev=/images?q%3Dconstitutional%2Bmonarchy%2B%26svnum%3D10%26hl%3Den%26lr%3D%26sa%3DG" TargetMode="Externa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hyperlink" Target="http://www.google.ca/imgres?imgurl=http://www.possest.de/sascha_is/learning_about/heliocentric.gif&amp;imgrefurl=http://www.possest.de/sascha_is/learning_about/the_limitation_of.html&amp;h=217&amp;w=203&amp;sz=10&amp;tbnid=knE0i9V4tt0J:&amp;tbnh=100&amp;tbnw=94&amp;hl=en&amp;start=3&amp;prev=/images?q%3Dheliocentric%26svnum%3D10%26hl%3Den%26lr%3D%26sa%3DG" TargetMode="External"/><Relationship Id="rId1" Type="http://schemas.openxmlformats.org/officeDocument/2006/relationships/slideLayout" Target="../slideLayouts/slideLayout2.xml"/><Relationship Id="rId5" Type="http://schemas.openxmlformats.org/officeDocument/2006/relationships/image" Target="../media/image30.jpeg"/><Relationship Id="rId4" Type="http://schemas.openxmlformats.org/officeDocument/2006/relationships/hyperlink" Target="http://www.google.ca/imgres?imgurl=http://academic.brooklyn.cuny.edu/history/virtual/portrait/copernicus.jpg&amp;imgrefurl=http://academic.brooklyn.cuny.edu/history/virtual/portrait.htm&amp;h=218&amp;w=200&amp;sz=13&amp;tbnid=qxklKiPmTN4J:&amp;tbnh=101&amp;tbnw=93&amp;hl=en&amp;start=1&amp;prev=/images?q%3Dcopernicus%26svnum%3D10%26hl%3Den%26lr%3D%26sa%3D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http://drs.yahoo.com/S=96062883/K=Louis+XIV/v=2/l=IVS/*-http://members.xoom.virgilio.it/Senesino/Dei/Louis%20XIV.jpg" TargetMode="External"/><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http://drs.yahoo.com/S=96062883/K=Peter+the+Great/v=2/l=IVS/*-http://www.dal.ca/~norman/peter.jpg" TargetMode="Externa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hyperlink" Target="http://www.google.ca/imgres?imgurl=http://www.nd.edu/~dharley/HistIdeas/Galileo-sustermans.jpg&amp;imgrefurl=http://www.nd.edu/~dharley/HistIdeas/Galileo.html&amp;h=455&amp;w=377&amp;sz=16&amp;tbnid=jhguAV2tMZAJ:&amp;tbnh=123&amp;tbnw=102&amp;hl=en&amp;start=18&amp;prev=/images?q%3DGalileo%26svnum%3D10%26hl%3Den%26lr%3D" TargetMode="External"/><Relationship Id="rId1" Type="http://schemas.openxmlformats.org/officeDocument/2006/relationships/slideLayout" Target="../slideLayouts/slideLayout2.xml"/><Relationship Id="rId5" Type="http://schemas.openxmlformats.org/officeDocument/2006/relationships/image" Target="../media/image33.jpeg"/><Relationship Id="rId4" Type="http://schemas.openxmlformats.org/officeDocument/2006/relationships/hyperlink" Target="http://www.google.ca/imgres?imgurl=http://www.nd.edu/~hps/galileo.jpg&amp;imgrefurl=http://www.nd.edu/~hps/galileo-front.html&amp;h=600&amp;w=533&amp;sz=63&amp;tbnid=gGOc-rsbBmoJ:&amp;tbnh=133&amp;tbnw=118&amp;hl=en&amp;start=4&amp;prev=/images?q%3DGalileo%26svnum%3D10%26hl%3Den%26lr%3D"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38.jpeg"/></Relationships>
</file>

<file path=ppt/slides/_rels/slide26.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hyperlink" Target="http://tm.wc.ask.com/r?t=c&amp;s=p&amp;id=30751&amp;sv=za5cb0d8d&amp;uid=05BE3891E19AB5924&amp;sid=1313B891E19AB5924&amp;p=/topimage&amp;o=0&amp;u=http://www.weltchronik.de/bio/cethegus/v/v_01778a-Voltaire-16941121b-17780530d.jpg" TargetMode="External"/><Relationship Id="rId1" Type="http://schemas.openxmlformats.org/officeDocument/2006/relationships/slideLayout" Target="../slideLayouts/slideLayout2.xml"/><Relationship Id="rId5" Type="http://schemas.openxmlformats.org/officeDocument/2006/relationships/image" Target="../media/image42.jpeg"/><Relationship Id="rId4" Type="http://schemas.openxmlformats.org/officeDocument/2006/relationships/hyperlink" Target="http://tm.wc.ask.com/r?t=c&amp;s=p&amp;id=30751&amp;sv=za5cb0d76&amp;uid=05BE3891E19AB5924&amp;sid=1313B891E19AB5924&amp;p=/topimage&amp;o=0&amp;u=http://www.georgeglazer.com/prints/portraits/voltaire.JPG"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www.awnol.com/Merchant2/merchant.mv?Screen=PROD&amp;Product_Code=TIA245&amp;Category_Code=T4" TargetMode="External"/><Relationship Id="rId2" Type="http://schemas.openxmlformats.org/officeDocument/2006/relationships/image" Target="../media/image51.jpeg"/><Relationship Id="rId1" Type="http://schemas.openxmlformats.org/officeDocument/2006/relationships/slideLayout" Target="../slideLayouts/slideLayout2.xml"/><Relationship Id="rId4" Type="http://schemas.openxmlformats.org/officeDocument/2006/relationships/image" Target="../media/image52.jpeg"/></Relationships>
</file>

<file path=ppt/slides/_rels/slide32.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hyperlink" Target="http://www.google.ca/imgres?imgurl=http://www.abcgallery.com/P/pesne/pesne6.JPG&amp;imgrefurl=http://www.abcgallery.com/P/pesne/pesne6.html&amp;h=797&amp;w=580&amp;sz=24&amp;tbnid=mydWhWzalkoJ:&amp;tbnh=142&amp;tbnw=103&amp;hl=en&amp;start=6&amp;prev=/images?q%3Dfrederick%2BII%26svnum%3D10%26hl%3Den%26lr%3D" TargetMode="External"/><Relationship Id="rId1" Type="http://schemas.openxmlformats.org/officeDocument/2006/relationships/slideLayout" Target="../slideLayouts/slideLayout2.xml"/><Relationship Id="rId5" Type="http://schemas.openxmlformats.org/officeDocument/2006/relationships/image" Target="../media/image56.jpeg"/><Relationship Id="rId4" Type="http://schemas.openxmlformats.org/officeDocument/2006/relationships/image" Target="../media/image55.jpeg"/></Relationships>
</file>

<file path=ppt/slides/_rels/slide34.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62.jpeg"/><Relationship Id="rId7" Type="http://schemas.openxmlformats.org/officeDocument/2006/relationships/image" Target="../media/image64.jpeg"/><Relationship Id="rId2" Type="http://schemas.openxmlformats.org/officeDocument/2006/relationships/hyperlink" Target="http://tm.wc.ask.com/r?t=an&amp;s=p&amp;uid=0FF237D3D3DEC5924&amp;sid=1126B7D3D3DEC5924&amp;qid=48FA0FE994E31B49B132DBF1C7824D8A&amp;io=1&amp;sv=za5cb0dc1&amp;o=0&amp;ask=national+assembly+1789+france&amp;uip=d8e26b0a&amp;en=is&amp;eo=0&amp;pt=&amp;ac=23&amp;qs=31&amp;pg=1&amp;u=http://pictures.ask.com/redir?u=http://europeforvisitors.com/europe/galleries/france/blg-f_paris2_national_assembly_cu_w_flag_205051.htm&amp;bpg=http://pictures.ask.com/pictures?q%3dnational%2bassembly%2b1789%2bfrance%26o%3d0%26page%3d1&amp;q=national+assembly+1789+france&amp;s=p&amp;bu=http://europeforvisitors.com/europe/galleries/france/blg-f_paris2_national_assembly_cu_w_flag_205051.htm&amp;qte=0&amp;o=0&amp;isimageSearch=true&amp;fromImagePage=False&amp;iskey=&amp;thumbsrc=http://images.picsearch.com/is?30191493853&amp;imagesrc=http://europeforvisitors.com/europe/galleries/france/france_photos/paris2_national_assembly_cu_w_flag_205051.jpg&amp;thumbwidth=87&amp;thumbheight=128" TargetMode="External"/><Relationship Id="rId1" Type="http://schemas.openxmlformats.org/officeDocument/2006/relationships/slideLayout" Target="../slideLayouts/slideLayout2.xml"/><Relationship Id="rId6" Type="http://schemas.openxmlformats.org/officeDocument/2006/relationships/hyperlink" Target="http://tm.wc.ask.com/r?t=an&amp;s=p&amp;uid=0FF237D3D3DEC5924&amp;sid=1126B7D3D3DEC5924&amp;qid=073B5BB53F18854C867F00AA314FF59B&amp;io=11&amp;sv=z6f5372cf&amp;o=0&amp;ask=storming+of+the+bastille&amp;uip=d8e26b0a&amp;en=js&amp;eo=0&amp;pt=&amp;ac=24&amp;qs=31&amp;pg=1&amp;u=http://pictures.ask.com/redir?u=http://www.france-hotels-discount.com/classic_bastille_hote_parisl.html&amp;bpg=http://pictures.ask.com/pictures?q%3dstorming%2bof%2bthe%2bbastille%26o%3d0%26page%3d1&amp;q=storming+of+the+bastille&amp;s=p&amp;bu=http://www.france-hotels-discount.com/classic_bastille_hote_parisl.html&amp;qte=0&amp;o=0&amp;isimageSearch=true&amp;fromImagePage=False&amp;iskey=&amp;thumbsrc=http://images.picsearch.com/is?252381375259&amp;imagesrc=http://www.france-hotels-discount.com/image/classic_bastille_map.jpg&amp;thumbwidth=119&amp;thumbheight=128" TargetMode="External"/><Relationship Id="rId5" Type="http://schemas.openxmlformats.org/officeDocument/2006/relationships/image" Target="../media/image63.jpeg"/><Relationship Id="rId4" Type="http://schemas.openxmlformats.org/officeDocument/2006/relationships/hyperlink" Target="http://tm.wc.ask.com/r?t=an&amp;s=p&amp;uid=0FF237D3D3DEC5924&amp;sid=1126B7D3D3DEC5924&amp;qid=073B5BB53F18854C867F00AA314FF59B&amp;io=0&amp;sv=z6f5372cf&amp;o=0&amp;ask=storming+of+the+bastille&amp;uip=d8e26b0a&amp;en=js&amp;eo=0&amp;pt=&amp;ac=24&amp;qs=31&amp;pg=1&amp;u=http://pictures.ask.com/redir?u=http://www.discoverfrance.net/France/Paris/Monuments-Paris/Bastille.shtml&amp;bpg=http://pictures.ask.com/pictures?q%3dstorming%2bof%2bthe%2bbastille%26o%3d0%26page%3d1&amp;q=storming+of+the+bastille&amp;s=p&amp;bu=http://www.discoverfrance.net/France/Paris/Monuments-Paris/Bastille.shtml&amp;qte=0&amp;o=0&amp;isimageSearch=true&amp;fromImagePage=False&amp;iskey=&amp;thumbsrc=http://images.picsearch.com/is?455230321617&amp;imagesrc=http://www.discoverfrance.net/France/Images/Paris/storming_bastille.jpg&amp;thumbwidth=128&amp;thumbheight=101" TargetMode="External"/></Relationships>
</file>

<file path=ppt/slides/_rels/slide39.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tm.wc.ask.com/r?t=an&amp;s=p&amp;uid=04D1357D78EE37924&amp;sid=1A6D757D78EE37924&amp;qid=CB329277E7EF5041B3EF5CBDF6680817&amp;io=1&amp;sv=za5cb0dbb&amp;o=0&amp;ask=peter+the+great&amp;uip=d8e26b0a&amp;en=js&amp;eo=0&amp;pt=&amp;ac=5&amp;qs=86&amp;pg=1&amp;u=http://pictures.ask.com/redir?u=http://www.peterwestern.f9.co.uk/famousother1.htm&amp;bpg=http://pictures.ask.com/pictures?q%3dpeter%2bthe%2bgreat%26o%3d0%26page%3d1&amp;q=peter+the+great&amp;s=p&amp;bu=http://www.peterwestern.f9.co.uk/famousother1.htm&amp;qte=0&amp;o=0&amp;isimageSearch=true&amp;fromImagePage=False&amp;iskey=&amp;thumbsrc=http://images.picsearch.com/is?16517554556&amp;imagesrc=http://www.peterwestern.f9.co.uk/images/peter_the_great.jpg&amp;thumbwidth=108&amp;thumbheight=128" TargetMode="Externa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hyperlink" Target="http://tm.wc.ask.com/r?t=c&amp;s=p&amp;id=30751&amp;sv=za5cb0d75&amp;uid=04D1357D78EE37924&amp;sid=1A6D757D78EE37924&amp;p=/topimage&amp;o=0&amp;u=http://www.ymcaworldservice.org/featured/russia/RussiaMap.gif"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image" Target="../media/image66.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hyperlink" Target="http://www.imagesonline.bl.uk/britishlibrary/controller/subjectidsearch?id=9502&amp;startid=34476&amp;width=4&amp;height=2&amp;idx=2"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hyperlink" Target="http://www.imagesonline.bl.uk/britishlibrary/controller/subjectidsearch?id=9502&amp;startid=34476&amp;width=4&amp;height=2&amp;idx=2" TargetMode="External"/><Relationship Id="rId1" Type="http://schemas.openxmlformats.org/officeDocument/2006/relationships/slideLayout" Target="../slideLayouts/slideLayout2.xml"/><Relationship Id="rId4" Type="http://schemas.openxmlformats.org/officeDocument/2006/relationships/image" Target="../media/image69.jpeg"/></Relationships>
</file>

<file path=ppt/slides/_rels/slide43.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image" Target="../media/image70.png"/><Relationship Id="rId1" Type="http://schemas.openxmlformats.org/officeDocument/2006/relationships/slideLayout" Target="../slideLayouts/slideLayout2.xml"/><Relationship Id="rId6" Type="http://schemas.openxmlformats.org/officeDocument/2006/relationships/image" Target="../media/image74.jpeg"/><Relationship Id="rId5" Type="http://schemas.openxmlformats.org/officeDocument/2006/relationships/image" Target="../media/image73.jpeg"/><Relationship Id="rId4" Type="http://schemas.openxmlformats.org/officeDocument/2006/relationships/image" Target="../media/image72.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hyperlink" Target="http://tm.wc.ask.com/r?t=c&amp;s=p&amp;id=30751&amp;sv=z6f5372c1&amp;uid=0013DF7D275DC5924&amp;sid=1428208D275DC5924&amp;p=/topimage&amp;o=0&amp;u=http://freemasonry.bcy.ca/biography/images/bonaparte_n.jpg"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image" Target="../media/image76.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hyperlink" Target="http://tm.wc.ask.com/r?t=an&amp;s=p&amp;uid=08BA41CF560FC5224&amp;sid=17BE148C3045D5924&amp;qid=4CF21D61F5BBC840A58E4E981CEFD08F&amp;io=9&amp;sv=z6f5372cd&amp;o=0&amp;ask=Napoleonic+Codes&amp;uip=d8e26b0a&amp;en=js&amp;eo=0&amp;pt=&amp;ac=13&amp;qs=31&amp;pg=1&amp;u=http://pictures.ask.com/redir?u=http://amillionlives.com/Collect_gen.html&amp;bpg=http://pictures.ask.com/pictures?q%3dNapoleonic%2bCodes%26o%3d0%26page%3d1&amp;q=Napoleonic+Codes&amp;s=p&amp;bu=http://amillionlives.com/Collect_gen.html&amp;qte=0&amp;o=0&amp;isimageSearch=true&amp;fromImagePage=False&amp;iskey=&amp;thumbsrc=http://images.picsearch.com/is?578204839758&amp;imagesrc=http://amillionlives.com/Pix/NapoleonWars.jpg&amp;thumbwidth=128&amp;thumbheight=79" TargetMode="External"/><Relationship Id="rId1" Type="http://schemas.openxmlformats.org/officeDocument/2006/relationships/slideLayout" Target="../slideLayouts/slideLayout2.xml"/><Relationship Id="rId5" Type="http://schemas.openxmlformats.org/officeDocument/2006/relationships/image" Target="../media/image79.jpeg"/><Relationship Id="rId4" Type="http://schemas.openxmlformats.org/officeDocument/2006/relationships/hyperlink" Target="http://tm.wc.ask.com/r?t=an&amp;s=p&amp;uid=08BA41CF560FC5224&amp;sid=17BE148C3045D5924&amp;qid=4CF21D61F5BBC840A58E4E981CEFD08F&amp;io=0&amp;sv=z6f5372cd&amp;o=0&amp;ask=Napoleonic+Codes&amp;uip=d8e26b0a&amp;en=js&amp;eo=0&amp;pt=&amp;ac=13&amp;qs=31&amp;pg=1&amp;u=http://pictures.ask.com/redir?u=http://www.inf-o.com/ArtInTime/main.html&amp;bpg=http://pictures.ask.com/pictures?q%3dNapoleonic%2bCodes%26o%3d0%26page%3d1&amp;q=Napoleonic+Codes&amp;s=p&amp;bu=http://www.inf-o.com/ArtInTime/main.html&amp;qte=0&amp;o=0&amp;isimageSearch=true&amp;fromImagePage=False&amp;iskey=&amp;thumbsrc=http://images.picsearch.com/is?87235389645&amp;imagesrc=http://www.inf-o.com/ArtInTime/events/revolution.jpg&amp;thumbwidth=128&amp;thumbheight=88" TargetMode="External"/></Relationships>
</file>

<file path=ppt/slides/_rels/slide48.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image" Target="../media/image80.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hyperlink" Target="http://tm.wc.ask.com/r?t=an&amp;s=p&amp;uid=089B4CFA479BC5924&amp;sid=1C54BCFA479BC5924&amp;qid=4AF2A77A7642ED4BA61D3AF052D39FBE&amp;io=0&amp;sv=za5cb0db1&amp;o=0&amp;ask=napoleon&amp;uip=d8e26b0a&amp;en=js&amp;eo=0&amp;pt=&amp;ac=5&amp;qs=31&amp;pg=1&amp;u=http://pictures.ask.com/redir?u=http://www.napoleonseries.com/articles/napoleon/quotes.cfm&amp;bpg=http://pictures.ask.com/pictures?q%3dnapoleon%26o%3d0%26page%3d1&amp;q=napoleon&amp;s=p&amp;bu=http://www.napoleonseries.com/articles/napoleon/quotes.cfm&amp;qte=0&amp;o=0&amp;isimageSearch=true&amp;fromImagePage=False&amp;iskey=&amp;thumbsrc=http://images.picsearch.com/is?483361680967&amp;imagesrc=http://www.napoleonseries.com/articles/images_art/napoleon/napoleon1.jpg&amp;thumbwidth=102&amp;thumbheight=128" TargetMode="External"/><Relationship Id="rId1" Type="http://schemas.openxmlformats.org/officeDocument/2006/relationships/slideLayout" Target="../slideLayouts/slideLayout2.xml"/><Relationship Id="rId5" Type="http://schemas.openxmlformats.org/officeDocument/2006/relationships/image" Target="../media/image83.jpeg"/><Relationship Id="rId4" Type="http://schemas.openxmlformats.org/officeDocument/2006/relationships/hyperlink" Target="http://tm.wc.ask.com/r?t=an&amp;s=p&amp;uid=089B4CFA479BC5924&amp;sid=1C54BCFA479BC5924&amp;qid=C8FA87AD92AE73429697CB190B156E3F&amp;io=8&amp;sv=za5cb0db1&amp;o=0&amp;ask=napoleon&amp;uip=d8e26b0a&amp;en=js&amp;eo=0&amp;pt=&amp;ac=5&amp;qs=31&amp;pg=2&amp;u=http://pictures.ask.com/redir?u=http://www.parisrama.com/photohaussmann/pages/Napoleon%20Ier.htm&amp;bpg=http://pictures.ask.com/pictures?q%3dnapoleon%26o%3d0%26page%3d2&amp;q=napoleon&amp;s=p&amp;bu=http://www.parisrama.com/photohaussmann/pages/Napoleon%20Ier.htm&amp;qte=0&amp;o=0&amp;isimageSearch=true&amp;fromImagePage=False&amp;iskey=&amp;thumbsrc=http://images.picsearch.com/is?688423080676&amp;imagesrc=http://www.parisrama.com/photohaussmann/images/Napoleon%20Ier.jpg&amp;thumbwidth=115&amp;thumbheight=128"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84.jpeg"/><Relationship Id="rId2" Type="http://schemas.openxmlformats.org/officeDocument/2006/relationships/hyperlink" Target="http://tm.wc.ask.com/r?t=c&amp;s=p&amp;id=30751&amp;sv=za5cb0de8&amp;uid=08D2A82E8420D5924&amp;sid=1389E82E8420D5924&amp;p=/topimage&amp;o=0&amp;u=http://www.weltchronik.de/ws/bio/n/napoleon1/nk01821a-Napoleon1Bonaparte-17690815b-18210505d.jpg" TargetMode="External"/><Relationship Id="rId1" Type="http://schemas.openxmlformats.org/officeDocument/2006/relationships/slideLayout" Target="../slideLayouts/slideLayout2.xml"/><Relationship Id="rId5" Type="http://schemas.openxmlformats.org/officeDocument/2006/relationships/image" Target="../media/image85.jpeg"/><Relationship Id="rId4" Type="http://schemas.openxmlformats.org/officeDocument/2006/relationships/hyperlink" Target="http://tm.wc.ask.com/r?t=an&amp;s=p&amp;uid=08D2A82E8420D5924&amp;sid=1389E82E8420D5924&amp;qid=67C99EDFAB9604438439D91C61B3A631&amp;io=4&amp;sv=za5cb0de9&amp;o=0&amp;ask=napolean&amp;uip=d8e26b0a&amp;en=js&amp;eo=1&amp;pt=&amp;ac=5&amp;qs=27&amp;pg=1&amp;u=http://pictures.ask.com/redir?u=http://www.the-toy-soldier.com/china.htm&amp;bpg=http://pictures.ask.com/pictures?q%3dnapolean%26o%3d0%26page%3d1&amp;q=napolean&amp;s=p&amp;bu=http://www.the-toy-soldier.com/china.htm&amp;qte=0&amp;o=0&amp;isimageSearch=true&amp;fromImagePage=False&amp;iskey=&amp;thumbsrc=http://images.picsearch.com/is?29857321294&amp;imagesrc=http://www.the-toy-soldier.com/images/napolean.jpg&amp;thumbwidth=95&amp;thumbheight=128" TargetMode="External"/></Relationships>
</file>

<file path=ppt/slides/_rels/slide51.xml.rels><?xml version="1.0" encoding="UTF-8" standalone="yes"?>
<Relationships xmlns="http://schemas.openxmlformats.org/package/2006/relationships"><Relationship Id="rId3" Type="http://schemas.openxmlformats.org/officeDocument/2006/relationships/image" Target="../media/image87.jpeg"/><Relationship Id="rId2" Type="http://schemas.openxmlformats.org/officeDocument/2006/relationships/image" Target="../media/image86.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89.jpeg"/><Relationship Id="rId2" Type="http://schemas.openxmlformats.org/officeDocument/2006/relationships/image" Target="../media/image88.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90.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92.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image" Target="../media/image93.wmf"/><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95.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image" Target="../media/image9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state.de.us/sos/dpa/graphics/exhibits/document/petitions/petitions/petitions-80.jpg" TargetMode="External"/><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60.xml.rels><?xml version="1.0" encoding="UTF-8" standalone="yes"?>
<Relationships xmlns="http://schemas.openxmlformats.org/package/2006/relationships"><Relationship Id="rId3" Type="http://schemas.openxmlformats.org/officeDocument/2006/relationships/image" Target="../media/image98.jpeg"/><Relationship Id="rId2" Type="http://schemas.openxmlformats.org/officeDocument/2006/relationships/hyperlink" Target="http://academic.brooklyn.cuny.edu/history/core/pics/0253/img0081.jpg" TargetMode="Externa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image" Target="../media/image99.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101.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103.jpeg"/><Relationship Id="rId2" Type="http://schemas.openxmlformats.org/officeDocument/2006/relationships/image" Target="../media/image102.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104.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106.jpeg"/><Relationship Id="rId2" Type="http://schemas.openxmlformats.org/officeDocument/2006/relationships/image" Target="../media/image105.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107.jpeg"/><Relationship Id="rId2" Type="http://schemas.openxmlformats.org/officeDocument/2006/relationships/hyperlink" Target="http://www.google.ca/imgres?imgurl=http://www.jimpoz.com/quotes/images/speakers/bismarck.jpg&amp;imgrefurl=http://www.jimpoz.com/quotes/speaker.asp?speakerid%3D139&amp;h=200&amp;w=150&amp;sz=18&amp;tbnid=_1PhMFQPq6sJ:&amp;tbnh=99&amp;tbnw=74&amp;hl=en&amp;start=1&amp;prev=/images?q%3Dotto%2Bvon%2Bbismarck%26svnum%3D10%26hl%3Den%26lr%3D" TargetMode="External"/><Relationship Id="rId1" Type="http://schemas.openxmlformats.org/officeDocument/2006/relationships/slideLayout" Target="../slideLayouts/slideLayout2.xml"/><Relationship Id="rId4" Type="http://schemas.openxmlformats.org/officeDocument/2006/relationships/image" Target="../media/image108.jpeg"/></Relationships>
</file>

<file path=ppt/slides/_rels/slide67.xml.rels><?xml version="1.0" encoding="UTF-8" standalone="yes"?>
<Relationships xmlns="http://schemas.openxmlformats.org/package/2006/relationships"><Relationship Id="rId3" Type="http://schemas.openxmlformats.org/officeDocument/2006/relationships/image" Target="../media/image110.jpeg"/><Relationship Id="rId2" Type="http://schemas.openxmlformats.org/officeDocument/2006/relationships/image" Target="../media/image109.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112.jpeg"/><Relationship Id="rId2" Type="http://schemas.openxmlformats.org/officeDocument/2006/relationships/image" Target="../media/image111.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113.jpeg"/><Relationship Id="rId2" Type="http://schemas.openxmlformats.org/officeDocument/2006/relationships/hyperlink" Target="http://www.worldwar1.com/biokais2.htm"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www.imagesonline.bl.uk/britishlibrary/controller/subjectidsearch?id=8747&amp;startid=700&amp;width=4&amp;height=2&amp;idx=2" TargetMode="Externa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115.png"/><Relationship Id="rId2" Type="http://schemas.openxmlformats.org/officeDocument/2006/relationships/image" Target="../media/image114.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116.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117.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3" Type="http://schemas.openxmlformats.org/officeDocument/2006/relationships/image" Target="../media/image119.jpeg"/><Relationship Id="rId2" Type="http://schemas.openxmlformats.org/officeDocument/2006/relationships/image" Target="../media/image118.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120.jpeg"/><Relationship Id="rId2" Type="http://schemas.openxmlformats.org/officeDocument/2006/relationships/hyperlink" Target="http://tm.wc.ask.com/r?t=c&amp;s=p&amp;id=30751&amp;sv=za5cb0de6&amp;uid=05F192D413438B724&amp;sid=17F24EF8294D37924&amp;p=/topimage&amp;o=0&amp;u=http://www.delphi.co.uk/reference/encyclopaedia/hutchinson/images/0008n046.jpg" TargetMode="External"/><Relationship Id="rId1" Type="http://schemas.openxmlformats.org/officeDocument/2006/relationships/slideLayout" Target="../slideLayouts/slideLayout1.xml"/><Relationship Id="rId4" Type="http://schemas.openxmlformats.org/officeDocument/2006/relationships/image" Target="../media/image121.jpeg"/></Relationships>
</file>

<file path=ppt/slides/_rels/slide76.xml.rels><?xml version="1.0" encoding="UTF-8" standalone="yes"?>
<Relationships xmlns="http://schemas.openxmlformats.org/package/2006/relationships"><Relationship Id="rId2" Type="http://schemas.openxmlformats.org/officeDocument/2006/relationships/image" Target="../media/image122.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123.jpe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124.jpe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12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126.jpeg"/><Relationship Id="rId2" Type="http://schemas.openxmlformats.org/officeDocument/2006/relationships/hyperlink" Target="http://1912.history.ohio-state.edu/Trusts/RiseBigBusiness.htm" TargetMode="External"/><Relationship Id="rId1" Type="http://schemas.openxmlformats.org/officeDocument/2006/relationships/slideLayout" Target="../slideLayouts/slideLayout2.xml"/><Relationship Id="rId5" Type="http://schemas.openxmlformats.org/officeDocument/2006/relationships/image" Target="../media/image127.jpeg"/><Relationship Id="rId4" Type="http://schemas.openxmlformats.org/officeDocument/2006/relationships/hyperlink" Target="http://historyteacher.net/APUSH-Course/APUSH%20Course%20Main%20Page.htm" TargetMode="External"/></Relationships>
</file>

<file path=ppt/slides/_rels/slide81.xml.rels><?xml version="1.0" encoding="UTF-8" standalone="yes"?>
<Relationships xmlns="http://schemas.openxmlformats.org/package/2006/relationships"><Relationship Id="rId3" Type="http://schemas.openxmlformats.org/officeDocument/2006/relationships/image" Target="../media/image128.jpeg"/><Relationship Id="rId7" Type="http://schemas.openxmlformats.org/officeDocument/2006/relationships/image" Target="../media/image130.jpeg"/><Relationship Id="rId2" Type="http://schemas.openxmlformats.org/officeDocument/2006/relationships/hyperlink" Target="http://images.google.gr/imgres?imgurl=http://www.pomperaug.com/socstud/museum/steamengine.gif&amp;imgrefurl=http://www.pomperaug.com/socstud/museum/livingconditions.htm&amp;h=256&amp;w=384&amp;sz=71&amp;tbnid=paysQ8kCuNAJ:&amp;tbnh=79&amp;tbnw=119&amp;hl=en&amp;start=5&amp;prev=/images?q%3Dworking%2Bconditions%2Bof%2Bthe%2BIndustrial%2BRevolution%26hl%3Den%26lr%3D%26sa%3DG" TargetMode="External"/><Relationship Id="rId1" Type="http://schemas.openxmlformats.org/officeDocument/2006/relationships/slideLayout" Target="../slideLayouts/slideLayout2.xml"/><Relationship Id="rId6" Type="http://schemas.openxmlformats.org/officeDocument/2006/relationships/hyperlink" Target="http://images.google.gr/imgres?imgurl=http://www.louisville.edu/provost/undergrad/elp/factory_scene.gif&amp;imgrefurl=http://newday.persianblog.com/&amp;h=189&amp;w=300&amp;sz=32&amp;tbnid=RMld9JrsdgoJ:&amp;tbnh=69&amp;tbnw=110&amp;hl=en&amp;start=1&amp;prev=/images?q%3Dworking%2Bconditions%2Bof%2Bthe%2BIndustrial%2BRevolution%26hl%3Den%26lr%3D%26sa%3DG" TargetMode="External"/><Relationship Id="rId5" Type="http://schemas.openxmlformats.org/officeDocument/2006/relationships/image" Target="../media/image129.jpeg"/><Relationship Id="rId4" Type="http://schemas.openxmlformats.org/officeDocument/2006/relationships/hyperlink" Target="http://images.google.gr/imgres?imgurl=http://classroomclipart.com/images/gallery/History/Industrial_Revolution/DSC03530A.jpg&amp;imgrefurl=http://www.kent.k12.wa.us/staff/kimmckeever/museum2/changes_life.htm&amp;h=356&amp;w=432&amp;sz=51&amp;tbnid=t5mDtKVR24gJ:&amp;tbnh=101&amp;tbnw=123&amp;hl=en&amp;start=3&amp;prev=/images?q%3Dworking%2Bconditions%2Bof%2Bthe%2BIndustrial%2BRevolution%26hl%3Den%26lr%3D%26sa%3DG" TargetMode="External"/></Relationships>
</file>

<file path=ppt/slides/_rels/slide82.xml.rels><?xml version="1.0" encoding="UTF-8" standalone="yes"?>
<Relationships xmlns="http://schemas.openxmlformats.org/package/2006/relationships"><Relationship Id="rId2" Type="http://schemas.openxmlformats.org/officeDocument/2006/relationships/image" Target="../media/image131.jpe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133.jpeg"/><Relationship Id="rId2" Type="http://schemas.openxmlformats.org/officeDocument/2006/relationships/image" Target="../media/image132.jpe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135.jpeg"/><Relationship Id="rId2" Type="http://schemas.openxmlformats.org/officeDocument/2006/relationships/image" Target="../media/image134.jpe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136.jpeg"/><Relationship Id="rId2" Type="http://schemas.openxmlformats.org/officeDocument/2006/relationships/hyperlink" Target="http://www.amazon.com/gp/reader/0553585975/ref=sib_dp_pt/002-5048292-0336027#reader-link" TargetMode="External"/><Relationship Id="rId1" Type="http://schemas.openxmlformats.org/officeDocument/2006/relationships/slideLayout" Target="../slideLayouts/slideLayout2.xml"/><Relationship Id="rId5" Type="http://schemas.openxmlformats.org/officeDocument/2006/relationships/image" Target="../media/image137.jpeg"/><Relationship Id="rId4" Type="http://schemas.openxmlformats.org/officeDocument/2006/relationships/hyperlink" Target="http://www.amazon.com/gp/reader/0679424733/ref=sib_dp_pt/002-5048292-0336027#reader-link" TargetMode="External"/></Relationships>
</file>

<file path=ppt/slides/_rels/slide86.xml.rels><?xml version="1.0" encoding="UTF-8" standalone="yes"?>
<Relationships xmlns="http://schemas.openxmlformats.org/package/2006/relationships"><Relationship Id="rId3" Type="http://schemas.openxmlformats.org/officeDocument/2006/relationships/image" Target="../media/image139.png"/><Relationship Id="rId2" Type="http://schemas.openxmlformats.org/officeDocument/2006/relationships/image" Target="../media/image138.jpe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140.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142.jpeg"/><Relationship Id="rId2" Type="http://schemas.openxmlformats.org/officeDocument/2006/relationships/image" Target="../media/image141.jpe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14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145.png"/><Relationship Id="rId2" Type="http://schemas.openxmlformats.org/officeDocument/2006/relationships/image" Target="../media/image144.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3" Type="http://schemas.openxmlformats.org/officeDocument/2006/relationships/image" Target="../media/image147.wmf"/><Relationship Id="rId2" Type="http://schemas.openxmlformats.org/officeDocument/2006/relationships/image" Target="../media/image146.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149.jpeg"/><Relationship Id="rId2" Type="http://schemas.openxmlformats.org/officeDocument/2006/relationships/image" Target="../media/image148.jpe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151.jpeg"/><Relationship Id="rId2" Type="http://schemas.openxmlformats.org/officeDocument/2006/relationships/image" Target="../media/image150.jpe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152.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153.jpe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155.jpeg"/><Relationship Id="rId2" Type="http://schemas.openxmlformats.org/officeDocument/2006/relationships/image" Target="../media/image154.wmf"/><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hyperlink" Target="http://mamma20.mamma.com/PicInfo?query=japan&amp;qtype=48&amp;PAGE_URL=http://www.flag-zone.com/flag/japan/&amp;IMAGE_URL=http://www.flag-zone.com/img/japan/flag.gif&amp;WIDTH=453&amp;HEIGHT=302&amp;FILESIZE=3&amp;COLORS=8&amp;ANIM=0&amp;COLOR=1&amp;THUMB_URL=http://images.picsearch.com/is?673874414675&amp;THUMB_WIDTH=128&amp;THUMB_HEIGHT=85&amp;start=" TargetMode="External"/><Relationship Id="rId2" Type="http://schemas.openxmlformats.org/officeDocument/2006/relationships/image" Target="../media/image156.jpeg"/><Relationship Id="rId1" Type="http://schemas.openxmlformats.org/officeDocument/2006/relationships/slideLayout" Target="../slideLayouts/slideLayout2.xml"/><Relationship Id="rId6" Type="http://schemas.openxmlformats.org/officeDocument/2006/relationships/image" Target="../media/image158.jpeg"/><Relationship Id="rId5" Type="http://schemas.openxmlformats.org/officeDocument/2006/relationships/hyperlink" Target="http://mamma20.mamma.com/PicInfo?query=russia+flag&amp;qtype=48&amp;PAGE_URL=http://www.flag-zone.com/flag/russia/&amp;IMAGE_URL=http://www.flag-zone.com/img/russia/flag.gif&amp;WIDTH=453&amp;HEIGHT=302&amp;FILESIZE=2&amp;COLORS=8&amp;ANIM=0&amp;COLOR=1&amp;THUMB_URL=http://images.picsearch.com/is?285872350127&amp;THUMB_WIDTH=128&amp;THUMB_HEIGHT=85&amp;start=" TargetMode="External"/><Relationship Id="rId4" Type="http://schemas.openxmlformats.org/officeDocument/2006/relationships/image" Target="../media/image157.jpeg"/></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2" name="Rectangle 4"/>
          <p:cNvSpPr>
            <a:spLocks noGrp="1" noChangeArrowheads="1"/>
          </p:cNvSpPr>
          <p:nvPr>
            <p:ph type="ctrTitle"/>
          </p:nvPr>
        </p:nvSpPr>
        <p:spPr/>
        <p:txBody>
          <a:bodyPr/>
          <a:lstStyle/>
          <a:p>
            <a:r>
              <a:rPr lang="en-US"/>
              <a:t>Absolutism</a:t>
            </a:r>
          </a:p>
        </p:txBody>
      </p:sp>
      <p:sp>
        <p:nvSpPr>
          <p:cNvPr id="227333" name="Rectangle 5"/>
          <p:cNvSpPr>
            <a:spLocks noGrp="1" noChangeArrowheads="1"/>
          </p:cNvSpPr>
          <p:nvPr>
            <p:ph type="subTitle" idx="1"/>
          </p:nvPr>
        </p:nvSpPr>
        <p:spPr/>
        <p:txBody>
          <a:bodyPr/>
          <a:lstStyle/>
          <a:p>
            <a:endParaRPr lang="en-US"/>
          </a:p>
        </p:txBody>
      </p:sp>
    </p:spTree>
    <p:extLst>
      <p:ext uri="{BB962C8B-B14F-4D97-AF65-F5344CB8AC3E}">
        <p14:creationId xmlns:p14="http://schemas.microsoft.com/office/powerpoint/2010/main" val="2457602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Rectangle 2"/>
          <p:cNvSpPr>
            <a:spLocks noGrp="1" noChangeArrowheads="1"/>
          </p:cNvSpPr>
          <p:nvPr>
            <p:ph idx="1"/>
          </p:nvPr>
        </p:nvSpPr>
        <p:spPr>
          <a:xfrm>
            <a:off x="1524000" y="0"/>
            <a:ext cx="9144000" cy="6858000"/>
          </a:xfrm>
          <a:noFill/>
          <a:ln/>
        </p:spPr>
        <p:txBody>
          <a:bodyPr/>
          <a:lstStyle/>
          <a:p>
            <a:pPr algn="ctr">
              <a:buFont typeface="Wingdings" panose="05000000000000000000" pitchFamily="2" charset="2"/>
              <a:buNone/>
            </a:pPr>
            <a:r>
              <a:rPr lang="en-US" sz="3600" b="1" u="sng">
                <a:latin typeface="Garamond" panose="02020404030301010803" pitchFamily="18" charset="0"/>
              </a:rPr>
              <a:t>The Glorious Revolution (1688)</a:t>
            </a:r>
          </a:p>
          <a:p>
            <a:pPr>
              <a:buFont typeface="Wingdings" panose="05000000000000000000" pitchFamily="2" charset="2"/>
              <a:buNone/>
            </a:pPr>
            <a:endParaRPr lang="en-US" sz="1600">
              <a:latin typeface="Garamond" panose="02020404030301010803" pitchFamily="18" charset="0"/>
            </a:endParaRPr>
          </a:p>
          <a:p>
            <a:pPr>
              <a:buClr>
                <a:schemeClr val="tx1"/>
              </a:buClr>
            </a:pPr>
            <a:r>
              <a:rPr lang="en-US" sz="1600">
                <a:latin typeface="Garamond" panose="02020404030301010803" pitchFamily="18" charset="0"/>
              </a:rPr>
              <a:t>Parliament feared Catholic dominance</a:t>
            </a:r>
          </a:p>
          <a:p>
            <a:pPr>
              <a:buClr>
                <a:schemeClr val="tx1"/>
              </a:buClr>
            </a:pPr>
            <a:r>
              <a:rPr lang="en-US" sz="1600">
                <a:latin typeface="Garamond" panose="02020404030301010803" pitchFamily="18" charset="0"/>
              </a:rPr>
              <a:t>Mary and William (Dutch) take English throne.</a:t>
            </a:r>
          </a:p>
          <a:p>
            <a:pPr>
              <a:buClr>
                <a:schemeClr val="tx1"/>
              </a:buClr>
            </a:pPr>
            <a:r>
              <a:rPr lang="en-US" sz="1600">
                <a:latin typeface="Garamond" panose="02020404030301010803" pitchFamily="18" charset="0"/>
              </a:rPr>
              <a:t>Both protestant.</a:t>
            </a:r>
          </a:p>
          <a:p>
            <a:pPr>
              <a:buClr>
                <a:schemeClr val="tx1"/>
              </a:buClr>
            </a:pPr>
            <a:r>
              <a:rPr lang="en-US" sz="1600">
                <a:latin typeface="Garamond" panose="02020404030301010803" pitchFamily="18" charset="0"/>
              </a:rPr>
              <a:t>When they arrived, James II fled.</a:t>
            </a:r>
          </a:p>
          <a:p>
            <a:pPr>
              <a:buClr>
                <a:schemeClr val="tx1"/>
              </a:buClr>
            </a:pPr>
            <a:r>
              <a:rPr lang="en-US" sz="1600">
                <a:latin typeface="Garamond" panose="02020404030301010803" pitchFamily="18" charset="0"/>
              </a:rPr>
              <a:t>Bloodless overthrow of power.</a:t>
            </a:r>
          </a:p>
        </p:txBody>
      </p:sp>
      <p:pic>
        <p:nvPicPr>
          <p:cNvPr id="283651" name="Picture 3" descr="Britain168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2590801"/>
            <a:ext cx="3314700" cy="3914775"/>
          </a:xfrm>
          <a:prstGeom prst="rect">
            <a:avLst/>
          </a:prstGeom>
          <a:noFill/>
          <a:extLst>
            <a:ext uri="{909E8E84-426E-40DD-AFC4-6F175D3DCCD1}">
              <a14:hiddenFill xmlns:a14="http://schemas.microsoft.com/office/drawing/2010/main">
                <a:solidFill>
                  <a:srgbClr val="FFFFFF"/>
                </a:solidFill>
              </a14:hiddenFill>
            </a:ext>
          </a:extLst>
        </p:spPr>
      </p:pic>
      <p:pic>
        <p:nvPicPr>
          <p:cNvPr id="283652" name="Picture 4" descr="ckegan42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9401" y="2590800"/>
            <a:ext cx="3609975"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1005952"/>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70" name="Rectangle 2"/>
          <p:cNvSpPr>
            <a:spLocks noGrp="1" noChangeArrowheads="1"/>
          </p:cNvSpPr>
          <p:nvPr>
            <p:ph idx="1"/>
          </p:nvPr>
        </p:nvSpPr>
        <p:spPr>
          <a:xfrm>
            <a:off x="1524000" y="0"/>
            <a:ext cx="9144000" cy="6858000"/>
          </a:xfrm>
        </p:spPr>
        <p:txBody>
          <a:bodyPr/>
          <a:lstStyle/>
          <a:p>
            <a:pPr algn="ctr">
              <a:buFont typeface="Wingdings" panose="05000000000000000000" pitchFamily="2" charset="2"/>
              <a:buNone/>
            </a:pPr>
            <a:r>
              <a:rPr lang="en-US" sz="3600" b="1">
                <a:latin typeface="Garamond" panose="02020404030301010803" pitchFamily="18" charset="0"/>
              </a:rPr>
              <a:t>Imperialism</a:t>
            </a:r>
            <a:r>
              <a:rPr lang="en-US" b="1">
                <a:latin typeface="Garamond" panose="02020404030301010803" pitchFamily="18" charset="0"/>
              </a:rPr>
              <a:t> </a:t>
            </a:r>
            <a:r>
              <a:rPr lang="en-US" sz="2400" b="1">
                <a:latin typeface="Garamond" panose="02020404030301010803" pitchFamily="18" charset="0"/>
              </a:rPr>
              <a:t>(1800)</a:t>
            </a:r>
          </a:p>
          <a:p>
            <a:r>
              <a:rPr lang="en-US" sz="1600">
                <a:latin typeface="Garamond" panose="02020404030301010803" pitchFamily="18" charset="0"/>
              </a:rPr>
              <a:t>Economic, political, and social forces accelerated the drive to take over land in all parts of the globe.</a:t>
            </a:r>
            <a:endParaRPr lang="en-US" sz="1600" b="1">
              <a:latin typeface="Garamond" panose="02020404030301010803" pitchFamily="18" charset="0"/>
            </a:endParaRPr>
          </a:p>
          <a:p>
            <a:r>
              <a:rPr lang="en-US" sz="1600" b="1">
                <a:latin typeface="Garamond" panose="02020404030301010803" pitchFamily="18" charset="0"/>
              </a:rPr>
              <a:t>The take over of a country or territory by a stronger nation with the intent of dominating the political, economic, and social life of the people of the nation is called Imperialism. </a:t>
            </a:r>
          </a:p>
          <a:p>
            <a:r>
              <a:rPr lang="en-US" sz="1600" b="1">
                <a:latin typeface="Garamond" panose="02020404030301010803" pitchFamily="18" charset="0"/>
              </a:rPr>
              <a:t> </a:t>
            </a:r>
            <a:r>
              <a:rPr lang="en-US" sz="1600">
                <a:latin typeface="Garamond" panose="02020404030301010803" pitchFamily="18" charset="0"/>
              </a:rPr>
              <a:t>The Industrial Revolution provided European countries with a need to add lands to their control for both natural resources and new markets.</a:t>
            </a:r>
          </a:p>
          <a:p>
            <a:r>
              <a:rPr lang="en-US" sz="1600">
                <a:latin typeface="Garamond" panose="02020404030301010803" pitchFamily="18" charset="0"/>
              </a:rPr>
              <a:t>As Europeans nations industrialized. They searched for new markets and raw materials to improve their economics.</a:t>
            </a:r>
          </a:p>
          <a:p>
            <a:r>
              <a:rPr lang="en-US" sz="1600">
                <a:latin typeface="Garamond" panose="02020404030301010803" pitchFamily="18" charset="0"/>
              </a:rPr>
              <a:t> The race for colonies grew out of a strong sense of a national pride as well as from economic competition.</a:t>
            </a:r>
          </a:p>
        </p:txBody>
      </p:sp>
      <p:pic>
        <p:nvPicPr>
          <p:cNvPr id="314371" name="Picture 3" descr="br%20imperialis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3581400"/>
            <a:ext cx="3162300" cy="2705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6617952"/>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5858" name="Rectangle 2"/>
          <p:cNvSpPr>
            <a:spLocks noGrp="1" noChangeArrowheads="1"/>
          </p:cNvSpPr>
          <p:nvPr>
            <p:ph idx="1"/>
          </p:nvPr>
        </p:nvSpPr>
        <p:spPr>
          <a:xfrm>
            <a:off x="1524000" y="0"/>
            <a:ext cx="9144000" cy="6858000"/>
          </a:xfrm>
        </p:spPr>
        <p:txBody>
          <a:bodyPr/>
          <a:lstStyle/>
          <a:p>
            <a:pPr algn="ctr">
              <a:buFont typeface="Wingdings" panose="05000000000000000000" pitchFamily="2" charset="2"/>
              <a:buNone/>
            </a:pPr>
            <a:r>
              <a:rPr lang="en-US" sz="3600" b="1">
                <a:latin typeface="Garamond" panose="02020404030301010803" pitchFamily="18" charset="0"/>
              </a:rPr>
              <a:t>Social Darwinism(1800’s)</a:t>
            </a:r>
          </a:p>
          <a:p>
            <a:r>
              <a:rPr lang="en-US" sz="1800" b="1">
                <a:latin typeface="Garamond" panose="02020404030301010803" pitchFamily="18" charset="0"/>
              </a:rPr>
              <a:t>Social Darwinism was based on the theories of Charles Darwin.</a:t>
            </a:r>
          </a:p>
          <a:p>
            <a:r>
              <a:rPr lang="en-US" sz="1800" b="1">
                <a:latin typeface="Garamond" panose="02020404030301010803" pitchFamily="18" charset="0"/>
              </a:rPr>
              <a:t>His ideas of plants and animals were applied to economics and politics.</a:t>
            </a:r>
          </a:p>
          <a:p>
            <a:pPr lvl="1"/>
            <a:r>
              <a:rPr lang="en-US" sz="1600">
                <a:latin typeface="Garamond" panose="02020404030301010803" pitchFamily="18" charset="0"/>
              </a:rPr>
              <a:t>The leader of this thinking was Herbert Spencer</a:t>
            </a:r>
          </a:p>
          <a:p>
            <a:r>
              <a:rPr lang="en-US" sz="1800" b="1">
                <a:latin typeface="Garamond" panose="02020404030301010803" pitchFamily="18" charset="0"/>
              </a:rPr>
              <a:t>Social Darwinism applied to Darwin’s theories and renamed “the survival of the fittest.”</a:t>
            </a:r>
          </a:p>
          <a:p>
            <a:pPr lvl="1"/>
            <a:r>
              <a:rPr lang="en-US" sz="1600">
                <a:latin typeface="Garamond" panose="02020404030301010803" pitchFamily="18" charset="0"/>
              </a:rPr>
              <a:t>Businessmen believed the best companies would make money, the inefficient ones would lose money and go bankrupt.</a:t>
            </a:r>
          </a:p>
          <a:p>
            <a:pPr lvl="1"/>
            <a:r>
              <a:rPr lang="en-US" sz="1600">
                <a:latin typeface="Garamond" panose="02020404030301010803" pitchFamily="18" charset="0"/>
              </a:rPr>
              <a:t>People who were fit for survival would be wealthy while the poor would remain poor because they were unfit.</a:t>
            </a:r>
          </a:p>
          <a:p>
            <a:pPr lvl="1"/>
            <a:r>
              <a:rPr lang="en-US" sz="1600">
                <a:latin typeface="Garamond" panose="02020404030301010803" pitchFamily="18" charset="0"/>
              </a:rPr>
              <a:t>They also believed that there were “lesser peoples” and “superior races”.</a:t>
            </a:r>
          </a:p>
          <a:p>
            <a:pPr lvl="1"/>
            <a:r>
              <a:rPr lang="en-US" sz="1600">
                <a:latin typeface="Garamond" panose="02020404030301010803" pitchFamily="18" charset="0"/>
              </a:rPr>
              <a:t>Imperialists felt they had the right to take over weaker countries.</a:t>
            </a:r>
          </a:p>
          <a:p>
            <a:pPr lvl="1"/>
            <a:r>
              <a:rPr lang="en-US" sz="1600">
                <a:latin typeface="Garamond" panose="02020404030301010803" pitchFamily="18" charset="0"/>
              </a:rPr>
              <a:t>Social Darwinists believed it was natural for stronger countries to dominate weaker ones</a:t>
            </a:r>
          </a:p>
          <a:p>
            <a:pPr lvl="1">
              <a:buClr>
                <a:schemeClr val="tx1"/>
              </a:buClr>
              <a:buFont typeface="Wingdings" panose="05000000000000000000" pitchFamily="2" charset="2"/>
              <a:buNone/>
            </a:pPr>
            <a:endParaRPr lang="en-US" sz="1600">
              <a:latin typeface="Garamond" panose="02020404030301010803" pitchFamily="18" charset="0"/>
            </a:endParaRPr>
          </a:p>
          <a:p>
            <a:pPr lvl="1">
              <a:buClr>
                <a:schemeClr val="tx1"/>
              </a:buClr>
              <a:buFont typeface="Wingdings" panose="05000000000000000000" pitchFamily="2" charset="2"/>
              <a:buNone/>
            </a:pPr>
            <a:endParaRPr lang="en-US" sz="1600" b="1">
              <a:latin typeface="Garamond" panose="02020404030301010803" pitchFamily="18" charset="0"/>
            </a:endParaRPr>
          </a:p>
        </p:txBody>
      </p:sp>
      <p:pic>
        <p:nvPicPr>
          <p:cNvPr id="505859" name="Picture 3" descr="Spencer">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1" y="4191000"/>
            <a:ext cx="1647825" cy="1981200"/>
          </a:xfrm>
          <a:prstGeom prst="rect">
            <a:avLst/>
          </a:prstGeom>
          <a:noFill/>
          <a:extLst>
            <a:ext uri="{909E8E84-426E-40DD-AFC4-6F175D3DCCD1}">
              <a14:hiddenFill xmlns:a14="http://schemas.microsoft.com/office/drawing/2010/main">
                <a:solidFill>
                  <a:srgbClr val="FFFFFF"/>
                </a:solidFill>
              </a14:hiddenFill>
            </a:ext>
          </a:extLst>
        </p:spPr>
      </p:pic>
      <p:pic>
        <p:nvPicPr>
          <p:cNvPr id="505860" name="Picture 4" descr="darwin">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05201" y="4114800"/>
            <a:ext cx="1522413" cy="2095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0318145"/>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0930" name="Rectangle 2"/>
          <p:cNvSpPr>
            <a:spLocks noGrp="1" noChangeArrowheads="1"/>
          </p:cNvSpPr>
          <p:nvPr>
            <p:ph idx="1"/>
          </p:nvPr>
        </p:nvSpPr>
        <p:spPr>
          <a:xfrm>
            <a:off x="1676400" y="152400"/>
            <a:ext cx="8839200" cy="6553200"/>
          </a:xfrm>
        </p:spPr>
        <p:txBody>
          <a:bodyPr/>
          <a:lstStyle/>
          <a:p>
            <a:pPr algn="ctr">
              <a:buClr>
                <a:schemeClr val="tx1"/>
              </a:buClr>
              <a:buFont typeface="Wingdings" panose="05000000000000000000" pitchFamily="2" charset="2"/>
              <a:buNone/>
            </a:pPr>
            <a:r>
              <a:rPr lang="en-US" b="1">
                <a:latin typeface="Garamond" panose="02020404030301010803" pitchFamily="18" charset="0"/>
              </a:rPr>
              <a:t>Old Imperialism</a:t>
            </a:r>
          </a:p>
          <a:p>
            <a:pPr>
              <a:buClr>
                <a:schemeClr val="tx1"/>
              </a:buClr>
            </a:pPr>
            <a:r>
              <a:rPr lang="en-US" sz="1600">
                <a:latin typeface="Garamond" panose="02020404030301010803" pitchFamily="18" charset="0"/>
              </a:rPr>
              <a:t>The takeover of a country or territory by a stronger nation with the intent of dominating the political, economic, and social life of the people of that nation.</a:t>
            </a:r>
          </a:p>
          <a:p>
            <a:pPr>
              <a:buClr>
                <a:schemeClr val="tx1"/>
              </a:buClr>
            </a:pPr>
            <a:r>
              <a:rPr lang="en-US" sz="1600">
                <a:latin typeface="Garamond" panose="02020404030301010803" pitchFamily="18" charset="0"/>
              </a:rPr>
              <a:t>Between about 1500 and 1800, European nations established colonies in the Americas, India, and Southeast Asia, and gained territory on the coasts of Africa and China. Still, European power in these regions of the world was limited.</a:t>
            </a:r>
          </a:p>
          <a:p>
            <a:pPr>
              <a:buClr>
                <a:schemeClr val="tx1"/>
              </a:buClr>
            </a:pPr>
            <a:r>
              <a:rPr lang="en-US" sz="1600">
                <a:latin typeface="Garamond" panose="02020404030301010803" pitchFamily="18" charset="0"/>
              </a:rPr>
              <a:t>Under old imperialism, the colonies were more of a liability than an asset.</a:t>
            </a:r>
          </a:p>
          <a:p>
            <a:pPr>
              <a:buClr>
                <a:schemeClr val="tx1"/>
              </a:buClr>
            </a:pPr>
            <a:r>
              <a:rPr lang="en-US" sz="1600">
                <a:latin typeface="Garamond" panose="02020404030301010803" pitchFamily="18" charset="0"/>
              </a:rPr>
              <a:t>Types of imperialism: Colony – a country or a region governed intentionally by a foreign power.</a:t>
            </a:r>
            <a:br>
              <a:rPr lang="en-US" sz="1600">
                <a:latin typeface="Garamond" panose="02020404030301010803" pitchFamily="18" charset="0"/>
              </a:rPr>
            </a:br>
            <a:r>
              <a:rPr lang="en-US" sz="1600">
                <a:latin typeface="Garamond" panose="02020404030301010803" pitchFamily="18" charset="0"/>
              </a:rPr>
              <a:t>		      Protectorate – a country or territory with its own internal government but under 		          the control of an outside power.</a:t>
            </a:r>
            <a:br>
              <a:rPr lang="en-US" sz="1600">
                <a:latin typeface="Garamond" panose="02020404030301010803" pitchFamily="18" charset="0"/>
              </a:rPr>
            </a:br>
            <a:r>
              <a:rPr lang="en-US" sz="1600">
                <a:latin typeface="Garamond" panose="02020404030301010803" pitchFamily="18" charset="0"/>
              </a:rPr>
              <a:t>		      Sphere of Influence – an area in which an outside power claims exclusive 			          investment or trading privileges. </a:t>
            </a:r>
            <a:br>
              <a:rPr lang="en-US" sz="1600">
                <a:latin typeface="Garamond" panose="02020404030301010803" pitchFamily="18" charset="0"/>
              </a:rPr>
            </a:br>
            <a:r>
              <a:rPr lang="en-US" sz="1600">
                <a:latin typeface="Garamond" panose="02020404030301010803" pitchFamily="18" charset="0"/>
              </a:rPr>
              <a:t>		      Economic Imperialism – independent but less developed nations controlled by 		          private business interests rather than by other governments.</a:t>
            </a:r>
          </a:p>
        </p:txBody>
      </p:sp>
      <p:pic>
        <p:nvPicPr>
          <p:cNvPr id="38093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4191000"/>
            <a:ext cx="2190750" cy="2419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3107236"/>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42" name="Rectangle 2"/>
          <p:cNvSpPr>
            <a:spLocks noGrp="1" noChangeArrowheads="1"/>
          </p:cNvSpPr>
          <p:nvPr>
            <p:ph type="title"/>
          </p:nvPr>
        </p:nvSpPr>
        <p:spPr>
          <a:xfrm>
            <a:off x="1905000" y="0"/>
            <a:ext cx="8229600" cy="1143000"/>
          </a:xfrm>
        </p:spPr>
        <p:txBody>
          <a:bodyPr/>
          <a:lstStyle/>
          <a:p>
            <a:r>
              <a:rPr lang="en-US" sz="2500" b="1">
                <a:latin typeface="Garamond" panose="02020404030301010803" pitchFamily="18" charset="0"/>
              </a:rPr>
              <a:t>New Imperialism (1870-1914)</a:t>
            </a:r>
          </a:p>
        </p:txBody>
      </p:sp>
      <p:sp>
        <p:nvSpPr>
          <p:cNvPr id="419843" name="Rectangle 3"/>
          <p:cNvSpPr>
            <a:spLocks noGrp="1" noChangeArrowheads="1"/>
          </p:cNvSpPr>
          <p:nvPr>
            <p:ph idx="1"/>
          </p:nvPr>
        </p:nvSpPr>
        <p:spPr>
          <a:xfrm>
            <a:off x="1981200" y="1143001"/>
            <a:ext cx="8229600" cy="4983163"/>
          </a:xfrm>
        </p:spPr>
        <p:txBody>
          <a:bodyPr/>
          <a:lstStyle/>
          <a:p>
            <a:r>
              <a:rPr lang="en-US" sz="1600">
                <a:latin typeface="Garamond" panose="02020404030301010803" pitchFamily="18" charset="0"/>
              </a:rPr>
              <a:t>Imperialism is the domination of one country of the political, economic, or cultural life of another country.</a:t>
            </a:r>
          </a:p>
          <a:p>
            <a:r>
              <a:rPr lang="en-US" sz="1600">
                <a:latin typeface="Garamond" panose="02020404030301010803" pitchFamily="18" charset="0"/>
              </a:rPr>
              <a:t>Between 1870 and 1914, nationalism had produced strong, centrally governed nation-states</a:t>
            </a:r>
          </a:p>
          <a:p>
            <a:r>
              <a:rPr lang="en-US" sz="1600">
                <a:latin typeface="Garamond" panose="02020404030301010803" pitchFamily="18" charset="0"/>
              </a:rPr>
              <a:t>The industrial revolution had made economics stronger as well</a:t>
            </a:r>
          </a:p>
          <a:p>
            <a:r>
              <a:rPr lang="en-US" sz="1600">
                <a:latin typeface="Garamond" panose="02020404030301010803" pitchFamily="18" charset="0"/>
              </a:rPr>
              <a:t>During this time, Japan, the United States, and the industrialized nations of Europe became more aggressive in expanding onto other lands</a:t>
            </a:r>
          </a:p>
          <a:p>
            <a:r>
              <a:rPr lang="en-US" sz="1600">
                <a:latin typeface="Garamond" panose="02020404030301010803" pitchFamily="18" charset="0"/>
              </a:rPr>
              <a:t>The new imperialism was focused mainly on Asia and Africa, where declining empires and local wars left many states vulnerable </a:t>
            </a:r>
          </a:p>
          <a:p>
            <a:r>
              <a:rPr lang="en-US" sz="1600">
                <a:latin typeface="Garamond" panose="02020404030301010803" pitchFamily="18" charset="0"/>
              </a:rPr>
              <a:t>In Africa, many states had been weakened by the legacy of the slave trade</a:t>
            </a:r>
          </a:p>
        </p:txBody>
      </p:sp>
      <p:pic>
        <p:nvPicPr>
          <p:cNvPr id="419844" name="Picture 4" descr="MCj029928100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95800" y="3886201"/>
            <a:ext cx="2590800" cy="2581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8849491"/>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738" name="Rectangle 2"/>
          <p:cNvSpPr>
            <a:spLocks noGrp="1" noChangeArrowheads="1"/>
          </p:cNvSpPr>
          <p:nvPr>
            <p:ph idx="1"/>
          </p:nvPr>
        </p:nvSpPr>
        <p:spPr>
          <a:xfrm>
            <a:off x="1524000" y="0"/>
            <a:ext cx="9144000" cy="6858000"/>
          </a:xfrm>
        </p:spPr>
        <p:txBody>
          <a:bodyPr/>
          <a:lstStyle/>
          <a:p>
            <a:pPr algn="ctr">
              <a:buClr>
                <a:schemeClr val="tx1"/>
              </a:buClr>
              <a:buFont typeface="Wingdings" panose="05000000000000000000" pitchFamily="2" charset="2"/>
              <a:buNone/>
            </a:pPr>
            <a:r>
              <a:rPr lang="en-US" sz="3600" b="1">
                <a:latin typeface="Garamond" panose="02020404030301010803" pitchFamily="18" charset="0"/>
              </a:rPr>
              <a:t>Causes of Imperialism(1870-1914)</a:t>
            </a:r>
          </a:p>
          <a:p>
            <a:pPr>
              <a:buClr>
                <a:schemeClr val="tx1"/>
              </a:buClr>
            </a:pPr>
            <a:r>
              <a:rPr lang="en-US" sz="1800" b="1">
                <a:latin typeface="Garamond" panose="02020404030301010803" pitchFamily="18" charset="0"/>
              </a:rPr>
              <a:t>Nationalism and social Darwinism</a:t>
            </a:r>
          </a:p>
          <a:p>
            <a:pPr>
              <a:buClr>
                <a:schemeClr val="tx1"/>
              </a:buClr>
            </a:pPr>
            <a:r>
              <a:rPr lang="en-US" sz="1600">
                <a:latin typeface="Garamond" panose="02020404030301010803" pitchFamily="18" charset="0"/>
              </a:rPr>
              <a:t>Nationalism promotes the idea of national superiority, imperialists felt that they had the right to take control of countries they viewed as weaker.</a:t>
            </a:r>
          </a:p>
          <a:p>
            <a:pPr>
              <a:buClr>
                <a:schemeClr val="tx1"/>
              </a:buClr>
            </a:pPr>
            <a:r>
              <a:rPr lang="en-US" sz="1600">
                <a:latin typeface="Garamond" panose="02020404030301010803" pitchFamily="18" charset="0"/>
              </a:rPr>
              <a:t>Social Darwinism applied to Darwin's theory of survival of the fittest to competition between nations. </a:t>
            </a:r>
          </a:p>
          <a:p>
            <a:pPr>
              <a:buClr>
                <a:schemeClr val="tx1"/>
              </a:buClr>
            </a:pPr>
            <a:r>
              <a:rPr lang="en-US" sz="1600">
                <a:latin typeface="Garamond" panose="02020404030301010803" pitchFamily="18" charset="0"/>
              </a:rPr>
              <a:t>The theory lead people to believe that it was natural for stronger nations to dominate weaker ones</a:t>
            </a:r>
          </a:p>
          <a:p>
            <a:pPr>
              <a:buClr>
                <a:schemeClr val="tx1"/>
              </a:buClr>
            </a:pPr>
            <a:r>
              <a:rPr lang="en-US" sz="1800" b="1">
                <a:latin typeface="Garamond" panose="02020404030301010803" pitchFamily="18" charset="0"/>
              </a:rPr>
              <a:t>Military Motives</a:t>
            </a:r>
          </a:p>
          <a:p>
            <a:pPr>
              <a:buClr>
                <a:schemeClr val="tx1"/>
              </a:buClr>
            </a:pPr>
            <a:r>
              <a:rPr lang="en-US" sz="1600">
                <a:latin typeface="Garamond" panose="02020404030301010803" pitchFamily="18" charset="0"/>
              </a:rPr>
              <a:t>Colonies were important as bases for re-supply of ships</a:t>
            </a:r>
          </a:p>
          <a:p>
            <a:pPr>
              <a:buClr>
                <a:schemeClr val="tx1"/>
              </a:buClr>
            </a:pPr>
            <a:r>
              <a:rPr lang="en-US" sz="1600">
                <a:latin typeface="Garamond" panose="02020404030301010803" pitchFamily="18" charset="0"/>
              </a:rPr>
              <a:t>A nation with many colonies had power and security</a:t>
            </a:r>
          </a:p>
          <a:p>
            <a:pPr>
              <a:buClr>
                <a:schemeClr val="tx1"/>
              </a:buClr>
            </a:pPr>
            <a:r>
              <a:rPr lang="en-US" sz="1800" b="1">
                <a:latin typeface="Garamond" panose="02020404030301010803" pitchFamily="18" charset="0"/>
              </a:rPr>
              <a:t>Economic motives</a:t>
            </a:r>
          </a:p>
          <a:p>
            <a:pPr>
              <a:buClr>
                <a:schemeClr val="tx1"/>
              </a:buClr>
            </a:pPr>
            <a:r>
              <a:rPr lang="en-US" sz="1600">
                <a:latin typeface="Garamond" panose="02020404030301010803" pitchFamily="18" charset="0"/>
              </a:rPr>
              <a:t>Raw materials are needed for factories</a:t>
            </a:r>
          </a:p>
          <a:p>
            <a:pPr>
              <a:buClr>
                <a:schemeClr val="tx1"/>
              </a:buClr>
            </a:pPr>
            <a:r>
              <a:rPr lang="en-US" sz="1600">
                <a:latin typeface="Garamond" panose="02020404030301010803" pitchFamily="18" charset="0"/>
              </a:rPr>
              <a:t>New markets were also needed</a:t>
            </a:r>
          </a:p>
          <a:p>
            <a:pPr>
              <a:buClr>
                <a:schemeClr val="tx1"/>
              </a:buClr>
            </a:pPr>
            <a:r>
              <a:rPr lang="en-US" sz="1800" b="1">
                <a:latin typeface="Garamond" panose="02020404030301010803" pitchFamily="18" charset="0"/>
              </a:rPr>
              <a:t>White Man’s Burden</a:t>
            </a:r>
          </a:p>
          <a:p>
            <a:pPr>
              <a:buClr>
                <a:schemeClr val="tx1"/>
              </a:buClr>
            </a:pPr>
            <a:r>
              <a:rPr lang="en-US" sz="1600">
                <a:latin typeface="Garamond" panose="02020404030301010803" pitchFamily="18" charset="0"/>
              </a:rPr>
              <a:t>This poem offered a justification for imperialism</a:t>
            </a:r>
          </a:p>
          <a:p>
            <a:pPr>
              <a:buClr>
                <a:schemeClr val="tx1"/>
              </a:buClr>
            </a:pPr>
            <a:r>
              <a:rPr lang="en-US" sz="1600">
                <a:latin typeface="Garamond" panose="02020404030301010803" pitchFamily="18" charset="0"/>
              </a:rPr>
              <a:t>White imperialists had a moral duty to educate people in nation they considered less developed.</a:t>
            </a:r>
          </a:p>
          <a:p>
            <a:pPr>
              <a:buClr>
                <a:schemeClr val="tx1"/>
              </a:buClr>
            </a:pPr>
            <a:endParaRPr lang="en-US" sz="1600">
              <a:latin typeface="Garamond" panose="02020404030301010803" pitchFamily="18" charset="0"/>
            </a:endParaRPr>
          </a:p>
          <a:p>
            <a:pPr>
              <a:buClr>
                <a:schemeClr val="tx1"/>
              </a:buClr>
            </a:pPr>
            <a:endParaRPr lang="en-US" sz="1600">
              <a:latin typeface="Garamond" panose="02020404030301010803" pitchFamily="18" charset="0"/>
            </a:endParaRPr>
          </a:p>
          <a:p>
            <a:pPr>
              <a:buClr>
                <a:schemeClr val="tx1"/>
              </a:buClr>
            </a:pPr>
            <a:endParaRPr lang="en-US" sz="1600">
              <a:latin typeface="Garamond" panose="02020404030301010803" pitchFamily="18" charset="0"/>
            </a:endParaRPr>
          </a:p>
          <a:p>
            <a:pPr>
              <a:buClr>
                <a:schemeClr val="tx1"/>
              </a:buClr>
            </a:pPr>
            <a:endParaRPr lang="en-US" sz="1600">
              <a:latin typeface="Garamond" panose="02020404030301010803" pitchFamily="18" charset="0"/>
            </a:endParaRPr>
          </a:p>
          <a:p>
            <a:pPr>
              <a:buClr>
                <a:schemeClr val="tx1"/>
              </a:buClr>
            </a:pPr>
            <a:endParaRPr lang="en-US" sz="1800" b="1">
              <a:latin typeface="Garamond" panose="02020404030301010803" pitchFamily="18" charset="0"/>
            </a:endParaRPr>
          </a:p>
          <a:p>
            <a:pPr>
              <a:buClr>
                <a:schemeClr val="tx1"/>
              </a:buClr>
            </a:pPr>
            <a:endParaRPr lang="en-US" sz="1600">
              <a:latin typeface="Garamond" panose="02020404030301010803" pitchFamily="18" charset="0"/>
            </a:endParaRPr>
          </a:p>
          <a:p>
            <a:pPr>
              <a:buClr>
                <a:schemeClr val="tx1"/>
              </a:buClr>
            </a:pPr>
            <a:endParaRPr lang="en-US" sz="1600">
              <a:latin typeface="Garamond" panose="02020404030301010803" pitchFamily="18" charset="0"/>
            </a:endParaRPr>
          </a:p>
        </p:txBody>
      </p:sp>
      <p:pic>
        <p:nvPicPr>
          <p:cNvPr id="372739" name="Picture 3" descr="imperialis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4897438"/>
            <a:ext cx="2819400" cy="1960562"/>
          </a:xfrm>
          <a:prstGeom prst="rect">
            <a:avLst/>
          </a:prstGeom>
          <a:noFill/>
          <a:extLst>
            <a:ext uri="{909E8E84-426E-40DD-AFC4-6F175D3DCCD1}">
              <a14:hiddenFill xmlns:a14="http://schemas.microsoft.com/office/drawing/2010/main">
                <a:solidFill>
                  <a:srgbClr val="FFFFFF"/>
                </a:solidFill>
              </a14:hiddenFill>
            </a:ext>
          </a:extLst>
        </p:spPr>
      </p:pic>
      <p:pic>
        <p:nvPicPr>
          <p:cNvPr id="372740" name="Picture 4" descr="rmd">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1800" y="4846638"/>
            <a:ext cx="2667000" cy="20113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3488637"/>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6882" name="Rectangle 2"/>
          <p:cNvSpPr>
            <a:spLocks noGrp="1" noChangeArrowheads="1"/>
          </p:cNvSpPr>
          <p:nvPr>
            <p:ph idx="1"/>
          </p:nvPr>
        </p:nvSpPr>
        <p:spPr>
          <a:xfrm>
            <a:off x="1524000" y="0"/>
            <a:ext cx="9144000" cy="6858000"/>
          </a:xfrm>
        </p:spPr>
        <p:txBody>
          <a:bodyPr/>
          <a:lstStyle/>
          <a:p>
            <a:pPr algn="ctr">
              <a:buFont typeface="Wingdings" panose="05000000000000000000" pitchFamily="2" charset="2"/>
              <a:buNone/>
            </a:pPr>
            <a:r>
              <a:rPr lang="en-US" b="1"/>
              <a:t>White Man’s Burden (1899)</a:t>
            </a:r>
          </a:p>
          <a:p>
            <a:r>
              <a:rPr lang="en-US" sz="1600" b="1">
                <a:latin typeface="Garamond" panose="02020404030301010803" pitchFamily="18" charset="0"/>
              </a:rPr>
              <a:t>The title of a poem by Rudyard Kipling.</a:t>
            </a:r>
          </a:p>
          <a:p>
            <a:r>
              <a:rPr lang="en-US" sz="1600">
                <a:latin typeface="Garamond" panose="02020404030301010803" pitchFamily="18" charset="0"/>
              </a:rPr>
              <a:t>Offered justification for imperialism.</a:t>
            </a:r>
          </a:p>
          <a:p>
            <a:r>
              <a:rPr lang="en-US" sz="1600">
                <a:latin typeface="Garamond" panose="02020404030301010803" pitchFamily="18" charset="0"/>
              </a:rPr>
              <a:t>Expressed the idea that white imperialists had a moral duty to educate people in nations considered “less developed.”</a:t>
            </a:r>
          </a:p>
          <a:p>
            <a:r>
              <a:rPr lang="en-US" sz="1600">
                <a:latin typeface="Garamond" panose="02020404030301010803" pitchFamily="18" charset="0"/>
              </a:rPr>
              <a:t>Missionaries spread western ideas, customs, and religious beliefs to Africa and Asia.</a:t>
            </a:r>
          </a:p>
          <a:p>
            <a:r>
              <a:rPr lang="en-US" sz="1600" b="1">
                <a:latin typeface="Garamond" panose="02020404030301010803" pitchFamily="18" charset="0"/>
              </a:rPr>
              <a:t>White Englishmen had on obligation to support and run less fortunate countries.</a:t>
            </a:r>
          </a:p>
        </p:txBody>
      </p:sp>
      <p:pic>
        <p:nvPicPr>
          <p:cNvPr id="506883" name="Picture 3" descr="White-Mans-Burd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3124200"/>
            <a:ext cx="4648200" cy="3201988"/>
          </a:xfrm>
          <a:prstGeom prst="rect">
            <a:avLst/>
          </a:prstGeom>
          <a:noFill/>
          <a:extLst>
            <a:ext uri="{909E8E84-426E-40DD-AFC4-6F175D3DCCD1}">
              <a14:hiddenFill xmlns:a14="http://schemas.microsoft.com/office/drawing/2010/main">
                <a:solidFill>
                  <a:srgbClr val="FFFFFF"/>
                </a:solidFill>
              </a14:hiddenFill>
            </a:ext>
          </a:extLst>
        </p:spPr>
      </p:pic>
      <p:pic>
        <p:nvPicPr>
          <p:cNvPr id="506884" name="Picture 4" descr="1899WhiteMansBurden$Denver200dpi380px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7601" y="2971800"/>
            <a:ext cx="2392363" cy="3352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7772713"/>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7890" name="Rectangle 2"/>
          <p:cNvSpPr>
            <a:spLocks noGrp="1" noChangeArrowheads="1"/>
          </p:cNvSpPr>
          <p:nvPr>
            <p:ph type="ctrTitle"/>
          </p:nvPr>
        </p:nvSpPr>
        <p:spPr/>
        <p:txBody>
          <a:bodyPr/>
          <a:lstStyle/>
          <a:p>
            <a:r>
              <a:rPr lang="en-US"/>
              <a:t>Imperialism In India</a:t>
            </a:r>
          </a:p>
        </p:txBody>
      </p:sp>
      <p:sp>
        <p:nvSpPr>
          <p:cNvPr id="677892" name="Rectangle 4"/>
          <p:cNvSpPr>
            <a:spLocks noGrp="1" noChangeArrowheads="1"/>
          </p:cNvSpPr>
          <p:nvPr>
            <p:ph type="subTitle" idx="1"/>
          </p:nvPr>
        </p:nvSpPr>
        <p:spPr/>
        <p:txBody>
          <a:bodyPr/>
          <a:lstStyle/>
          <a:p>
            <a:endParaRPr lang="en-US"/>
          </a:p>
        </p:txBody>
      </p:sp>
    </p:spTree>
    <p:extLst>
      <p:ext uri="{BB962C8B-B14F-4D97-AF65-F5344CB8AC3E}">
        <p14:creationId xmlns:p14="http://schemas.microsoft.com/office/powerpoint/2010/main" val="553627989"/>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1090" name="Rectangle 2"/>
          <p:cNvSpPr>
            <a:spLocks noGrp="1" noChangeArrowheads="1"/>
          </p:cNvSpPr>
          <p:nvPr>
            <p:ph idx="1"/>
          </p:nvPr>
        </p:nvSpPr>
        <p:spPr>
          <a:xfrm>
            <a:off x="1524000" y="0"/>
            <a:ext cx="9144000" cy="6858000"/>
          </a:xfrm>
        </p:spPr>
        <p:txBody>
          <a:bodyPr/>
          <a:lstStyle/>
          <a:p>
            <a:pPr algn="ctr">
              <a:buFont typeface="Wingdings" panose="05000000000000000000" pitchFamily="2" charset="2"/>
              <a:buNone/>
            </a:pPr>
            <a:r>
              <a:rPr lang="en-US" sz="3600"/>
              <a:t>British East India Company</a:t>
            </a:r>
          </a:p>
          <a:p>
            <a:r>
              <a:rPr lang="en-US" sz="1600">
                <a:latin typeface="Garamond" panose="02020404030301010803" pitchFamily="18" charset="0"/>
              </a:rPr>
              <a:t>The East India Company started to take over India in 1757.</a:t>
            </a:r>
          </a:p>
          <a:p>
            <a:r>
              <a:rPr lang="en-US" sz="1600">
                <a:latin typeface="Garamond" panose="02020404030301010803" pitchFamily="18" charset="0"/>
              </a:rPr>
              <a:t>It was the leading power in India after the British victory in the Battle of Plassey.  </a:t>
            </a:r>
          </a:p>
          <a:p>
            <a:r>
              <a:rPr lang="en-US" sz="1600">
                <a:latin typeface="Garamond" panose="02020404030301010803" pitchFamily="18" charset="0"/>
              </a:rPr>
              <a:t>The power expanded over time to Modern Bangladesh, most of southern India, and areas along the Ganges River.</a:t>
            </a:r>
          </a:p>
          <a:p>
            <a:r>
              <a:rPr lang="en-US" sz="1600" b="1">
                <a:latin typeface="Garamond" panose="02020404030301010803" pitchFamily="18" charset="0"/>
              </a:rPr>
              <a:t>The company ruled with little interference from the British government and had their own army with Indian soldiers called sepoys.</a:t>
            </a:r>
          </a:p>
          <a:p>
            <a:r>
              <a:rPr lang="en-US" sz="1600">
                <a:latin typeface="Garamond" panose="02020404030301010803" pitchFamily="18" charset="0"/>
              </a:rPr>
              <a:t>India known as the </a:t>
            </a:r>
            <a:r>
              <a:rPr lang="en-US" sz="1600" b="1">
                <a:latin typeface="Garamond" panose="02020404030301010803" pitchFamily="18" charset="0"/>
              </a:rPr>
              <a:t>“Jewel in the Crown” </a:t>
            </a:r>
            <a:r>
              <a:rPr lang="en-US" sz="1600">
                <a:latin typeface="Garamond" panose="02020404030301010803" pitchFamily="18" charset="0"/>
              </a:rPr>
              <a:t>because it was the most important British colony and had many natural resources.</a:t>
            </a:r>
          </a:p>
          <a:p>
            <a:r>
              <a:rPr lang="en-US" sz="1600">
                <a:latin typeface="Garamond" panose="02020404030301010803" pitchFamily="18" charset="0"/>
              </a:rPr>
              <a:t>The company would not allow Indian economy to operate on its own.</a:t>
            </a:r>
          </a:p>
          <a:p>
            <a:pPr>
              <a:buFont typeface="Wingdings" panose="05000000000000000000" pitchFamily="2" charset="2"/>
              <a:buNone/>
            </a:pPr>
            <a:endParaRPr lang="en-US" sz="1600">
              <a:latin typeface="Garamond" panose="02020404030301010803" pitchFamily="18" charset="0"/>
            </a:endParaRPr>
          </a:p>
        </p:txBody>
      </p:sp>
      <p:pic>
        <p:nvPicPr>
          <p:cNvPr id="601091" name="Picture 3" descr="1804eic-obv"/>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3571876"/>
            <a:ext cx="3278188" cy="3286125"/>
          </a:xfrm>
          <a:prstGeom prst="rect">
            <a:avLst/>
          </a:prstGeom>
          <a:noFill/>
          <a:extLst>
            <a:ext uri="{909E8E84-426E-40DD-AFC4-6F175D3DCCD1}">
              <a14:hiddenFill xmlns:a14="http://schemas.microsoft.com/office/drawing/2010/main">
                <a:solidFill>
                  <a:srgbClr val="FFFFFF"/>
                </a:solidFill>
              </a14:hiddenFill>
            </a:ext>
          </a:extLst>
        </p:spPr>
      </p:pic>
      <p:pic>
        <p:nvPicPr>
          <p:cNvPr id="601092" name="Picture 4" descr="ma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53400" y="3429000"/>
            <a:ext cx="1295400" cy="1352550"/>
          </a:xfrm>
          <a:prstGeom prst="rect">
            <a:avLst/>
          </a:prstGeom>
          <a:noFill/>
          <a:extLst>
            <a:ext uri="{909E8E84-426E-40DD-AFC4-6F175D3DCCD1}">
              <a14:hiddenFill xmlns:a14="http://schemas.microsoft.com/office/drawing/2010/main">
                <a:solidFill>
                  <a:srgbClr val="FFFFFF"/>
                </a:solidFill>
              </a14:hiddenFill>
            </a:ext>
          </a:extLst>
        </p:spPr>
      </p:pic>
      <p:pic>
        <p:nvPicPr>
          <p:cNvPr id="601093" name="Picture 5" descr="company_x">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62800" y="4648200"/>
            <a:ext cx="952500" cy="876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6870199"/>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7906" name="Rectangle 2"/>
          <p:cNvSpPr>
            <a:spLocks noGrp="1" noChangeArrowheads="1"/>
          </p:cNvSpPr>
          <p:nvPr>
            <p:ph idx="1"/>
          </p:nvPr>
        </p:nvSpPr>
        <p:spPr>
          <a:xfrm>
            <a:off x="1981200" y="304800"/>
            <a:ext cx="8229600" cy="6172200"/>
          </a:xfrm>
        </p:spPr>
        <p:txBody>
          <a:bodyPr/>
          <a:lstStyle/>
          <a:p>
            <a:pPr algn="ctr">
              <a:buFont typeface="Wingdings" panose="05000000000000000000" pitchFamily="2" charset="2"/>
              <a:buNone/>
            </a:pPr>
            <a:r>
              <a:rPr lang="en-US" sz="3600" b="1">
                <a:latin typeface="Garamond" panose="02020404030301010803" pitchFamily="18" charset="0"/>
              </a:rPr>
              <a:t>‘JEWEL IN THE CROWN’</a:t>
            </a:r>
          </a:p>
          <a:p>
            <a:r>
              <a:rPr lang="en-US">
                <a:latin typeface="Garamond" panose="02020404030301010803" pitchFamily="18" charset="0"/>
              </a:rPr>
              <a:t>INDIA!</a:t>
            </a:r>
          </a:p>
          <a:p>
            <a:r>
              <a:rPr lang="en-US" sz="1800">
                <a:latin typeface="Garamond" panose="02020404030301010803" pitchFamily="18" charset="0"/>
              </a:rPr>
              <a:t>India was considered Britain's most valuable colony</a:t>
            </a:r>
          </a:p>
          <a:p>
            <a:pPr lvl="1"/>
            <a:r>
              <a:rPr lang="en-US" sz="1600">
                <a:latin typeface="Garamond" panose="02020404030301010803" pitchFamily="18" charset="0"/>
              </a:rPr>
              <a:t>Major supplier of raw materials</a:t>
            </a:r>
          </a:p>
          <a:p>
            <a:pPr lvl="1"/>
            <a:r>
              <a:rPr lang="en-US" sz="1600">
                <a:latin typeface="Garamond" panose="02020404030301010803" pitchFamily="18" charset="0"/>
              </a:rPr>
              <a:t>Large market for British-made goods</a:t>
            </a:r>
          </a:p>
          <a:p>
            <a:r>
              <a:rPr lang="en-US" sz="1800">
                <a:latin typeface="Garamond" panose="02020404030301010803" pitchFamily="18" charset="0"/>
              </a:rPr>
              <a:t>British East India Company ruled India until the Sepoy Rebellion, then the British Government took over.</a:t>
            </a:r>
          </a:p>
          <a:p>
            <a:r>
              <a:rPr lang="en-US" sz="1800">
                <a:latin typeface="Garamond" panose="02020404030301010803" pitchFamily="18" charset="0"/>
              </a:rPr>
              <a:t>Sphere of Influence – Britain had exclusive trade rights with India</a:t>
            </a:r>
          </a:p>
          <a:p>
            <a:endParaRPr lang="en-US" sz="1800">
              <a:latin typeface="Garamond" panose="02020404030301010803" pitchFamily="18" charset="0"/>
            </a:endParaRPr>
          </a:p>
          <a:p>
            <a:endParaRPr lang="en-US" sz="1800">
              <a:latin typeface="Garamond" panose="02020404030301010803" pitchFamily="18" charset="0"/>
            </a:endParaRPr>
          </a:p>
          <a:p>
            <a:endParaRPr lang="en-US" sz="1800">
              <a:latin typeface="Garamond" panose="02020404030301010803" pitchFamily="18" charset="0"/>
            </a:endParaRPr>
          </a:p>
          <a:p>
            <a:endParaRPr lang="en-US" sz="1800">
              <a:latin typeface="Garamond" panose="02020404030301010803" pitchFamily="18" charset="0"/>
            </a:endParaRPr>
          </a:p>
          <a:p>
            <a:pPr lvl="4">
              <a:buFont typeface="Wingdings" panose="05000000000000000000" pitchFamily="2" charset="2"/>
              <a:buNone/>
            </a:pPr>
            <a:r>
              <a:rPr lang="en-US" sz="1200">
                <a:latin typeface="Garamond" panose="02020404030301010803" pitchFamily="18" charset="0"/>
              </a:rPr>
              <a:t>		</a:t>
            </a:r>
            <a:r>
              <a:rPr lang="en-US" sz="4000" b="1">
                <a:latin typeface="Garamond" panose="02020404030301010803" pitchFamily="18" charset="0"/>
              </a:rPr>
              <a:t>+</a:t>
            </a:r>
            <a:r>
              <a:rPr lang="en-US" sz="1200">
                <a:latin typeface="Garamond" panose="02020404030301010803" pitchFamily="18" charset="0"/>
              </a:rPr>
              <a:t>			</a:t>
            </a:r>
            <a:r>
              <a:rPr lang="en-US" sz="4000">
                <a:latin typeface="Garamond" panose="02020404030301010803" pitchFamily="18" charset="0"/>
              </a:rPr>
              <a:t>=</a:t>
            </a:r>
            <a:r>
              <a:rPr lang="en-US" sz="1200">
                <a:latin typeface="Garamond" panose="02020404030301010803" pitchFamily="18" charset="0"/>
              </a:rPr>
              <a:t>		     </a:t>
            </a:r>
          </a:p>
          <a:p>
            <a:pPr>
              <a:buFont typeface="Wingdings" panose="05000000000000000000" pitchFamily="2" charset="2"/>
              <a:buNone/>
            </a:pPr>
            <a:endParaRPr lang="en-US">
              <a:latin typeface="Garamond" panose="02020404030301010803" pitchFamily="18" charset="0"/>
            </a:endParaRPr>
          </a:p>
        </p:txBody>
      </p:sp>
      <p:pic>
        <p:nvPicPr>
          <p:cNvPr id="507907" name="Picture 3" descr="ind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4114800"/>
            <a:ext cx="2857500" cy="1924050"/>
          </a:xfrm>
          <a:prstGeom prst="rect">
            <a:avLst/>
          </a:prstGeom>
          <a:noFill/>
          <a:extLst>
            <a:ext uri="{909E8E84-426E-40DD-AFC4-6F175D3DCCD1}">
              <a14:hiddenFill xmlns:a14="http://schemas.microsoft.com/office/drawing/2010/main">
                <a:solidFill>
                  <a:srgbClr val="FFFFFF"/>
                </a:solidFill>
              </a14:hiddenFill>
            </a:ext>
          </a:extLst>
        </p:spPr>
      </p:pic>
      <p:pic>
        <p:nvPicPr>
          <p:cNvPr id="507908" name="Picture 4" descr="Star%20129%20Diamond%20Draw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4419601"/>
            <a:ext cx="1981200" cy="1349375"/>
          </a:xfrm>
          <a:prstGeom prst="rect">
            <a:avLst/>
          </a:prstGeom>
          <a:noFill/>
          <a:extLst>
            <a:ext uri="{909E8E84-426E-40DD-AFC4-6F175D3DCCD1}">
              <a14:hiddenFill xmlns:a14="http://schemas.microsoft.com/office/drawing/2010/main">
                <a:solidFill>
                  <a:srgbClr val="FFFFFF"/>
                </a:solidFill>
              </a14:hiddenFill>
            </a:ext>
          </a:extLst>
        </p:spPr>
      </p:pic>
      <p:pic>
        <p:nvPicPr>
          <p:cNvPr id="507909" name="Picture 5" descr="crown">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l="16119" r="16119" b="33028"/>
          <a:stretch>
            <a:fillRect/>
          </a:stretch>
        </p:blipFill>
        <p:spPr bwMode="auto">
          <a:xfrm>
            <a:off x="7848601" y="4114801"/>
            <a:ext cx="2460625" cy="1978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1147496"/>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8930" name="Rectangle 2"/>
          <p:cNvSpPr>
            <a:spLocks noGrp="1" noChangeArrowheads="1"/>
          </p:cNvSpPr>
          <p:nvPr>
            <p:ph idx="1"/>
          </p:nvPr>
        </p:nvSpPr>
        <p:spPr>
          <a:xfrm>
            <a:off x="1981200" y="152400"/>
            <a:ext cx="8229600" cy="6705600"/>
          </a:xfrm>
        </p:spPr>
        <p:txBody>
          <a:bodyPr/>
          <a:lstStyle/>
          <a:p>
            <a:pPr algn="ctr">
              <a:buFont typeface="Wingdings" panose="05000000000000000000" pitchFamily="2" charset="2"/>
              <a:buNone/>
            </a:pPr>
            <a:r>
              <a:rPr lang="en-US" b="1">
                <a:latin typeface="Garamond" panose="02020404030301010803" pitchFamily="18" charset="0"/>
              </a:rPr>
              <a:t>Sepoy Mutiny (1857)</a:t>
            </a:r>
          </a:p>
          <a:p>
            <a:r>
              <a:rPr lang="en-US" sz="1600">
                <a:latin typeface="Garamond" panose="02020404030301010803" pitchFamily="18" charset="0"/>
              </a:rPr>
              <a:t>Indian soldiers, Hindus and Muslims fighting for the British.</a:t>
            </a:r>
          </a:p>
          <a:p>
            <a:r>
              <a:rPr lang="en-US" sz="1600">
                <a:latin typeface="Garamond" panose="02020404030301010803" pitchFamily="18" charset="0"/>
              </a:rPr>
              <a:t>Heard rumors of casing bullets in pig and beef fat which neither Hindus or Muslims could eat</a:t>
            </a:r>
          </a:p>
          <a:p>
            <a:r>
              <a:rPr lang="en-US" sz="1600">
                <a:latin typeface="Garamond" panose="02020404030301010803" pitchFamily="18" charset="0"/>
              </a:rPr>
              <a:t>Soldiers were jailed disobeying soldiers </a:t>
            </a:r>
          </a:p>
          <a:p>
            <a:r>
              <a:rPr lang="en-US" sz="1600">
                <a:latin typeface="Garamond" panose="02020404030301010803" pitchFamily="18" charset="0"/>
              </a:rPr>
              <a:t>Rebelled and captured the city of Delhi.</a:t>
            </a:r>
          </a:p>
          <a:p>
            <a:r>
              <a:rPr lang="en-US" sz="1600">
                <a:latin typeface="Garamond" panose="02020404030301010803" pitchFamily="18" charset="0"/>
              </a:rPr>
              <a:t>Took a year for British to regain control</a:t>
            </a:r>
            <a:r>
              <a:rPr lang="en-US" sz="1600" b="1">
                <a:latin typeface="Garamond" panose="02020404030301010803" pitchFamily="18" charset="0"/>
              </a:rPr>
              <a:t>  </a:t>
            </a:r>
          </a:p>
          <a:p>
            <a:r>
              <a:rPr lang="en-US" sz="1600">
                <a:latin typeface="Garamond" panose="02020404030301010803" pitchFamily="18" charset="0"/>
              </a:rPr>
              <a:t>British East India company lost control as a result of the mutiny</a:t>
            </a:r>
          </a:p>
          <a:p>
            <a:r>
              <a:rPr lang="en-US" sz="1600">
                <a:latin typeface="Garamond" panose="02020404030301010803" pitchFamily="18" charset="0"/>
              </a:rPr>
              <a:t>The British Government took control of India, made it a colony and the government was called the Raj.</a:t>
            </a:r>
          </a:p>
        </p:txBody>
      </p:sp>
      <p:pic>
        <p:nvPicPr>
          <p:cNvPr id="508931" name="Picture 3" descr="be081810_lores">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3276600"/>
            <a:ext cx="3505200" cy="3276600"/>
          </a:xfrm>
          <a:prstGeom prst="rect">
            <a:avLst/>
          </a:prstGeom>
          <a:noFill/>
          <a:extLst>
            <a:ext uri="{909E8E84-426E-40DD-AFC4-6F175D3DCCD1}">
              <a14:hiddenFill xmlns:a14="http://schemas.microsoft.com/office/drawing/2010/main">
                <a:solidFill>
                  <a:srgbClr val="FFFFFF"/>
                </a:solidFill>
              </a14:hiddenFill>
            </a:ext>
          </a:extLst>
        </p:spPr>
      </p:pic>
      <p:pic>
        <p:nvPicPr>
          <p:cNvPr id="508932" name="Picture 4" descr="sepoy">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0" y="3276600"/>
            <a:ext cx="4038600" cy="3352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66976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0066" name="Rectangle 2"/>
          <p:cNvSpPr>
            <a:spLocks noGrp="1" noChangeArrowheads="1"/>
          </p:cNvSpPr>
          <p:nvPr>
            <p:ph idx="1"/>
          </p:nvPr>
        </p:nvSpPr>
        <p:spPr>
          <a:xfrm>
            <a:off x="1524000" y="0"/>
            <a:ext cx="9144000" cy="6858000"/>
          </a:xfrm>
        </p:spPr>
        <p:txBody>
          <a:bodyPr/>
          <a:lstStyle/>
          <a:p>
            <a:pPr algn="ctr">
              <a:buFont typeface="Wingdings" panose="05000000000000000000" pitchFamily="2" charset="2"/>
              <a:buNone/>
            </a:pPr>
            <a:r>
              <a:rPr lang="en-US" sz="3600"/>
              <a:t>English Bill of Rights</a:t>
            </a:r>
          </a:p>
          <a:p>
            <a:r>
              <a:rPr lang="en-US" sz="1600">
                <a:latin typeface="Garamond" panose="02020404030301010803" pitchFamily="18" charset="0"/>
              </a:rPr>
              <a:t>The bill was drafted in 1689.</a:t>
            </a:r>
          </a:p>
          <a:p>
            <a:r>
              <a:rPr lang="en-US" sz="1600">
                <a:latin typeface="Garamond" panose="02020404030301010803" pitchFamily="18" charset="0"/>
              </a:rPr>
              <a:t>England had become a </a:t>
            </a:r>
            <a:r>
              <a:rPr lang="en-US" sz="1600" b="1">
                <a:latin typeface="Garamond" panose="02020404030301010803" pitchFamily="18" charset="0"/>
              </a:rPr>
              <a:t>constitutional monarchy </a:t>
            </a:r>
            <a:r>
              <a:rPr lang="en-US" sz="1600">
                <a:latin typeface="Garamond" panose="02020404030301010803" pitchFamily="18" charset="0"/>
              </a:rPr>
              <a:t>meaning there were laws that limited the ruler’s power.</a:t>
            </a:r>
          </a:p>
          <a:p>
            <a:r>
              <a:rPr lang="en-US" sz="1600">
                <a:latin typeface="Garamond" panose="02020404030301010803" pitchFamily="18" charset="0"/>
              </a:rPr>
              <a:t>The English Bill of Rights listed the </a:t>
            </a:r>
            <a:r>
              <a:rPr lang="en-US" sz="1600" b="1">
                <a:latin typeface="Garamond" panose="02020404030301010803" pitchFamily="18" charset="0"/>
              </a:rPr>
              <a:t>things the leader could not do</a:t>
            </a:r>
            <a:r>
              <a:rPr lang="en-US" sz="1600">
                <a:latin typeface="Garamond" panose="02020404030301010803" pitchFamily="18" charset="0"/>
              </a:rPr>
              <a:t>.</a:t>
            </a:r>
            <a:endParaRPr lang="en-US" sz="1600" b="1">
              <a:latin typeface="Garamond" panose="02020404030301010803" pitchFamily="18" charset="0"/>
            </a:endParaRPr>
          </a:p>
          <a:p>
            <a:r>
              <a:rPr lang="en-US" sz="1600">
                <a:latin typeface="Garamond" panose="02020404030301010803" pitchFamily="18" charset="0"/>
              </a:rPr>
              <a:t>There were four laws- 2 dealt with not interfering with Parliament speech or laws and 2 dealt with not taxing the citizens without the consent of Parliament and letting the citizens petition.</a:t>
            </a:r>
          </a:p>
          <a:p>
            <a:pPr>
              <a:buFont typeface="Wingdings" panose="05000000000000000000" pitchFamily="2" charset="2"/>
              <a:buNone/>
            </a:pPr>
            <a:endParaRPr lang="en-US" sz="1600">
              <a:latin typeface="Garamond" panose="02020404030301010803" pitchFamily="18" charset="0"/>
            </a:endParaRPr>
          </a:p>
          <a:p>
            <a:pPr>
              <a:buFont typeface="Wingdings" panose="05000000000000000000" pitchFamily="2" charset="2"/>
              <a:buNone/>
            </a:pPr>
            <a:endParaRPr lang="en-US" sz="1600">
              <a:latin typeface="Garamond" panose="02020404030301010803" pitchFamily="18" charset="0"/>
            </a:endParaRPr>
          </a:p>
        </p:txBody>
      </p:sp>
      <p:pic>
        <p:nvPicPr>
          <p:cNvPr id="600067" name="Picture 3" descr="williamnmar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3048000"/>
            <a:ext cx="3810000" cy="2533650"/>
          </a:xfrm>
          <a:prstGeom prst="rect">
            <a:avLst/>
          </a:prstGeom>
          <a:noFill/>
          <a:extLst>
            <a:ext uri="{909E8E84-426E-40DD-AFC4-6F175D3DCCD1}">
              <a14:hiddenFill xmlns:a14="http://schemas.microsoft.com/office/drawing/2010/main">
                <a:solidFill>
                  <a:srgbClr val="FFFFFF"/>
                </a:solidFill>
              </a14:hiddenFill>
            </a:ext>
          </a:extLst>
        </p:spPr>
      </p:pic>
      <p:pic>
        <p:nvPicPr>
          <p:cNvPr id="600068" name="Picture 4" descr="k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9401" y="2819400"/>
            <a:ext cx="3324225" cy="2819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3888121"/>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9940" name="Rectangle 4"/>
          <p:cNvSpPr>
            <a:spLocks noGrp="1" noChangeArrowheads="1"/>
          </p:cNvSpPr>
          <p:nvPr>
            <p:ph type="ctrTitle"/>
          </p:nvPr>
        </p:nvSpPr>
        <p:spPr/>
        <p:txBody>
          <a:bodyPr/>
          <a:lstStyle/>
          <a:p>
            <a:r>
              <a:rPr lang="en-US"/>
              <a:t>Imperialism in Africa</a:t>
            </a:r>
          </a:p>
        </p:txBody>
      </p:sp>
      <p:sp>
        <p:nvSpPr>
          <p:cNvPr id="679941" name="Rectangle 5"/>
          <p:cNvSpPr>
            <a:spLocks noGrp="1" noChangeArrowheads="1"/>
          </p:cNvSpPr>
          <p:nvPr>
            <p:ph type="subTitle" idx="1"/>
          </p:nvPr>
        </p:nvSpPr>
        <p:spPr/>
        <p:txBody>
          <a:bodyPr/>
          <a:lstStyle/>
          <a:p>
            <a:endParaRPr lang="en-US"/>
          </a:p>
        </p:txBody>
      </p:sp>
    </p:spTree>
    <p:extLst>
      <p:ext uri="{BB962C8B-B14F-4D97-AF65-F5344CB8AC3E}">
        <p14:creationId xmlns:p14="http://schemas.microsoft.com/office/powerpoint/2010/main" val="1517900960"/>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9954" name="Rectangle 2"/>
          <p:cNvSpPr>
            <a:spLocks noGrp="1" noChangeArrowheads="1"/>
          </p:cNvSpPr>
          <p:nvPr>
            <p:ph idx="1"/>
          </p:nvPr>
        </p:nvSpPr>
        <p:spPr>
          <a:xfrm>
            <a:off x="1524000" y="0"/>
            <a:ext cx="9144000" cy="6858000"/>
          </a:xfrm>
        </p:spPr>
        <p:txBody>
          <a:bodyPr/>
          <a:lstStyle/>
          <a:p>
            <a:pPr algn="ctr">
              <a:buFont typeface="Wingdings" panose="05000000000000000000" pitchFamily="2" charset="2"/>
              <a:buNone/>
            </a:pPr>
            <a:r>
              <a:rPr lang="en-US" sz="3600" b="1">
                <a:latin typeface="Garamond" panose="02020404030301010803" pitchFamily="18" charset="0"/>
              </a:rPr>
              <a:t>Berlin Conference</a:t>
            </a:r>
          </a:p>
          <a:p>
            <a:r>
              <a:rPr lang="en-US" sz="1600">
                <a:latin typeface="Garamond" panose="02020404030301010803" pitchFamily="18" charset="0"/>
              </a:rPr>
              <a:t>European Powers met together to divide up Africa. The African nations themselves had no say in their own land.</a:t>
            </a:r>
          </a:p>
          <a:p>
            <a:r>
              <a:rPr lang="en-US" sz="1600">
                <a:latin typeface="Garamond" panose="02020404030301010803" pitchFamily="18" charset="0"/>
              </a:rPr>
              <a:t>European powers divided up Africa with no regard to the tribes that lived in Africa</a:t>
            </a:r>
          </a:p>
          <a:p>
            <a:r>
              <a:rPr lang="en-US" sz="1600" b="1">
                <a:latin typeface="Garamond" panose="02020404030301010803" pitchFamily="18" charset="0"/>
              </a:rPr>
              <a:t>One could obtain a colony thorough:</a:t>
            </a:r>
          </a:p>
          <a:p>
            <a:r>
              <a:rPr lang="en-US" sz="1400">
                <a:latin typeface="Garamond" panose="02020404030301010803" pitchFamily="18" charset="0"/>
              </a:rPr>
              <a:t>occupation</a:t>
            </a:r>
          </a:p>
          <a:p>
            <a:r>
              <a:rPr lang="en-US" sz="1400">
                <a:latin typeface="Garamond" panose="02020404030301010803" pitchFamily="18" charset="0"/>
              </a:rPr>
              <a:t>Notification of other European states of occupation and claim</a:t>
            </a:r>
          </a:p>
          <a:p>
            <a:r>
              <a:rPr lang="en-US" sz="1400">
                <a:latin typeface="Garamond" panose="02020404030301010803" pitchFamily="18" charset="0"/>
              </a:rPr>
              <a:t>Showing that they could control the area.</a:t>
            </a:r>
          </a:p>
          <a:p>
            <a:endParaRPr lang="en-US" sz="1400">
              <a:latin typeface="Garamond" panose="02020404030301010803" pitchFamily="18" charset="0"/>
            </a:endParaRPr>
          </a:p>
          <a:p>
            <a:r>
              <a:rPr lang="en-US" sz="1400">
                <a:latin typeface="Garamond" panose="02020404030301010803" pitchFamily="18" charset="0"/>
              </a:rPr>
              <a:t>Only Liberia and Ethiopia were free of European control.</a:t>
            </a:r>
          </a:p>
        </p:txBody>
      </p:sp>
      <p:pic>
        <p:nvPicPr>
          <p:cNvPr id="509955" name="Picture 3" descr="africa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9800" y="2211389"/>
            <a:ext cx="4476750" cy="4467225"/>
          </a:xfrm>
          <a:prstGeom prst="rect">
            <a:avLst/>
          </a:prstGeom>
          <a:noFill/>
          <a:extLst>
            <a:ext uri="{909E8E84-426E-40DD-AFC4-6F175D3DCCD1}">
              <a14:hiddenFill xmlns:a14="http://schemas.microsoft.com/office/drawing/2010/main">
                <a:solidFill>
                  <a:srgbClr val="FFFFFF"/>
                </a:solidFill>
              </a14:hiddenFill>
            </a:ext>
          </a:extLst>
        </p:spPr>
      </p:pic>
      <p:pic>
        <p:nvPicPr>
          <p:cNvPr id="509956" name="Picture 4" descr="meet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3429001"/>
            <a:ext cx="3162300" cy="22590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1519148"/>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9410" name="Rectangle 2"/>
          <p:cNvSpPr>
            <a:spLocks noGrp="1" noChangeArrowheads="1"/>
          </p:cNvSpPr>
          <p:nvPr>
            <p:ph type="title"/>
          </p:nvPr>
        </p:nvSpPr>
        <p:spPr>
          <a:xfrm flipH="1" flipV="1">
            <a:off x="1752600" y="-457200"/>
            <a:ext cx="228600" cy="74612"/>
          </a:xfrm>
        </p:spPr>
        <p:txBody>
          <a:bodyPr>
            <a:normAutofit fontScale="90000"/>
          </a:bodyPr>
          <a:lstStyle/>
          <a:p>
            <a:endParaRPr lang="en-US" sz="3400"/>
          </a:p>
        </p:txBody>
      </p:sp>
      <p:sp>
        <p:nvSpPr>
          <p:cNvPr id="529411" name="Rectangle 3"/>
          <p:cNvSpPr>
            <a:spLocks noGrp="1" noChangeArrowheads="1"/>
          </p:cNvSpPr>
          <p:nvPr>
            <p:ph idx="1"/>
          </p:nvPr>
        </p:nvSpPr>
        <p:spPr>
          <a:xfrm>
            <a:off x="1524000" y="0"/>
            <a:ext cx="9144000" cy="6858000"/>
          </a:xfrm>
        </p:spPr>
        <p:txBody>
          <a:bodyPr/>
          <a:lstStyle/>
          <a:p>
            <a:pPr algn="ctr"/>
            <a:r>
              <a:rPr lang="en-US">
                <a:latin typeface="Garamond" panose="02020404030301010803" pitchFamily="18" charset="0"/>
              </a:rPr>
              <a:t>Boer War</a:t>
            </a:r>
          </a:p>
          <a:p>
            <a:r>
              <a:rPr lang="en-US" sz="1600">
                <a:latin typeface="Garamond" panose="02020404030301010803" pitchFamily="18" charset="0"/>
              </a:rPr>
              <a:t>Dutch farmers in South Africa, the Boers, fought against the British starting in 1899.</a:t>
            </a:r>
          </a:p>
          <a:p>
            <a:r>
              <a:rPr lang="en-US" sz="1600">
                <a:latin typeface="Garamond" panose="02020404030301010803" pitchFamily="18" charset="0"/>
              </a:rPr>
              <a:t>The Boers wanted the diamonds and gold in South Africa to belong to them, and not the “outsiders” (British).</a:t>
            </a:r>
          </a:p>
          <a:p>
            <a:r>
              <a:rPr lang="en-US" sz="1600">
                <a:latin typeface="Garamond" panose="02020404030301010803" pitchFamily="18" charset="0"/>
              </a:rPr>
              <a:t>The Boers used guerrilla warfare tactics against the British.</a:t>
            </a:r>
          </a:p>
          <a:p>
            <a:r>
              <a:rPr lang="en-US" sz="1600">
                <a:latin typeface="Garamond" panose="02020404030301010803" pitchFamily="18" charset="0"/>
              </a:rPr>
              <a:t>The British struck back by imprisoning women and children in concentration camps and burning Boer farms.</a:t>
            </a:r>
          </a:p>
          <a:p>
            <a:r>
              <a:rPr lang="en-US" sz="1600">
                <a:latin typeface="Garamond" panose="02020404030301010803" pitchFamily="18" charset="0"/>
              </a:rPr>
              <a:t>The British won the war.</a:t>
            </a:r>
          </a:p>
          <a:p>
            <a:r>
              <a:rPr lang="en-US" sz="1600">
                <a:latin typeface="Garamond" panose="02020404030301010803" pitchFamily="18" charset="0"/>
              </a:rPr>
              <a:t>The Union of South Africa, controlled by the British,</a:t>
            </a:r>
          </a:p>
          <a:p>
            <a:pPr>
              <a:buFont typeface="Wingdings" panose="05000000000000000000" pitchFamily="2" charset="2"/>
              <a:buNone/>
            </a:pPr>
            <a:r>
              <a:rPr lang="en-US" sz="1600">
                <a:latin typeface="Garamond" panose="02020404030301010803" pitchFamily="18" charset="0"/>
              </a:rPr>
              <a:t>	replaced the Boer Republic in 1902.</a:t>
            </a:r>
          </a:p>
          <a:p>
            <a:endParaRPr lang="en-US" sz="1600">
              <a:latin typeface="Garamond" panose="02020404030301010803" pitchFamily="18" charset="0"/>
            </a:endParaRPr>
          </a:p>
          <a:p>
            <a:endParaRPr lang="en-US" sz="1600">
              <a:latin typeface="Garamond" panose="02020404030301010803" pitchFamily="18" charset="0"/>
            </a:endParaRPr>
          </a:p>
        </p:txBody>
      </p:sp>
      <p:pic>
        <p:nvPicPr>
          <p:cNvPr id="529412" name="Picture 4" descr="s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3200401"/>
            <a:ext cx="3657600" cy="3482975"/>
          </a:xfrm>
          <a:prstGeom prst="rect">
            <a:avLst/>
          </a:prstGeom>
          <a:noFill/>
          <a:extLst>
            <a:ext uri="{909E8E84-426E-40DD-AFC4-6F175D3DCCD1}">
              <a14:hiddenFill xmlns:a14="http://schemas.microsoft.com/office/drawing/2010/main">
                <a:solidFill>
                  <a:srgbClr val="FFFFFF"/>
                </a:solidFill>
              </a14:hiddenFill>
            </a:ext>
          </a:extLst>
        </p:spPr>
      </p:pic>
      <p:pic>
        <p:nvPicPr>
          <p:cNvPr id="529413" name="Picture 5" descr="jowC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6601" y="1981200"/>
            <a:ext cx="3038475" cy="487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8174827"/>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0692" name="Rectangle 4"/>
          <p:cNvSpPr>
            <a:spLocks noGrp="1" noChangeArrowheads="1"/>
          </p:cNvSpPr>
          <p:nvPr>
            <p:ph type="ctrTitle"/>
          </p:nvPr>
        </p:nvSpPr>
        <p:spPr/>
        <p:txBody>
          <a:bodyPr/>
          <a:lstStyle/>
          <a:p>
            <a:r>
              <a:rPr lang="en-US"/>
              <a:t>Imperialism in China</a:t>
            </a:r>
          </a:p>
        </p:txBody>
      </p:sp>
      <p:sp>
        <p:nvSpPr>
          <p:cNvPr id="1650693" name="Rectangle 5"/>
          <p:cNvSpPr>
            <a:spLocks noGrp="1" noChangeArrowheads="1"/>
          </p:cNvSpPr>
          <p:nvPr>
            <p:ph type="subTitle" idx="1"/>
          </p:nvPr>
        </p:nvSpPr>
        <p:spPr/>
        <p:txBody>
          <a:bodyPr/>
          <a:lstStyle/>
          <a:p>
            <a:endParaRPr lang="en-US"/>
          </a:p>
        </p:txBody>
      </p:sp>
    </p:spTree>
    <p:extLst>
      <p:ext uri="{BB962C8B-B14F-4D97-AF65-F5344CB8AC3E}">
        <p14:creationId xmlns:p14="http://schemas.microsoft.com/office/powerpoint/2010/main" val="2331962697"/>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1990" name="Rectangle 6"/>
          <p:cNvSpPr>
            <a:spLocks noGrp="1" noChangeArrowheads="1"/>
          </p:cNvSpPr>
          <p:nvPr>
            <p:ph idx="1"/>
          </p:nvPr>
        </p:nvSpPr>
        <p:spPr>
          <a:xfrm>
            <a:off x="1524000" y="0"/>
            <a:ext cx="9144000" cy="6858000"/>
          </a:xfrm>
        </p:spPr>
        <p:txBody>
          <a:bodyPr/>
          <a:lstStyle/>
          <a:p>
            <a:pPr algn="ctr">
              <a:buFont typeface="Wingdings" panose="05000000000000000000" pitchFamily="2" charset="2"/>
              <a:buNone/>
            </a:pPr>
            <a:r>
              <a:rPr lang="en-US" sz="3600" b="1">
                <a:latin typeface="Garamond" panose="02020404030301010803" pitchFamily="18" charset="0"/>
              </a:rPr>
              <a:t>End to Isolationism  </a:t>
            </a:r>
          </a:p>
          <a:p>
            <a:r>
              <a:rPr lang="en-US" sz="1600">
                <a:latin typeface="Garamond" panose="02020404030301010803" pitchFamily="18" charset="0"/>
              </a:rPr>
              <a:t>Africa was divided into Colonies and ruled directly by Europeans.</a:t>
            </a:r>
          </a:p>
          <a:p>
            <a:r>
              <a:rPr lang="en-US" sz="1600">
                <a:latin typeface="Garamond" panose="02020404030301010803" pitchFamily="18" charset="0"/>
              </a:rPr>
              <a:t>China came under Imperialist control by using Spheres of Influence.</a:t>
            </a:r>
          </a:p>
          <a:p>
            <a:r>
              <a:rPr lang="en-US" sz="1600">
                <a:latin typeface="Garamond" panose="02020404030301010803" pitchFamily="18" charset="0"/>
              </a:rPr>
              <a:t>Europeans used leases and concessions to gain control of China.</a:t>
            </a:r>
          </a:p>
          <a:p>
            <a:r>
              <a:rPr lang="en-US" sz="1600">
                <a:latin typeface="Garamond" panose="02020404030301010803" pitchFamily="18" charset="0"/>
              </a:rPr>
              <a:t>In the 1790’s China was not interested in western influence.</a:t>
            </a:r>
          </a:p>
          <a:p>
            <a:r>
              <a:rPr lang="en-US" sz="1600">
                <a:latin typeface="Garamond" panose="02020404030301010803" pitchFamily="18" charset="0"/>
              </a:rPr>
              <a:t>China refused western technology.</a:t>
            </a:r>
          </a:p>
          <a:p>
            <a:r>
              <a:rPr lang="en-US" sz="1600">
                <a:latin typeface="Garamond" panose="02020404030301010803" pitchFamily="18" charset="0"/>
              </a:rPr>
              <a:t>China was self-sufficient.</a:t>
            </a:r>
          </a:p>
          <a:p>
            <a:pPr lvl="1"/>
            <a:r>
              <a:rPr lang="en-US" sz="1600">
                <a:latin typeface="Garamond" panose="02020404030301010803" pitchFamily="18" charset="0"/>
              </a:rPr>
              <a:t>Good agriculture</a:t>
            </a:r>
          </a:p>
          <a:p>
            <a:pPr lvl="1"/>
            <a:r>
              <a:rPr lang="en-US" sz="1600">
                <a:latin typeface="Garamond" panose="02020404030301010803" pitchFamily="18" charset="0"/>
              </a:rPr>
              <a:t>Extensive mining and manufacturing</a:t>
            </a:r>
          </a:p>
          <a:p>
            <a:pPr lvl="1"/>
            <a:r>
              <a:rPr lang="en-US" sz="1600">
                <a:latin typeface="Garamond" panose="02020404030301010803" pitchFamily="18" charset="0"/>
              </a:rPr>
              <a:t>Finely produced goods</a:t>
            </a:r>
          </a:p>
          <a:p>
            <a:pPr lvl="2"/>
            <a:r>
              <a:rPr lang="en-US" sz="1600">
                <a:latin typeface="Garamond" panose="02020404030301010803" pitchFamily="18" charset="0"/>
              </a:rPr>
              <a:t>Porcelain, cottons, and silk</a:t>
            </a:r>
          </a:p>
          <a:p>
            <a:pPr>
              <a:buFont typeface="Wingdings" panose="05000000000000000000" pitchFamily="2" charset="2"/>
              <a:buNone/>
            </a:pPr>
            <a:endParaRPr lang="en-US" sz="1600">
              <a:latin typeface="Garamond" panose="02020404030301010803" pitchFamily="18" charset="0"/>
            </a:endParaRPr>
          </a:p>
        </p:txBody>
      </p:sp>
      <p:pic>
        <p:nvPicPr>
          <p:cNvPr id="681992" name="Picture 8" descr="chinate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0200" y="3276601"/>
            <a:ext cx="4033838" cy="2557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69426572"/>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82" name="Rectangle 2"/>
          <p:cNvSpPr>
            <a:spLocks noGrp="1" noChangeArrowheads="1"/>
          </p:cNvSpPr>
          <p:nvPr>
            <p:ph idx="1"/>
          </p:nvPr>
        </p:nvSpPr>
        <p:spPr>
          <a:xfrm>
            <a:off x="1524000" y="0"/>
            <a:ext cx="9144000" cy="6858000"/>
          </a:xfrm>
        </p:spPr>
        <p:txBody>
          <a:bodyPr/>
          <a:lstStyle/>
          <a:p>
            <a:pPr>
              <a:buFont typeface="Wingdings" panose="05000000000000000000" pitchFamily="2" charset="2"/>
              <a:buNone/>
            </a:pPr>
            <a:r>
              <a:rPr lang="en-US"/>
              <a:t>				    </a:t>
            </a:r>
            <a:r>
              <a:rPr lang="en-US" sz="3600" b="1">
                <a:latin typeface="Garamond" panose="02020404030301010803" pitchFamily="18" charset="0"/>
              </a:rPr>
              <a:t>Opium Wars (1839)</a:t>
            </a:r>
          </a:p>
          <a:p>
            <a:endParaRPr lang="en-US" sz="1800">
              <a:latin typeface="Garamond" panose="02020404030301010803" pitchFamily="18" charset="0"/>
            </a:endParaRPr>
          </a:p>
          <a:p>
            <a:r>
              <a:rPr lang="en-US" sz="1800">
                <a:latin typeface="Garamond" panose="02020404030301010803" pitchFamily="18" charset="0"/>
              </a:rPr>
              <a:t>The supply of opium started to grow which started to cause social, moral, and monetary problems of the country</a:t>
            </a:r>
          </a:p>
          <a:p>
            <a:r>
              <a:rPr lang="en-US" sz="1800">
                <a:latin typeface="Garamond" panose="02020404030301010803" pitchFamily="18" charset="0"/>
              </a:rPr>
              <a:t>The Qing emperor became angry and he talked with Queen Victoria of England</a:t>
            </a:r>
          </a:p>
          <a:p>
            <a:r>
              <a:rPr lang="en-US" sz="1800">
                <a:latin typeface="Garamond" panose="02020404030301010803" pitchFamily="18" charset="0"/>
              </a:rPr>
              <a:t>Pleas of the Qing emperor went unanswered and Britain refused to stop trading the opium with China</a:t>
            </a:r>
          </a:p>
          <a:p>
            <a:r>
              <a:rPr lang="en-US" sz="1800">
                <a:latin typeface="Garamond" panose="02020404030301010803" pitchFamily="18" charset="0"/>
              </a:rPr>
              <a:t>As a result the British and the Chinese clashed and started the opium wars</a:t>
            </a:r>
          </a:p>
          <a:p>
            <a:r>
              <a:rPr lang="en-US" sz="1800">
                <a:latin typeface="Garamond" panose="02020404030301010803" pitchFamily="18" charset="0"/>
              </a:rPr>
              <a:t>China was so behind the British in technology that the British was able to defeat China with their cannons and gunboats </a:t>
            </a:r>
          </a:p>
          <a:p>
            <a:r>
              <a:rPr lang="en-US" sz="1800">
                <a:latin typeface="Garamond" panose="02020404030301010803" pitchFamily="18" charset="0"/>
              </a:rPr>
              <a:t>In 1842 the British and the Chinese signed a peace treaty, the treaty of Nanjing and this gave Britain a sphere of influence or exclusive trade rights to China.</a:t>
            </a:r>
          </a:p>
          <a:p>
            <a:r>
              <a:rPr lang="en-US" sz="1800">
                <a:latin typeface="Garamond" panose="02020404030301010803" pitchFamily="18" charset="0"/>
              </a:rPr>
              <a:t>The treaty gave the British the island of Hong Kong</a:t>
            </a:r>
          </a:p>
        </p:txBody>
      </p:sp>
      <p:pic>
        <p:nvPicPr>
          <p:cNvPr id="327683" name="Picture 3" descr="lin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4094163"/>
            <a:ext cx="3505200" cy="2544762"/>
          </a:xfrm>
          <a:prstGeom prst="rect">
            <a:avLst/>
          </a:prstGeom>
          <a:noFill/>
          <a:extLst>
            <a:ext uri="{909E8E84-426E-40DD-AFC4-6F175D3DCCD1}">
              <a14:hiddenFill xmlns:a14="http://schemas.microsoft.com/office/drawing/2010/main">
                <a:solidFill>
                  <a:srgbClr val="FFFFFF"/>
                </a:solidFill>
              </a14:hiddenFill>
            </a:ext>
          </a:extLst>
        </p:spPr>
      </p:pic>
      <p:pic>
        <p:nvPicPr>
          <p:cNvPr id="327684" name="Picture 4" descr="opiu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1400" y="4191000"/>
            <a:ext cx="1830388" cy="2362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7790093"/>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4" name="Rectangle 2"/>
          <p:cNvSpPr>
            <a:spLocks noGrp="1" noChangeArrowheads="1"/>
          </p:cNvSpPr>
          <p:nvPr>
            <p:ph idx="1"/>
          </p:nvPr>
        </p:nvSpPr>
        <p:spPr>
          <a:xfrm>
            <a:off x="1524000" y="0"/>
            <a:ext cx="9144000" cy="6858000"/>
          </a:xfrm>
        </p:spPr>
        <p:txBody>
          <a:bodyPr/>
          <a:lstStyle/>
          <a:p>
            <a:pPr algn="ctr">
              <a:buFont typeface="Wingdings" panose="05000000000000000000" pitchFamily="2" charset="2"/>
              <a:buNone/>
            </a:pPr>
            <a:r>
              <a:rPr lang="en-US" sz="3600" b="1">
                <a:latin typeface="Garamond" panose="02020404030301010803" pitchFamily="18" charset="0"/>
              </a:rPr>
              <a:t>Treaty of Nanjing</a:t>
            </a:r>
          </a:p>
          <a:p>
            <a:r>
              <a:rPr lang="en-US" sz="1600">
                <a:latin typeface="Garamond" panose="02020404030301010803" pitchFamily="18" charset="0"/>
              </a:rPr>
              <a:t>The Treaty of Nanjing was written after the Opium Wars between the Chinese and British</a:t>
            </a:r>
          </a:p>
          <a:p>
            <a:r>
              <a:rPr lang="en-US" sz="1600">
                <a:latin typeface="Garamond" panose="02020404030301010803" pitchFamily="18" charset="0"/>
              </a:rPr>
              <a:t>The British naval technology was far better than that of the Chinese</a:t>
            </a:r>
          </a:p>
          <a:p>
            <a:r>
              <a:rPr lang="en-US" sz="1600">
                <a:latin typeface="Garamond" panose="02020404030301010803" pitchFamily="18" charset="0"/>
              </a:rPr>
              <a:t>The Chinese were humiliated in an easy win for the British</a:t>
            </a:r>
          </a:p>
          <a:p>
            <a:r>
              <a:rPr lang="en-US" sz="1800" b="1">
                <a:latin typeface="Garamond" panose="02020404030301010803" pitchFamily="18" charset="0"/>
              </a:rPr>
              <a:t>The Treaty of Nanjing was written in 1842</a:t>
            </a:r>
          </a:p>
          <a:p>
            <a:pPr>
              <a:buFont typeface="Wingdings" panose="05000000000000000000" pitchFamily="2" charset="2"/>
              <a:buNone/>
            </a:pPr>
            <a:r>
              <a:rPr lang="en-US" sz="1800">
                <a:latin typeface="Garamond" panose="02020404030301010803" pitchFamily="18" charset="0"/>
              </a:rPr>
              <a:t>                 - British gained Hong Kong</a:t>
            </a:r>
          </a:p>
        </p:txBody>
      </p:sp>
      <p:pic>
        <p:nvPicPr>
          <p:cNvPr id="300035" name="Picture 3" descr="nanj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3429001"/>
            <a:ext cx="3054350" cy="2468563"/>
          </a:xfrm>
          <a:prstGeom prst="rect">
            <a:avLst/>
          </a:prstGeom>
          <a:noFill/>
          <a:extLst>
            <a:ext uri="{909E8E84-426E-40DD-AFC4-6F175D3DCCD1}">
              <a14:hiddenFill xmlns:a14="http://schemas.microsoft.com/office/drawing/2010/main">
                <a:solidFill>
                  <a:srgbClr val="FFFFFF"/>
                </a:solidFill>
              </a14:hiddenFill>
            </a:ext>
          </a:extLst>
        </p:spPr>
      </p:pic>
      <p:pic>
        <p:nvPicPr>
          <p:cNvPr id="300036" name="Picture 4" descr="imag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0" y="3733800"/>
            <a:ext cx="2362200" cy="2273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4390736"/>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8450" name="Rectangle 2"/>
          <p:cNvSpPr>
            <a:spLocks noGrp="1" noChangeArrowheads="1"/>
          </p:cNvSpPr>
          <p:nvPr>
            <p:ph idx="1"/>
          </p:nvPr>
        </p:nvSpPr>
        <p:spPr>
          <a:xfrm>
            <a:off x="1524000" y="0"/>
            <a:ext cx="9144000" cy="6858000"/>
          </a:xfrm>
        </p:spPr>
        <p:txBody>
          <a:bodyPr/>
          <a:lstStyle/>
          <a:p>
            <a:pPr algn="ctr">
              <a:buFont typeface="Wingdings" panose="05000000000000000000" pitchFamily="2" charset="2"/>
              <a:buNone/>
            </a:pPr>
            <a:r>
              <a:rPr lang="en-US" sz="3600" b="1">
                <a:latin typeface="Garamond" panose="02020404030301010803" pitchFamily="18" charset="0"/>
              </a:rPr>
              <a:t>Sphere of Influence</a:t>
            </a:r>
          </a:p>
          <a:p>
            <a:pPr>
              <a:buClr>
                <a:schemeClr val="tx1"/>
              </a:buClr>
            </a:pPr>
            <a:r>
              <a:rPr lang="en-US" sz="1600">
                <a:latin typeface="Garamond" panose="02020404030301010803" pitchFamily="18" charset="0"/>
              </a:rPr>
              <a:t>Sphere of influence – a region where the foreign nation controlled trade and investment.</a:t>
            </a:r>
          </a:p>
          <a:p>
            <a:pPr>
              <a:buClr>
                <a:schemeClr val="tx1"/>
              </a:buClr>
            </a:pPr>
            <a:r>
              <a:rPr lang="en-US" sz="1600">
                <a:latin typeface="Garamond" panose="02020404030301010803" pitchFamily="18" charset="0"/>
              </a:rPr>
              <a:t>The British had a sphere of influence over China during Imperialism.</a:t>
            </a:r>
          </a:p>
          <a:p>
            <a:pPr>
              <a:buClr>
                <a:schemeClr val="tx1"/>
              </a:buClr>
            </a:pPr>
            <a:endParaRPr lang="en-US" sz="1600">
              <a:latin typeface="Garamond" panose="02020404030301010803" pitchFamily="18" charset="0"/>
            </a:endParaRPr>
          </a:p>
        </p:txBody>
      </p:sp>
      <p:pic>
        <p:nvPicPr>
          <p:cNvPr id="488451" name="Picture 3" descr="canton189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2657476"/>
            <a:ext cx="7696200" cy="2663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2157039"/>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Rectangle 2"/>
          <p:cNvSpPr>
            <a:spLocks noGrp="1" noChangeArrowheads="1"/>
          </p:cNvSpPr>
          <p:nvPr>
            <p:ph idx="1"/>
          </p:nvPr>
        </p:nvSpPr>
        <p:spPr>
          <a:xfrm>
            <a:off x="1524000" y="0"/>
            <a:ext cx="9144000" cy="6858000"/>
          </a:xfrm>
        </p:spPr>
        <p:txBody>
          <a:bodyPr/>
          <a:lstStyle/>
          <a:p>
            <a:pPr algn="ctr">
              <a:buFont typeface="Wingdings" panose="05000000000000000000" pitchFamily="2" charset="2"/>
              <a:buNone/>
            </a:pPr>
            <a:r>
              <a:rPr lang="en-US" sz="3600" b="1">
                <a:latin typeface="Garamond" panose="02020404030301010803" pitchFamily="18" charset="0"/>
              </a:rPr>
              <a:t>Boxer Rebellion</a:t>
            </a:r>
          </a:p>
          <a:p>
            <a:endParaRPr lang="en-US" sz="1600" b="1">
              <a:latin typeface="Garamond" panose="02020404030301010803" pitchFamily="18" charset="0"/>
            </a:endParaRPr>
          </a:p>
          <a:p>
            <a:r>
              <a:rPr lang="en-US" sz="1600">
                <a:latin typeface="Garamond" panose="02020404030301010803" pitchFamily="18" charset="0"/>
              </a:rPr>
              <a:t>The widespread frustration among the Chinese people erupted, the people were upset with the foreigners getting special treatments and privileges, they also resented the Chinese Christians, who were getting special privileges as well.  </a:t>
            </a:r>
          </a:p>
          <a:p>
            <a:r>
              <a:rPr lang="en-US" sz="1600">
                <a:latin typeface="Garamond" panose="02020404030301010803" pitchFamily="18" charset="0"/>
              </a:rPr>
              <a:t>The peasants demonstrated their discontent by forming a secret organization called the Society of Harmonious Fists.  They later became known as the Boxers.  </a:t>
            </a:r>
          </a:p>
          <a:p>
            <a:r>
              <a:rPr lang="en-US" sz="1600">
                <a:latin typeface="Garamond" panose="02020404030301010803" pitchFamily="18" charset="0"/>
              </a:rPr>
              <a:t>Their campaign against the Dowager Empress’s rule and foreigners privileges was known as the Boxer Rebellion.</a:t>
            </a:r>
          </a:p>
          <a:p>
            <a:r>
              <a:rPr lang="en-US" sz="1600">
                <a:latin typeface="Garamond" panose="02020404030301010803" pitchFamily="18" charset="0"/>
              </a:rPr>
              <a:t>In the Boxer Rebellion, the Boxers descended on Beijing, shouting “Death to the Foreign Devils”.  The Boxers surrounded the city for several months, and the Empress expressed support for the Boxers, but did not back her words with military support.</a:t>
            </a:r>
          </a:p>
          <a:p>
            <a:r>
              <a:rPr lang="en-US" sz="1600">
                <a:latin typeface="Garamond" panose="02020404030301010803" pitchFamily="18" charset="0"/>
              </a:rPr>
              <a:t>In August, 20,000 troops marched toward Beijing, and soldiers from Britain, France, Germany, Austria, Italy, Russia, Japan, and the United States defeated the Boxers.</a:t>
            </a:r>
          </a:p>
        </p:txBody>
      </p:sp>
      <p:pic>
        <p:nvPicPr>
          <p:cNvPr id="292867" name="Picture 3" descr="history-boxer-rebellion-pic-1">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4340226"/>
            <a:ext cx="1828800" cy="1755775"/>
          </a:xfrm>
          <a:prstGeom prst="rect">
            <a:avLst/>
          </a:prstGeom>
          <a:noFill/>
          <a:extLst>
            <a:ext uri="{909E8E84-426E-40DD-AFC4-6F175D3DCCD1}">
              <a14:hiddenFill xmlns:a14="http://schemas.microsoft.com/office/drawing/2010/main">
                <a:solidFill>
                  <a:srgbClr val="FFFFFF"/>
                </a:solidFill>
              </a14:hiddenFill>
            </a:ext>
          </a:extLst>
        </p:spPr>
      </p:pic>
      <p:pic>
        <p:nvPicPr>
          <p:cNvPr id="292868" name="Picture 4" descr="613boxer">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81600" y="4495801"/>
            <a:ext cx="2286000" cy="1349375"/>
          </a:xfrm>
          <a:prstGeom prst="rect">
            <a:avLst/>
          </a:prstGeom>
          <a:noFill/>
          <a:extLst>
            <a:ext uri="{909E8E84-426E-40DD-AFC4-6F175D3DCCD1}">
              <a14:hiddenFill xmlns:a14="http://schemas.microsoft.com/office/drawing/2010/main">
                <a:solidFill>
                  <a:srgbClr val="FFFFFF"/>
                </a:solidFill>
              </a14:hiddenFill>
            </a:ext>
          </a:extLst>
        </p:spPr>
      </p:pic>
      <p:pic>
        <p:nvPicPr>
          <p:cNvPr id="292869" name="Picture 5" descr="u00169">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229600" y="4114801"/>
            <a:ext cx="1498600" cy="1666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3516519"/>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0978" name="Rectangle 2"/>
          <p:cNvSpPr>
            <a:spLocks noGrp="1" noChangeArrowheads="1"/>
          </p:cNvSpPr>
          <p:nvPr>
            <p:ph idx="1"/>
          </p:nvPr>
        </p:nvSpPr>
        <p:spPr>
          <a:xfrm>
            <a:off x="1524000" y="0"/>
            <a:ext cx="9144000" cy="6858000"/>
          </a:xfrm>
        </p:spPr>
        <p:txBody>
          <a:bodyPr/>
          <a:lstStyle/>
          <a:p>
            <a:pPr algn="ctr">
              <a:buClr>
                <a:schemeClr val="tx1"/>
              </a:buClr>
              <a:buFont typeface="Wingdings" panose="05000000000000000000" pitchFamily="2" charset="2"/>
              <a:buNone/>
            </a:pPr>
            <a:r>
              <a:rPr lang="en-US" b="1">
                <a:latin typeface="Garamond" panose="02020404030301010803" pitchFamily="18" charset="0"/>
              </a:rPr>
              <a:t>Sun Yixian and the Chinese Revolution</a:t>
            </a:r>
          </a:p>
          <a:p>
            <a:r>
              <a:rPr lang="en-US" sz="1600">
                <a:latin typeface="Garamond" panose="02020404030301010803" pitchFamily="18" charset="0"/>
              </a:rPr>
              <a:t>Sun was the founder of the Chinese Republic in 1911 when the Last Emperor stepped down.</a:t>
            </a:r>
          </a:p>
          <a:p>
            <a:r>
              <a:rPr lang="en-US" sz="1600">
                <a:latin typeface="Garamond" panose="02020404030301010803" pitchFamily="18" charset="0"/>
              </a:rPr>
              <a:t>When he stepped down rival warlords fought for power</a:t>
            </a:r>
          </a:p>
          <a:p>
            <a:r>
              <a:rPr lang="en-US" sz="1600">
                <a:latin typeface="Garamond" panose="02020404030301010803" pitchFamily="18" charset="0"/>
              </a:rPr>
              <a:t>Several movements were formed</a:t>
            </a:r>
          </a:p>
          <a:p>
            <a:r>
              <a:rPr lang="en-US" sz="1600">
                <a:latin typeface="Garamond" panose="02020404030301010803" pitchFamily="18" charset="0"/>
              </a:rPr>
              <a:t>May Fourth Movement – students wanted to make China stronger through modernization, introduction of western ideas like democracy and nationalism</a:t>
            </a:r>
          </a:p>
          <a:p>
            <a:r>
              <a:rPr lang="en-US" sz="1600">
                <a:latin typeface="Garamond" panose="02020404030301010803" pitchFamily="18" charset="0"/>
              </a:rPr>
              <a:t>Communist –Mao inspired by Marx and Lenin</a:t>
            </a:r>
          </a:p>
          <a:p>
            <a:r>
              <a:rPr lang="en-US" sz="1600">
                <a:latin typeface="Garamond" panose="02020404030301010803" pitchFamily="18" charset="0"/>
              </a:rPr>
              <a:t>Nationalists – formed by Sun Yixian, called Guomindang</a:t>
            </a:r>
          </a:p>
          <a:p>
            <a:r>
              <a:rPr lang="en-US" sz="1600">
                <a:latin typeface="Garamond" panose="02020404030301010803" pitchFamily="18" charset="0"/>
              </a:rPr>
              <a:t>After Sun’s death Jiang Jieshi took over Guomindang</a:t>
            </a:r>
          </a:p>
          <a:p>
            <a:r>
              <a:rPr lang="en-US" sz="1600">
                <a:latin typeface="Garamond" panose="02020404030301010803" pitchFamily="18" charset="0"/>
              </a:rPr>
              <a:t>Civil war began between Nationalists and Communists</a:t>
            </a:r>
          </a:p>
        </p:txBody>
      </p:sp>
      <p:pic>
        <p:nvPicPr>
          <p:cNvPr id="510979" name="Picture 3" descr="sunyxi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1800" y="3505200"/>
            <a:ext cx="1797050" cy="2565400"/>
          </a:xfrm>
          <a:prstGeom prst="rect">
            <a:avLst/>
          </a:prstGeom>
          <a:noFill/>
          <a:extLst>
            <a:ext uri="{909E8E84-426E-40DD-AFC4-6F175D3DCCD1}">
              <a14:hiddenFill xmlns:a14="http://schemas.microsoft.com/office/drawing/2010/main">
                <a:solidFill>
                  <a:srgbClr val="FFFFFF"/>
                </a:solidFill>
              </a14:hiddenFill>
            </a:ext>
          </a:extLst>
        </p:spPr>
      </p:pic>
      <p:pic>
        <p:nvPicPr>
          <p:cNvPr id="510980" name="Picture 4" descr="chinesenationalis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8376" y="3276600"/>
            <a:ext cx="1863725"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48363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906" name="Rectangle 2"/>
          <p:cNvSpPr>
            <a:spLocks noGrp="1" noChangeArrowheads="1"/>
          </p:cNvSpPr>
          <p:nvPr>
            <p:ph idx="1"/>
          </p:nvPr>
        </p:nvSpPr>
        <p:spPr>
          <a:xfrm>
            <a:off x="1676400" y="152400"/>
            <a:ext cx="8839200" cy="6553200"/>
          </a:xfrm>
        </p:spPr>
        <p:txBody>
          <a:bodyPr/>
          <a:lstStyle/>
          <a:p>
            <a:pPr algn="ctr">
              <a:buFont typeface="Wingdings" panose="05000000000000000000" pitchFamily="2" charset="2"/>
              <a:buNone/>
            </a:pPr>
            <a:r>
              <a:rPr lang="en-US" b="1">
                <a:latin typeface="Garamond" panose="02020404030301010803" pitchFamily="18" charset="0"/>
              </a:rPr>
              <a:t>Magna Carta</a:t>
            </a:r>
          </a:p>
          <a:p>
            <a:pPr algn="ctr">
              <a:buClr>
                <a:schemeClr val="tx1"/>
              </a:buClr>
              <a:buFont typeface="Wingdings" panose="05000000000000000000" pitchFamily="2" charset="2"/>
              <a:buNone/>
            </a:pPr>
            <a:r>
              <a:rPr lang="en-US" sz="1800">
                <a:latin typeface="Garamond" panose="02020404030301010803" pitchFamily="18" charset="0"/>
              </a:rPr>
              <a:t>“Great Charter”</a:t>
            </a:r>
          </a:p>
          <a:p>
            <a:pPr>
              <a:buClr>
                <a:schemeClr val="tx1"/>
              </a:buClr>
            </a:pPr>
            <a:r>
              <a:rPr lang="en-US" sz="1600">
                <a:latin typeface="Garamond" panose="02020404030301010803" pitchFamily="18" charset="0"/>
              </a:rPr>
              <a:t>A document guaranteeing basic political rights in England, drawn up by nobles and approved by King John in A.D. 1215.</a:t>
            </a:r>
          </a:p>
          <a:p>
            <a:pPr>
              <a:buClr>
                <a:schemeClr val="tx1"/>
              </a:buClr>
            </a:pPr>
            <a:r>
              <a:rPr lang="en-US" sz="1600">
                <a:latin typeface="Garamond" panose="02020404030301010803" pitchFamily="18" charset="0"/>
              </a:rPr>
              <a:t>This charter was a form of revolt, rebelling against the unfair leadership of King John.</a:t>
            </a:r>
          </a:p>
          <a:p>
            <a:pPr>
              <a:buClr>
                <a:schemeClr val="tx1"/>
              </a:buClr>
            </a:pPr>
            <a:r>
              <a:rPr lang="en-US" sz="1600">
                <a:latin typeface="Garamond" panose="02020404030301010803" pitchFamily="18" charset="0"/>
              </a:rPr>
              <a:t>John failed as a military leader. He was horrible to his subjects and tried to squeeze money out of them. To finance his wars, John raised taxes to an all-time high.</a:t>
            </a:r>
          </a:p>
          <a:p>
            <a:pPr>
              <a:buClr>
                <a:schemeClr val="tx1"/>
              </a:buClr>
            </a:pPr>
            <a:r>
              <a:rPr lang="en-US" sz="1600">
                <a:latin typeface="Garamond" panose="02020404030301010803" pitchFamily="18" charset="0"/>
              </a:rPr>
              <a:t>The nobles wanted to guarantee certain basic political rights and limit the power of the king.</a:t>
            </a:r>
          </a:p>
          <a:p>
            <a:pPr>
              <a:buClr>
                <a:schemeClr val="tx1"/>
              </a:buClr>
            </a:pPr>
            <a:r>
              <a:rPr lang="en-US" sz="1600">
                <a:latin typeface="Garamond" panose="02020404030301010803" pitchFamily="18" charset="0"/>
              </a:rPr>
              <a:t>Guaranteed rights included no taxation without representation, a jury trial, and the protection of the law.</a:t>
            </a:r>
          </a:p>
        </p:txBody>
      </p:sp>
      <p:pic>
        <p:nvPicPr>
          <p:cNvPr id="379907" name="Picture 3" descr="magna_carta_thum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3124201"/>
            <a:ext cx="1987550" cy="3609975"/>
          </a:xfrm>
          <a:prstGeom prst="rect">
            <a:avLst/>
          </a:prstGeom>
          <a:noFill/>
          <a:extLst>
            <a:ext uri="{909E8E84-426E-40DD-AFC4-6F175D3DCCD1}">
              <a14:hiddenFill xmlns:a14="http://schemas.microsoft.com/office/drawing/2010/main">
                <a:solidFill>
                  <a:srgbClr val="FFFFFF"/>
                </a:solidFill>
              </a14:hiddenFill>
            </a:ext>
          </a:extLst>
        </p:spPr>
      </p:pic>
      <p:pic>
        <p:nvPicPr>
          <p:cNvPr id="379908" name="Picture 4" descr="TW-Andover%20king%20joh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24801" y="3657600"/>
            <a:ext cx="1838325" cy="1885950"/>
          </a:xfrm>
          <a:prstGeom prst="rect">
            <a:avLst/>
          </a:prstGeom>
          <a:noFill/>
          <a:extLst>
            <a:ext uri="{909E8E84-426E-40DD-AFC4-6F175D3DCCD1}">
              <a14:hiddenFill xmlns:a14="http://schemas.microsoft.com/office/drawing/2010/main">
                <a:solidFill>
                  <a:srgbClr val="FFFFFF"/>
                </a:solidFill>
              </a14:hiddenFill>
            </a:ext>
          </a:extLst>
        </p:spPr>
      </p:pic>
      <p:pic>
        <p:nvPicPr>
          <p:cNvPr id="379909" name="Picture 5" descr="Joh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38400" y="3429000"/>
            <a:ext cx="1828800" cy="2190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8598439"/>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78" name="Rectangle 2"/>
          <p:cNvSpPr>
            <a:spLocks noGrp="1" noChangeArrowheads="1"/>
          </p:cNvSpPr>
          <p:nvPr>
            <p:ph idx="1"/>
          </p:nvPr>
        </p:nvSpPr>
        <p:spPr>
          <a:xfrm>
            <a:off x="1676400" y="228600"/>
            <a:ext cx="8763000" cy="6400800"/>
          </a:xfrm>
        </p:spPr>
        <p:txBody>
          <a:bodyPr/>
          <a:lstStyle/>
          <a:p>
            <a:pPr algn="ctr"/>
            <a:r>
              <a:rPr lang="en-US" b="1" u="sng"/>
              <a:t>Effects on the Colonies </a:t>
            </a:r>
            <a:r>
              <a:rPr lang="en-US" sz="1800" b="1" u="sng"/>
              <a:t>(Imperialism)(1750-1914)</a:t>
            </a:r>
          </a:p>
          <a:p>
            <a:r>
              <a:rPr lang="en-US" sz="1800" b="1">
                <a:latin typeface="Garamond" panose="02020404030301010803" pitchFamily="18" charset="0"/>
              </a:rPr>
              <a:t>Short term effects</a:t>
            </a:r>
          </a:p>
          <a:p>
            <a:r>
              <a:rPr lang="en-US" sz="1600">
                <a:latin typeface="Garamond" panose="02020404030301010803" pitchFamily="18" charset="0"/>
              </a:rPr>
              <a:t>Large numbers of Asians and Africans came under foreign rule</a:t>
            </a:r>
          </a:p>
          <a:p>
            <a:r>
              <a:rPr lang="en-US" sz="1600">
                <a:latin typeface="Garamond" panose="02020404030301010803" pitchFamily="18" charset="0"/>
              </a:rPr>
              <a:t>Individuals and groups resisted European domination</a:t>
            </a:r>
          </a:p>
          <a:p>
            <a:r>
              <a:rPr lang="en-US" sz="1600">
                <a:latin typeface="Garamond" panose="02020404030301010803" pitchFamily="18" charset="0"/>
              </a:rPr>
              <a:t>Famines occurred in lands where farmers grew export crops for imperialist nations in place of food for local use</a:t>
            </a:r>
          </a:p>
          <a:p>
            <a:r>
              <a:rPr lang="en-US" sz="1600">
                <a:latin typeface="Garamond" panose="02020404030301010803" pitchFamily="18" charset="0"/>
              </a:rPr>
              <a:t>Western culture spread to new regions</a:t>
            </a:r>
          </a:p>
          <a:p>
            <a:r>
              <a:rPr lang="en-US" sz="1800" b="1">
                <a:latin typeface="Garamond" panose="02020404030301010803" pitchFamily="18" charset="0"/>
              </a:rPr>
              <a:t>Long term effects</a:t>
            </a:r>
          </a:p>
          <a:p>
            <a:r>
              <a:rPr lang="en-US" sz="1600">
                <a:latin typeface="Garamond" panose="02020404030301010803" pitchFamily="18" charset="0"/>
              </a:rPr>
              <a:t>Western culture continued to influence much of the world</a:t>
            </a:r>
          </a:p>
          <a:p>
            <a:r>
              <a:rPr lang="en-US" sz="1600">
                <a:latin typeface="Garamond" panose="02020404030301010803" pitchFamily="18" charset="0"/>
              </a:rPr>
              <a:t>Transportation, education, and medical care were improved</a:t>
            </a:r>
          </a:p>
          <a:p>
            <a:r>
              <a:rPr lang="en-US" sz="1600">
                <a:latin typeface="Garamond" panose="02020404030301010803" pitchFamily="18" charset="0"/>
              </a:rPr>
              <a:t>Resistance to imperial rule evolved into nationalist movements</a:t>
            </a:r>
          </a:p>
          <a:p>
            <a:endParaRPr lang="en-US" sz="1600">
              <a:latin typeface="Garamond" panose="02020404030301010803" pitchFamily="18" charset="0"/>
            </a:endParaRPr>
          </a:p>
          <a:p>
            <a:endParaRPr lang="en-US" sz="1800" b="1">
              <a:latin typeface="Garamond" panose="02020404030301010803" pitchFamily="18" charset="0"/>
            </a:endParaRPr>
          </a:p>
        </p:txBody>
      </p:sp>
      <p:pic>
        <p:nvPicPr>
          <p:cNvPr id="331779" name="Picture 3" descr="africafin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91400" y="3657600"/>
            <a:ext cx="2895600" cy="2895600"/>
          </a:xfrm>
          <a:prstGeom prst="rect">
            <a:avLst/>
          </a:prstGeom>
          <a:noFill/>
          <a:extLst>
            <a:ext uri="{909E8E84-426E-40DD-AFC4-6F175D3DCCD1}">
              <a14:hiddenFill xmlns:a14="http://schemas.microsoft.com/office/drawing/2010/main">
                <a:solidFill>
                  <a:srgbClr val="FFFFFF"/>
                </a:solidFill>
              </a14:hiddenFill>
            </a:ext>
          </a:extLst>
        </p:spPr>
      </p:pic>
      <p:sp>
        <p:nvSpPr>
          <p:cNvPr id="331780" name="Rectangle 4"/>
          <p:cNvSpPr>
            <a:spLocks noChangeArrowheads="1"/>
          </p:cNvSpPr>
          <p:nvPr/>
        </p:nvSpPr>
        <p:spPr bwMode="auto">
          <a:xfrm>
            <a:off x="1524000" y="2490788"/>
            <a:ext cx="1841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a:t/>
            </a:r>
            <a:br>
              <a:rPr lang="en-US"/>
            </a:br>
            <a:endParaRPr lang="en-US"/>
          </a:p>
        </p:txBody>
      </p:sp>
      <p:graphicFrame>
        <p:nvGraphicFramePr>
          <p:cNvPr id="331781" name="Group 5"/>
          <p:cNvGraphicFramePr>
            <a:graphicFrameLocks noGrp="1"/>
          </p:cNvGraphicFramePr>
          <p:nvPr/>
        </p:nvGraphicFramePr>
        <p:xfrm>
          <a:off x="1524000" y="3132139"/>
          <a:ext cx="9144000" cy="1235075"/>
        </p:xfrm>
        <a:graphic>
          <a:graphicData uri="http://schemas.openxmlformats.org/drawingml/2006/table">
            <a:tbl>
              <a:tblPr/>
              <a:tblGrid>
                <a:gridCol w="9144000"/>
              </a:tblGrid>
              <a:tr h="1235075">
                <a:tc>
                  <a:txBody>
                    <a:bodyPr/>
                    <a:lstStyle>
                      <a:lvl1pPr>
                        <a:spcBef>
                          <a:spcPct val="20000"/>
                        </a:spcBef>
                        <a:buClr>
                          <a:schemeClr val="accent1"/>
                        </a:buClr>
                        <a:buFont typeface="Wingdings" panose="05000000000000000000" pitchFamily="2" charset="2"/>
                        <a:defRPr sz="2800">
                          <a:solidFill>
                            <a:schemeClr val="tx1"/>
                          </a:solidFill>
                          <a:latin typeface="Arial" panose="020B0604020202020204" pitchFamily="34" charset="0"/>
                          <a:cs typeface="Arial" panose="020B0604020202020204" pitchFamily="34" charset="0"/>
                        </a:defRPr>
                      </a:lvl1pPr>
                      <a:lvl2pPr>
                        <a:spcBef>
                          <a:spcPct val="20000"/>
                        </a:spcBef>
                        <a:buClr>
                          <a:schemeClr val="accent1"/>
                        </a:buClr>
                        <a:buFont typeface="Wingdings" panose="05000000000000000000" pitchFamily="2" charset="2"/>
                        <a:defRPr sz="2300">
                          <a:solidFill>
                            <a:schemeClr val="tx1"/>
                          </a:solidFill>
                          <a:latin typeface="Arial" panose="020B0604020202020204" pitchFamily="34" charset="0"/>
                          <a:cs typeface="Arial" panose="020B0604020202020204" pitchFamily="34" charset="0"/>
                        </a:defRPr>
                      </a:lvl2pPr>
                      <a:lvl3pPr>
                        <a:spcBef>
                          <a:spcPct val="20000"/>
                        </a:spcBef>
                        <a:buClr>
                          <a:schemeClr val="accent1"/>
                        </a:buClr>
                        <a:buFont typeface="Wingdings" panose="05000000000000000000" pitchFamily="2" charset="2"/>
                        <a:defRPr sz="2100">
                          <a:solidFill>
                            <a:schemeClr val="tx1"/>
                          </a:solidFill>
                          <a:latin typeface="Arial" panose="020B0604020202020204" pitchFamily="34" charset="0"/>
                          <a:cs typeface="Arial" panose="020B0604020202020204" pitchFamily="34" charset="0"/>
                        </a:defRPr>
                      </a:lvl3pPr>
                      <a:lvl4pPr>
                        <a:spcBef>
                          <a:spcPct val="20000"/>
                        </a:spcBef>
                        <a:buClr>
                          <a:schemeClr val="accent1"/>
                        </a:buClr>
                        <a:defRPr>
                          <a:solidFill>
                            <a:schemeClr val="tx1"/>
                          </a:solidFill>
                          <a:latin typeface="Arial" panose="020B0604020202020204" pitchFamily="34" charset="0"/>
                          <a:cs typeface="Arial" panose="020B0604020202020204" pitchFamily="34" charset="0"/>
                        </a:defRPr>
                      </a:lvl4pPr>
                      <a:lvl5pPr>
                        <a:spcBef>
                          <a:spcPct val="20000"/>
                        </a:spcBef>
                        <a:buClr>
                          <a:schemeClr val="accent1"/>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buClr>
                          <a:schemeClr val="accent1"/>
                        </a:buClr>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
                          <a:schemeClr val="accent1"/>
                        </a:buClr>
                        <a:buSzTx/>
                        <a:buFont typeface="Wingdings" panose="05000000000000000000" pitchFamily="2" charset="2"/>
                        <a:buNone/>
                        <a:tabLst/>
                      </a:pPr>
                      <a:r>
                        <a:rPr kumimoji="0" lang="en-US" sz="1800" b="0" i="0" u="none" strike="noStrike" cap="none" normalizeH="0" baseline="0" smtClean="0">
                          <a:ln>
                            <a:noFill/>
                          </a:ln>
                          <a:solidFill>
                            <a:srgbClr val="000000"/>
                          </a:solidFill>
                          <a:effectLst/>
                          <a:latin typeface="Arial" panose="020B0604020202020204" pitchFamily="34" charset="0"/>
                          <a:cs typeface="Arial" panose="020B0604020202020204" pitchFamily="34" charset="0"/>
                          <a:hlinkClick r:id="rId3"/>
                        </a:rPr>
                        <a:t>  </a:t>
                      </a:r>
                      <a:r>
                        <a:rPr kumimoji="0" lang="en-US" sz="5700" b="0" i="0" u="none" strike="noStrike" cap="none" normalizeH="0" baseline="0" smtClean="0">
                          <a:ln>
                            <a:noFill/>
                          </a:ln>
                          <a:solidFill>
                            <a:srgbClr val="000000"/>
                          </a:solidFill>
                          <a:effectLst/>
                          <a:latin typeface="Arial" panose="020B0604020202020204" pitchFamily="34" charset="0"/>
                          <a:cs typeface="Arial" panose="020B0604020202020204" pitchFamily="34" charset="0"/>
                        </a:rPr>
                        <a:t> </a:t>
                      </a:r>
                      <a:r>
                        <a:rPr kumimoji="0" lang="en-US" sz="1800" b="0" i="0" u="none" strike="noStrike" cap="none" normalizeH="0" baseline="0" smtClean="0">
                          <a:ln>
                            <a:noFill/>
                          </a:ln>
                          <a:solidFill>
                            <a:srgbClr val="000000"/>
                          </a:solidFill>
                          <a:effectLst/>
                          <a:latin typeface="Arial" panose="020B0604020202020204" pitchFamily="34" charset="0"/>
                          <a:cs typeface="Arial" panose="020B0604020202020204" pitchFamily="34" charset="0"/>
                        </a:rPr>
                        <a:t>                     </a:t>
                      </a:r>
                    </a:p>
                  </a:txBody>
                  <a:tcPr anchor="ctr" horzOverflow="overflow">
                    <a:lnL cap="flat">
                      <a:noFill/>
                    </a:lnL>
                    <a:lnR cap="flat">
                      <a:noFill/>
                    </a:lnR>
                    <a:lnT cap="flat">
                      <a:noFill/>
                    </a:lnT>
                    <a:lnB cap="flat">
                      <a:noFill/>
                    </a:lnB>
                    <a:lnTlToBr>
                      <a:noFill/>
                    </a:lnTlToBr>
                    <a:lnBlToTr>
                      <a:noFill/>
                    </a:lnBlToTr>
                    <a:noFill/>
                  </a:tcPr>
                </a:tc>
              </a:tr>
            </a:tbl>
          </a:graphicData>
        </a:graphic>
      </p:graphicFrame>
      <p:pic>
        <p:nvPicPr>
          <p:cNvPr id="331787" name="Picture 11" descr="asia-image">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90800" y="4191000"/>
            <a:ext cx="3276600" cy="21097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1034753"/>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US" sz="3000" b="1">
                <a:latin typeface="Garamond" panose="02020404030301010803" pitchFamily="18" charset="0"/>
              </a:rPr>
              <a:t>Cash Crop Economies</a:t>
            </a:r>
          </a:p>
        </p:txBody>
      </p:sp>
      <p:sp>
        <p:nvSpPr>
          <p:cNvPr id="4099" name="Rectangle 3"/>
          <p:cNvSpPr>
            <a:spLocks noGrp="1" noChangeArrowheads="1"/>
          </p:cNvSpPr>
          <p:nvPr>
            <p:ph idx="1"/>
          </p:nvPr>
        </p:nvSpPr>
        <p:spPr/>
        <p:txBody>
          <a:bodyPr/>
          <a:lstStyle/>
          <a:p>
            <a:r>
              <a:rPr lang="en-US" sz="1800" b="1">
                <a:latin typeface="Garamond" panose="02020404030301010803" pitchFamily="18" charset="0"/>
              </a:rPr>
              <a:t>Economic Problems</a:t>
            </a:r>
            <a:endParaRPr lang="en-US" sz="1600">
              <a:latin typeface="Garamond" panose="02020404030301010803" pitchFamily="18" charset="0"/>
            </a:endParaRPr>
          </a:p>
          <a:p>
            <a:r>
              <a:rPr lang="en-US" sz="1600">
                <a:latin typeface="Garamond" panose="02020404030301010803" pitchFamily="18" charset="0"/>
              </a:rPr>
              <a:t>Under colonial rule, Latin American economies had become dependent on trade with Spain and Portugal.</a:t>
            </a:r>
          </a:p>
          <a:p>
            <a:r>
              <a:rPr lang="en-US" sz="1600">
                <a:latin typeface="Garamond" panose="02020404030301010803" pitchFamily="18" charset="0"/>
              </a:rPr>
              <a:t>Latin Americans relied on a </a:t>
            </a:r>
            <a:r>
              <a:rPr lang="en-US" sz="1600" b="1">
                <a:latin typeface="Garamond" panose="02020404030301010803" pitchFamily="18" charset="0"/>
              </a:rPr>
              <a:t>cash crop economy</a:t>
            </a:r>
            <a:r>
              <a:rPr lang="en-US" sz="1600">
                <a:latin typeface="Garamond" panose="02020404030301010803" pitchFamily="18" charset="0"/>
              </a:rPr>
              <a:t>.</a:t>
            </a:r>
          </a:p>
          <a:p>
            <a:r>
              <a:rPr lang="en-US" sz="1600">
                <a:latin typeface="Garamond" panose="02020404030301010803" pitchFamily="18" charset="0"/>
              </a:rPr>
              <a:t>The colonies sent raw materials such as sugar, cotton, and coffee to Europe and had to import manufactured goods.</a:t>
            </a:r>
          </a:p>
          <a:p>
            <a:r>
              <a:rPr lang="en-US" sz="1600">
                <a:latin typeface="Garamond" panose="02020404030301010803" pitchFamily="18" charset="0"/>
              </a:rPr>
              <a:t>Dependence on one or two crops is not good for a nation’s economy and makes them very unstable.</a:t>
            </a:r>
            <a:endParaRPr lang="en-US" sz="1800" b="1">
              <a:latin typeface="Garamond" panose="02020404030301010803" pitchFamily="18" charset="0"/>
            </a:endParaRPr>
          </a:p>
        </p:txBody>
      </p:sp>
      <p:pic>
        <p:nvPicPr>
          <p:cNvPr id="4100" name="Picture 4" descr="cash-cro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0" y="4114800"/>
            <a:ext cx="5029200" cy="2209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73191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6530" name="Rectangle 2"/>
          <p:cNvSpPr>
            <a:spLocks noGrp="1" noChangeArrowheads="1"/>
          </p:cNvSpPr>
          <p:nvPr>
            <p:ph idx="1"/>
          </p:nvPr>
        </p:nvSpPr>
        <p:spPr>
          <a:xfrm>
            <a:off x="1524000" y="0"/>
            <a:ext cx="9144000" cy="6858000"/>
          </a:xfrm>
        </p:spPr>
        <p:txBody>
          <a:bodyPr/>
          <a:lstStyle/>
          <a:p>
            <a:pPr algn="ctr">
              <a:buFont typeface="Wingdings" panose="05000000000000000000" pitchFamily="2" charset="2"/>
              <a:buNone/>
            </a:pPr>
            <a:r>
              <a:rPr lang="en-US" b="1">
                <a:latin typeface="Garamond" panose="02020404030301010803" pitchFamily="18" charset="0"/>
              </a:rPr>
              <a:t>Limited monarchy (1660)</a:t>
            </a:r>
          </a:p>
          <a:p>
            <a:r>
              <a:rPr lang="en-US" sz="1600">
                <a:latin typeface="Garamond" panose="02020404030301010803" pitchFamily="18" charset="0"/>
              </a:rPr>
              <a:t>Started after the restoration</a:t>
            </a:r>
          </a:p>
          <a:p>
            <a:r>
              <a:rPr lang="en-US" sz="1600">
                <a:latin typeface="Garamond" panose="02020404030301010803" pitchFamily="18" charset="0"/>
              </a:rPr>
              <a:t>Passing of habeas corpus act</a:t>
            </a:r>
          </a:p>
          <a:p>
            <a:r>
              <a:rPr lang="en-US" sz="1600">
                <a:latin typeface="Garamond" panose="02020404030301010803" pitchFamily="18" charset="0"/>
              </a:rPr>
              <a:t>Parliament passed the bill of rights in 1689</a:t>
            </a:r>
          </a:p>
          <a:p>
            <a:r>
              <a:rPr lang="en-US" sz="1600">
                <a:latin typeface="Garamond" panose="02020404030301010803" pitchFamily="18" charset="0"/>
              </a:rPr>
              <a:t>No monarch could rule without parliaments consent</a:t>
            </a:r>
          </a:p>
          <a:p>
            <a:r>
              <a:rPr lang="en-US" sz="1600">
                <a:latin typeface="Garamond" panose="02020404030301010803" pitchFamily="18" charset="0"/>
              </a:rPr>
              <a:t>Also called a constitutional monarchy </a:t>
            </a:r>
          </a:p>
        </p:txBody>
      </p:sp>
      <p:pic>
        <p:nvPicPr>
          <p:cNvPr id="406531" name="Picture 3" descr="mainlogo1">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4267201"/>
            <a:ext cx="3581400" cy="2181225"/>
          </a:xfrm>
          <a:prstGeom prst="rect">
            <a:avLst/>
          </a:prstGeom>
          <a:noFill/>
          <a:extLst>
            <a:ext uri="{909E8E84-426E-40DD-AFC4-6F175D3DCCD1}">
              <a14:hiddenFill xmlns:a14="http://schemas.microsoft.com/office/drawing/2010/main">
                <a:solidFill>
                  <a:srgbClr val="FFFFFF"/>
                </a:solidFill>
              </a14:hiddenFill>
            </a:ext>
          </a:extLst>
        </p:spPr>
      </p:pic>
      <p:pic>
        <p:nvPicPr>
          <p:cNvPr id="406532" name="Picture 4" descr="hr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8400" y="2590800"/>
            <a:ext cx="3657600"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613260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80" name="Rectangle 4"/>
          <p:cNvSpPr>
            <a:spLocks noGrp="1" noChangeArrowheads="1"/>
          </p:cNvSpPr>
          <p:nvPr>
            <p:ph type="ctrTitle"/>
          </p:nvPr>
        </p:nvSpPr>
        <p:spPr/>
        <p:txBody>
          <a:bodyPr/>
          <a:lstStyle/>
          <a:p>
            <a:r>
              <a:rPr lang="en-US"/>
              <a:t>Age of Revolutions</a:t>
            </a:r>
          </a:p>
        </p:txBody>
      </p:sp>
      <p:sp>
        <p:nvSpPr>
          <p:cNvPr id="229381" name="Rectangle 5"/>
          <p:cNvSpPr>
            <a:spLocks noGrp="1" noChangeArrowheads="1"/>
          </p:cNvSpPr>
          <p:nvPr>
            <p:ph type="subTitle" idx="1"/>
          </p:nvPr>
        </p:nvSpPr>
        <p:spPr/>
        <p:txBody>
          <a:bodyPr/>
          <a:lstStyle/>
          <a:p>
            <a:endParaRPr lang="en-US"/>
          </a:p>
        </p:txBody>
      </p:sp>
    </p:spTree>
    <p:extLst>
      <p:ext uri="{BB962C8B-B14F-4D97-AF65-F5344CB8AC3E}">
        <p14:creationId xmlns:p14="http://schemas.microsoft.com/office/powerpoint/2010/main" val="309073302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8" name="Rectangle 4"/>
          <p:cNvSpPr>
            <a:spLocks noGrp="1" noChangeArrowheads="1"/>
          </p:cNvSpPr>
          <p:nvPr>
            <p:ph type="ctrTitle"/>
          </p:nvPr>
        </p:nvSpPr>
        <p:spPr/>
        <p:txBody>
          <a:bodyPr/>
          <a:lstStyle/>
          <a:p>
            <a:r>
              <a:rPr lang="en-US"/>
              <a:t>Scientific Revolution</a:t>
            </a:r>
          </a:p>
        </p:txBody>
      </p:sp>
      <p:sp>
        <p:nvSpPr>
          <p:cNvPr id="231429" name="Rectangle 5"/>
          <p:cNvSpPr>
            <a:spLocks noGrp="1" noChangeArrowheads="1"/>
          </p:cNvSpPr>
          <p:nvPr>
            <p:ph type="subTitle" idx="1"/>
          </p:nvPr>
        </p:nvSpPr>
        <p:spPr/>
        <p:txBody>
          <a:bodyPr/>
          <a:lstStyle/>
          <a:p>
            <a:endParaRPr lang="en-US"/>
          </a:p>
        </p:txBody>
      </p:sp>
    </p:spTree>
    <p:extLst>
      <p:ext uri="{BB962C8B-B14F-4D97-AF65-F5344CB8AC3E}">
        <p14:creationId xmlns:p14="http://schemas.microsoft.com/office/powerpoint/2010/main" val="169740440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74" name="Rectangle 2"/>
          <p:cNvSpPr>
            <a:spLocks noGrp="1" noChangeArrowheads="1"/>
          </p:cNvSpPr>
          <p:nvPr>
            <p:ph idx="1"/>
          </p:nvPr>
        </p:nvSpPr>
        <p:spPr>
          <a:xfrm>
            <a:off x="1524000" y="0"/>
            <a:ext cx="9144000" cy="6858000"/>
          </a:xfrm>
        </p:spPr>
        <p:txBody>
          <a:bodyPr/>
          <a:lstStyle/>
          <a:p>
            <a:pPr>
              <a:buFont typeface="Wingdings" panose="05000000000000000000" pitchFamily="2" charset="2"/>
              <a:buNone/>
            </a:pPr>
            <a:r>
              <a:rPr lang="en-US"/>
              <a:t>		</a:t>
            </a:r>
            <a:r>
              <a:rPr lang="en-US">
                <a:latin typeface="Garamond" panose="02020404030301010803" pitchFamily="18" charset="0"/>
              </a:rPr>
              <a:t>		</a:t>
            </a:r>
            <a:r>
              <a:rPr lang="en-US" sz="3600" b="1">
                <a:latin typeface="Garamond" panose="02020404030301010803" pitchFamily="18" charset="0"/>
              </a:rPr>
              <a:t>Geocentric Theory</a:t>
            </a:r>
          </a:p>
          <a:p>
            <a:r>
              <a:rPr lang="en-US" sz="1800" b="1">
                <a:latin typeface="Garamond" panose="02020404030301010803" pitchFamily="18" charset="0"/>
              </a:rPr>
              <a:t>The belief that the earth was the center of the universe and everything else revolved around it.</a:t>
            </a:r>
          </a:p>
        </p:txBody>
      </p:sp>
      <p:pic>
        <p:nvPicPr>
          <p:cNvPr id="335875" name="Picture 3" descr="geocentric"/>
          <p:cNvPicPr>
            <a:picLocks noChangeAspect="1" noChangeArrowheads="1"/>
          </p:cNvPicPr>
          <p:nvPr/>
        </p:nvPicPr>
        <p:blipFill>
          <a:blip r:embed="rId2">
            <a:lum bright="24000"/>
            <a:extLst>
              <a:ext uri="{28A0092B-C50C-407E-A947-70E740481C1C}">
                <a14:useLocalDpi xmlns:a14="http://schemas.microsoft.com/office/drawing/2010/main" val="0"/>
              </a:ext>
            </a:extLst>
          </a:blip>
          <a:srcRect/>
          <a:stretch>
            <a:fillRect/>
          </a:stretch>
        </p:blipFill>
        <p:spPr bwMode="auto">
          <a:xfrm>
            <a:off x="3581400" y="1600200"/>
            <a:ext cx="4953000" cy="4953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536627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8386" name="Rectangle 2"/>
          <p:cNvSpPr>
            <a:spLocks noGrp="1" noChangeArrowheads="1"/>
          </p:cNvSpPr>
          <p:nvPr>
            <p:ph type="title"/>
          </p:nvPr>
        </p:nvSpPr>
        <p:spPr>
          <a:xfrm flipH="1" flipV="1">
            <a:off x="-1295400" y="-609600"/>
            <a:ext cx="990600" cy="274637"/>
          </a:xfrm>
        </p:spPr>
        <p:txBody>
          <a:bodyPr>
            <a:normAutofit fontScale="90000"/>
          </a:bodyPr>
          <a:lstStyle/>
          <a:p>
            <a:endParaRPr lang="en-US" sz="3400"/>
          </a:p>
        </p:txBody>
      </p:sp>
      <p:sp>
        <p:nvSpPr>
          <p:cNvPr id="528387" name="Rectangle 3"/>
          <p:cNvSpPr>
            <a:spLocks noGrp="1" noChangeArrowheads="1"/>
          </p:cNvSpPr>
          <p:nvPr>
            <p:ph idx="1"/>
          </p:nvPr>
        </p:nvSpPr>
        <p:spPr>
          <a:xfrm>
            <a:off x="1524000" y="0"/>
            <a:ext cx="9144000" cy="6858000"/>
          </a:xfrm>
        </p:spPr>
        <p:txBody>
          <a:bodyPr/>
          <a:lstStyle/>
          <a:p>
            <a:pPr algn="ctr"/>
            <a:r>
              <a:rPr lang="en-US">
                <a:latin typeface="Garamond" panose="02020404030301010803" pitchFamily="18" charset="0"/>
              </a:rPr>
              <a:t>Scientific Revolution</a:t>
            </a:r>
          </a:p>
          <a:p>
            <a:r>
              <a:rPr lang="en-US" sz="1600">
                <a:latin typeface="Garamond" panose="02020404030301010803" pitchFamily="18" charset="0"/>
              </a:rPr>
              <a:t>Period of time in which a new way of thinking came about. The beliefs held by many for so long were now being questioned. </a:t>
            </a:r>
          </a:p>
          <a:p>
            <a:r>
              <a:rPr lang="en-US" sz="1600">
                <a:latin typeface="Garamond" panose="02020404030301010803" pitchFamily="18" charset="0"/>
              </a:rPr>
              <a:t>Use logic and reason to solve the problems of the world (Secular not church thought)</a:t>
            </a:r>
          </a:p>
          <a:p>
            <a:r>
              <a:rPr lang="en-US" sz="1600">
                <a:latin typeface="Garamond" panose="02020404030301010803" pitchFamily="18" charset="0"/>
              </a:rPr>
              <a:t>New ideas about the solar system such as Copernicus’ Heliocentric theory and inventions like Galileo’s telescope allowed scientists to learn more about the universe.</a:t>
            </a:r>
          </a:p>
          <a:p>
            <a:r>
              <a:rPr lang="en-US" sz="1600">
                <a:latin typeface="Garamond" panose="02020404030301010803" pitchFamily="18" charset="0"/>
              </a:rPr>
              <a:t>Also, many new medical discoveries were made. Anton van Leeuwenhoek used a microscope and first saw red blood cells.</a:t>
            </a:r>
          </a:p>
        </p:txBody>
      </p:sp>
      <p:pic>
        <p:nvPicPr>
          <p:cNvPr id="528388" name="Picture 4" descr="copernicu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1" y="2971801"/>
            <a:ext cx="3800475" cy="3629025"/>
          </a:xfrm>
          <a:prstGeom prst="rect">
            <a:avLst/>
          </a:prstGeom>
          <a:noFill/>
          <a:extLst>
            <a:ext uri="{909E8E84-426E-40DD-AFC4-6F175D3DCCD1}">
              <a14:hiddenFill xmlns:a14="http://schemas.microsoft.com/office/drawing/2010/main">
                <a:solidFill>
                  <a:srgbClr val="FFFFFF"/>
                </a:solidFill>
              </a14:hiddenFill>
            </a:ext>
          </a:extLst>
        </p:spPr>
      </p:pic>
      <p:pic>
        <p:nvPicPr>
          <p:cNvPr id="528389" name="Picture 5" descr="leeuwmicr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24801" y="2514601"/>
            <a:ext cx="1476375" cy="4029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243283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idx="1"/>
          </p:nvPr>
        </p:nvSpPr>
        <p:spPr>
          <a:xfrm>
            <a:off x="1981200" y="457200"/>
            <a:ext cx="8229600" cy="6019800"/>
          </a:xfrm>
        </p:spPr>
        <p:txBody>
          <a:bodyPr/>
          <a:lstStyle/>
          <a:p>
            <a:pPr marL="609600" indent="-609600" algn="ctr">
              <a:buNone/>
            </a:pPr>
            <a:r>
              <a:rPr lang="en-US" sz="3600" b="1">
                <a:latin typeface="Garamond" panose="02020404030301010803" pitchFamily="18" charset="0"/>
              </a:rPr>
              <a:t>THE SCIENTIFIC REVOLUTION</a:t>
            </a:r>
          </a:p>
          <a:p>
            <a:pPr marL="609600" indent="-609600"/>
            <a:r>
              <a:rPr lang="en-US" sz="1800">
                <a:latin typeface="Garamond" panose="02020404030301010803" pitchFamily="18" charset="0"/>
              </a:rPr>
              <a:t>1500’s when people started to challenge the old ideas about the world</a:t>
            </a:r>
          </a:p>
          <a:p>
            <a:pPr marL="609600" indent="-609600"/>
            <a:r>
              <a:rPr lang="en-US" sz="1800">
                <a:latin typeface="Garamond" panose="02020404030301010803" pitchFamily="18" charset="0"/>
              </a:rPr>
              <a:t>The Scientific Method – approach to science using experimentation and observation </a:t>
            </a:r>
          </a:p>
          <a:p>
            <a:pPr marL="609600" indent="-609600"/>
            <a:endParaRPr lang="en-US" sz="1600">
              <a:latin typeface="Garamond" panose="02020404030301010803" pitchFamily="18" charset="0"/>
            </a:endParaRPr>
          </a:p>
          <a:p>
            <a:pPr marL="990600" lvl="1" indent="-533400"/>
            <a:r>
              <a:rPr lang="en-US" sz="1800">
                <a:latin typeface="Garamond" panose="02020404030301010803" pitchFamily="18" charset="0"/>
              </a:rPr>
              <a:t>Copernicus – Heliocentric (theory that the world revolves around the sun)</a:t>
            </a:r>
          </a:p>
          <a:p>
            <a:pPr marL="990600" lvl="1" indent="-533400"/>
            <a:r>
              <a:rPr lang="en-US" sz="1800">
                <a:latin typeface="Garamond" panose="02020404030301010803" pitchFamily="18" charset="0"/>
              </a:rPr>
              <a:t>Galileo – helped proved Heliocentric theory</a:t>
            </a:r>
          </a:p>
          <a:p>
            <a:pPr marL="990600" lvl="1" indent="-533400"/>
            <a:r>
              <a:rPr lang="en-US" sz="1800">
                <a:latin typeface="Garamond" panose="02020404030301010803" pitchFamily="18" charset="0"/>
              </a:rPr>
              <a:t>Isaac Newton – Newton’s Laws of Physics</a:t>
            </a:r>
          </a:p>
          <a:p>
            <a:pPr marL="990600" lvl="1" indent="-533400">
              <a:buNone/>
            </a:pPr>
            <a:endParaRPr lang="en-US" sz="1800">
              <a:latin typeface="Garamond" panose="02020404030301010803" pitchFamily="18" charset="0"/>
            </a:endParaRPr>
          </a:p>
          <a:p>
            <a:pPr marL="990600" lvl="1" indent="-533400">
              <a:buNone/>
            </a:pPr>
            <a:r>
              <a:rPr lang="en-US" sz="1800" b="1">
                <a:latin typeface="Garamond" panose="02020404030301010803" pitchFamily="18" charset="0"/>
              </a:rPr>
              <a:t>Brought upon Enlightenment!</a:t>
            </a:r>
          </a:p>
          <a:p>
            <a:pPr marL="990600" lvl="1" indent="-533400">
              <a:buNone/>
            </a:pPr>
            <a:endParaRPr lang="en-US" sz="1800" b="1">
              <a:latin typeface="Garamond" panose="02020404030301010803" pitchFamily="18" charset="0"/>
            </a:endParaRPr>
          </a:p>
          <a:p>
            <a:pPr marL="990600" lvl="1" indent="-533400">
              <a:buNone/>
            </a:pPr>
            <a:endParaRPr lang="en-US" sz="1800" b="1">
              <a:latin typeface="Garamond" panose="02020404030301010803" pitchFamily="18" charset="0"/>
            </a:endParaRPr>
          </a:p>
          <a:p>
            <a:pPr marL="990600" lvl="1" indent="-533400">
              <a:buNone/>
            </a:pPr>
            <a:endParaRPr lang="en-US" sz="1800" b="1">
              <a:latin typeface="Garamond" panose="02020404030301010803" pitchFamily="18" charset="0"/>
            </a:endParaRPr>
          </a:p>
          <a:p>
            <a:pPr marL="990600" lvl="1" indent="-533400">
              <a:buNone/>
            </a:pPr>
            <a:endParaRPr lang="en-US" sz="1800" b="1">
              <a:latin typeface="Garamond" panose="02020404030301010803" pitchFamily="18" charset="0"/>
            </a:endParaRPr>
          </a:p>
          <a:p>
            <a:pPr marL="990600" lvl="1" indent="-533400">
              <a:buNone/>
            </a:pPr>
            <a:endParaRPr lang="en-US" sz="1800" b="1">
              <a:latin typeface="Garamond" panose="02020404030301010803" pitchFamily="18" charset="0"/>
            </a:endParaRPr>
          </a:p>
          <a:p>
            <a:pPr marL="990600" lvl="1" indent="-533400">
              <a:buNone/>
            </a:pPr>
            <a:endParaRPr lang="en-US" sz="1800" b="1">
              <a:latin typeface="Garamond" panose="02020404030301010803" pitchFamily="18" charset="0"/>
            </a:endParaRPr>
          </a:p>
          <a:p>
            <a:pPr marL="990600" lvl="1" indent="-533400">
              <a:buNone/>
            </a:pPr>
            <a:endParaRPr lang="en-US" sz="1800" b="1">
              <a:latin typeface="Garamond" panose="02020404030301010803" pitchFamily="18" charset="0"/>
            </a:endParaRPr>
          </a:p>
          <a:p>
            <a:pPr marL="990600" lvl="1" indent="-533400">
              <a:buNone/>
            </a:pPr>
            <a:r>
              <a:rPr lang="en-US" sz="1800" b="1">
                <a:latin typeface="Garamond" panose="02020404030301010803" pitchFamily="18" charset="0"/>
              </a:rPr>
              <a:t>	Copernicus			       Heliocentric Theory</a:t>
            </a:r>
          </a:p>
        </p:txBody>
      </p:sp>
      <p:pic>
        <p:nvPicPr>
          <p:cNvPr id="21507" name="Picture 3" descr="copernicu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4114800"/>
            <a:ext cx="1905000" cy="2076450"/>
          </a:xfrm>
          <a:prstGeom prst="rect">
            <a:avLst/>
          </a:prstGeom>
          <a:noFill/>
          <a:extLst>
            <a:ext uri="{909E8E84-426E-40DD-AFC4-6F175D3DCCD1}">
              <a14:hiddenFill xmlns:a14="http://schemas.microsoft.com/office/drawing/2010/main">
                <a:solidFill>
                  <a:srgbClr val="FFFFFF"/>
                </a:solidFill>
              </a14:hiddenFill>
            </a:ext>
          </a:extLst>
        </p:spPr>
      </p:pic>
      <p:pic>
        <p:nvPicPr>
          <p:cNvPr id="21508" name="Picture 4" descr="heliocentricit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3276601"/>
            <a:ext cx="3067050" cy="2924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087385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4" name="Rectangle 2"/>
          <p:cNvSpPr>
            <a:spLocks noGrp="1" noChangeArrowheads="1"/>
          </p:cNvSpPr>
          <p:nvPr>
            <p:ph idx="1"/>
          </p:nvPr>
        </p:nvSpPr>
        <p:spPr>
          <a:xfrm>
            <a:off x="1524000" y="0"/>
            <a:ext cx="9144000" cy="6858000"/>
          </a:xfrm>
        </p:spPr>
        <p:txBody>
          <a:bodyPr/>
          <a:lstStyle/>
          <a:p>
            <a:pPr algn="ctr">
              <a:buFont typeface="Wingdings" panose="05000000000000000000" pitchFamily="2" charset="2"/>
              <a:buNone/>
            </a:pPr>
            <a:r>
              <a:rPr lang="en-US" sz="3600" b="1">
                <a:latin typeface="Garamond" panose="02020404030301010803" pitchFamily="18" charset="0"/>
              </a:rPr>
              <a:t>Heliocentric (mid- 1500’s)</a:t>
            </a:r>
          </a:p>
          <a:p>
            <a:r>
              <a:rPr lang="en-US" sz="1800" b="1">
                <a:latin typeface="Garamond" panose="02020404030301010803" pitchFamily="18" charset="0"/>
              </a:rPr>
              <a:t>Nicholas Copernicus was a Polish scholar who challenged the common belief that the Earth was the center of the universe.</a:t>
            </a:r>
          </a:p>
          <a:p>
            <a:endParaRPr lang="en-US" sz="1800" b="1">
              <a:latin typeface="Garamond" panose="02020404030301010803" pitchFamily="18" charset="0"/>
            </a:endParaRPr>
          </a:p>
          <a:p>
            <a:r>
              <a:rPr lang="en-US" sz="1800" b="1">
                <a:latin typeface="Garamond" panose="02020404030301010803" pitchFamily="18" charset="0"/>
              </a:rPr>
              <a:t>Copernicus suggested that the universe actually revolved around the Sun. </a:t>
            </a:r>
          </a:p>
          <a:p>
            <a:endParaRPr lang="en-US" sz="1800" b="1">
              <a:latin typeface="Garamond" panose="02020404030301010803" pitchFamily="18" charset="0"/>
            </a:endParaRPr>
          </a:p>
          <a:p>
            <a:r>
              <a:rPr lang="en-US" sz="1800" b="1">
                <a:latin typeface="Garamond" panose="02020404030301010803" pitchFamily="18" charset="0"/>
              </a:rPr>
              <a:t>This theory was called heliocentric.</a:t>
            </a:r>
          </a:p>
          <a:p>
            <a:endParaRPr lang="en-US" sz="1800" b="1">
              <a:latin typeface="Garamond" panose="02020404030301010803" pitchFamily="18" charset="0"/>
            </a:endParaRPr>
          </a:p>
          <a:p>
            <a:r>
              <a:rPr lang="en-US" sz="1800" b="1">
                <a:latin typeface="Garamond" panose="02020404030301010803" pitchFamily="18" charset="0"/>
              </a:rPr>
              <a:t>At the time most scholars rejected Copernicus’s theory.</a:t>
            </a:r>
          </a:p>
          <a:p>
            <a:pPr>
              <a:buFont typeface="Wingdings" panose="05000000000000000000" pitchFamily="2" charset="2"/>
              <a:buNone/>
            </a:pPr>
            <a:endParaRPr lang="en-US" sz="1800" b="1">
              <a:latin typeface="Garamond" panose="02020404030301010803" pitchFamily="18" charset="0"/>
            </a:endParaRPr>
          </a:p>
          <a:p>
            <a:endParaRPr lang="en-US" sz="1800" b="1">
              <a:latin typeface="Garamond" panose="02020404030301010803" pitchFamily="18" charset="0"/>
            </a:endParaRPr>
          </a:p>
          <a:p>
            <a:endParaRPr lang="en-US" sz="1800" b="1">
              <a:latin typeface="Garamond" panose="02020404030301010803" pitchFamily="18" charset="0"/>
            </a:endParaRPr>
          </a:p>
        </p:txBody>
      </p:sp>
      <p:pic>
        <p:nvPicPr>
          <p:cNvPr id="289795" name="Picture 3" descr="heliocentric">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1" y="4114800"/>
            <a:ext cx="1325563" cy="1409700"/>
          </a:xfrm>
          <a:prstGeom prst="rect">
            <a:avLst/>
          </a:prstGeom>
          <a:noFill/>
          <a:extLst>
            <a:ext uri="{909E8E84-426E-40DD-AFC4-6F175D3DCCD1}">
              <a14:hiddenFill xmlns:a14="http://schemas.microsoft.com/office/drawing/2010/main">
                <a:solidFill>
                  <a:srgbClr val="FFFFFF"/>
                </a:solidFill>
              </a14:hiddenFill>
            </a:ext>
          </a:extLst>
        </p:spPr>
      </p:pic>
      <p:pic>
        <p:nvPicPr>
          <p:cNvPr id="289796" name="Picture 4" descr="copernicus">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91401" y="4114801"/>
            <a:ext cx="1306513" cy="1419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33412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3618" name="Rectangle 2"/>
          <p:cNvSpPr>
            <a:spLocks noGrp="1" noChangeArrowheads="1"/>
          </p:cNvSpPr>
          <p:nvPr>
            <p:ph idx="1"/>
          </p:nvPr>
        </p:nvSpPr>
        <p:spPr>
          <a:xfrm>
            <a:off x="1524000" y="0"/>
            <a:ext cx="9144000" cy="6858000"/>
          </a:xfrm>
        </p:spPr>
        <p:txBody>
          <a:bodyPr/>
          <a:lstStyle/>
          <a:p>
            <a:pPr algn="ctr">
              <a:buFont typeface="Wingdings" panose="05000000000000000000" pitchFamily="2" charset="2"/>
              <a:buNone/>
            </a:pPr>
            <a:r>
              <a:rPr lang="en-US" sz="3600" b="1">
                <a:latin typeface="Garamond" panose="02020404030301010803" pitchFamily="18" charset="0"/>
              </a:rPr>
              <a:t>Divine Right</a:t>
            </a:r>
          </a:p>
          <a:p>
            <a:r>
              <a:rPr lang="en-US" sz="1800">
                <a:latin typeface="Garamond" panose="02020404030301010803" pitchFamily="18" charset="0"/>
              </a:rPr>
              <a:t>The power for the monarch to rule comes from God and that the king is an agent of God.</a:t>
            </a:r>
          </a:p>
          <a:p>
            <a:r>
              <a:rPr lang="en-US" sz="1800">
                <a:latin typeface="Garamond" panose="02020404030301010803" pitchFamily="18" charset="0"/>
              </a:rPr>
              <a:t>Absolute monarchs used this power to justify their rule.</a:t>
            </a:r>
          </a:p>
          <a:p>
            <a:r>
              <a:rPr lang="en-US" sz="1800">
                <a:latin typeface="Garamond" panose="02020404030301010803" pitchFamily="18" charset="0"/>
              </a:rPr>
              <a:t>Divine Right allowed the monarch to control all aspects of the government because the people believed that monarch was God’s agent on earth.</a:t>
            </a:r>
          </a:p>
          <a:p>
            <a:endParaRPr lang="en-US" sz="1800">
              <a:latin typeface="Garamond" panose="02020404030301010803" pitchFamily="18" charset="0"/>
            </a:endParaRPr>
          </a:p>
          <a:p>
            <a:endParaRPr lang="en-US" sz="1800">
              <a:latin typeface="Garamond" panose="02020404030301010803" pitchFamily="18" charset="0"/>
            </a:endParaRPr>
          </a:p>
        </p:txBody>
      </p:sp>
      <p:pic>
        <p:nvPicPr>
          <p:cNvPr id="623619" name="Picture 3" descr="http://drs.yahoo.com/S=96062883/K=Louis+XIV/v=2/l=IVS/*-http://members.xoom.virgilio.it/Senesino/Dei/Louis%20XIV.jpg"/>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1828801" y="2286000"/>
            <a:ext cx="4652963" cy="4114800"/>
          </a:xfrm>
          <a:prstGeom prst="rect">
            <a:avLst/>
          </a:prstGeom>
          <a:noFill/>
          <a:extLst>
            <a:ext uri="{909E8E84-426E-40DD-AFC4-6F175D3DCCD1}">
              <a14:hiddenFill xmlns:a14="http://schemas.microsoft.com/office/drawing/2010/main">
                <a:solidFill>
                  <a:srgbClr val="FFFFFF"/>
                </a:solidFill>
              </a14:hiddenFill>
            </a:ext>
          </a:extLst>
        </p:spPr>
      </p:pic>
      <p:pic>
        <p:nvPicPr>
          <p:cNvPr id="623620" name="Picture 4" descr="http://drs.yahoo.com/S=96062883/K=Peter+the+Great/v=2/l=IVS/*-http://www.dal.ca/~norman/peter.jpg"/>
          <p:cNvPicPr>
            <a:picLocks noChangeAspect="1" noChangeArrowheads="1"/>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6629400" y="2438400"/>
            <a:ext cx="3733800" cy="3886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47820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10" name="Rectangle 2"/>
          <p:cNvSpPr>
            <a:spLocks noGrp="1" noChangeArrowheads="1"/>
          </p:cNvSpPr>
          <p:nvPr>
            <p:ph idx="1"/>
          </p:nvPr>
        </p:nvSpPr>
        <p:spPr>
          <a:xfrm>
            <a:off x="1524000" y="0"/>
            <a:ext cx="9144000" cy="6858000"/>
          </a:xfrm>
        </p:spPr>
        <p:txBody>
          <a:bodyPr/>
          <a:lstStyle/>
          <a:p>
            <a:pPr algn="ctr">
              <a:buFont typeface="Wingdings" panose="05000000000000000000" pitchFamily="2" charset="2"/>
              <a:buNone/>
            </a:pPr>
            <a:r>
              <a:rPr lang="en-US" sz="3600" b="1">
                <a:latin typeface="Garamond" panose="02020404030301010803" pitchFamily="18" charset="0"/>
              </a:rPr>
              <a:t>Copernicus-1500’s</a:t>
            </a:r>
            <a:endParaRPr lang="en-US" sz="3600">
              <a:latin typeface="Garamond" panose="02020404030301010803" pitchFamily="18" charset="0"/>
            </a:endParaRPr>
          </a:p>
          <a:p>
            <a:r>
              <a:rPr lang="en-US" sz="1600">
                <a:latin typeface="Garamond" panose="02020404030301010803" pitchFamily="18" charset="0"/>
              </a:rPr>
              <a:t>Developed the Heliocentric or sun-centered theory</a:t>
            </a:r>
          </a:p>
          <a:p>
            <a:r>
              <a:rPr lang="en-US" sz="1800" b="1">
                <a:latin typeface="Garamond" panose="02020404030301010803" pitchFamily="18" charset="0"/>
              </a:rPr>
              <a:t>Theory stated that the sun is the center of the universe and that everything revolves around it</a:t>
            </a:r>
          </a:p>
          <a:p>
            <a:r>
              <a:rPr lang="en-US" sz="1600">
                <a:latin typeface="Garamond" panose="02020404030301010803" pitchFamily="18" charset="0"/>
              </a:rPr>
              <a:t>It took Copernicus 25 years of studies to come up with this theory</a:t>
            </a:r>
          </a:p>
          <a:p>
            <a:r>
              <a:rPr lang="en-US" sz="1600">
                <a:latin typeface="Garamond" panose="02020404030301010803" pitchFamily="18" charset="0"/>
              </a:rPr>
              <a:t>He wrote a book on his findings but feared persecution. He therefore didn’t publish it until 1543. He received a copy of his book on his death bed.</a:t>
            </a:r>
          </a:p>
        </p:txBody>
      </p:sp>
      <p:pic>
        <p:nvPicPr>
          <p:cNvPr id="299011" name="Picture 3" descr="heliocentri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1" y="3429001"/>
            <a:ext cx="1933575" cy="2066925"/>
          </a:xfrm>
          <a:prstGeom prst="rect">
            <a:avLst/>
          </a:prstGeom>
          <a:noFill/>
          <a:extLst>
            <a:ext uri="{909E8E84-426E-40DD-AFC4-6F175D3DCCD1}">
              <a14:hiddenFill xmlns:a14="http://schemas.microsoft.com/office/drawing/2010/main">
                <a:solidFill>
                  <a:srgbClr val="FFFFFF"/>
                </a:solidFill>
              </a14:hiddenFill>
            </a:ext>
          </a:extLst>
        </p:spPr>
      </p:pic>
      <p:pic>
        <p:nvPicPr>
          <p:cNvPr id="299012" name="Picture 4" descr="copernicu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5600" y="3200400"/>
            <a:ext cx="1905000" cy="2076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207336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idx="1"/>
          </p:nvPr>
        </p:nvSpPr>
        <p:spPr>
          <a:xfrm>
            <a:off x="1524000" y="0"/>
            <a:ext cx="9144000" cy="6858000"/>
          </a:xfrm>
        </p:spPr>
        <p:txBody>
          <a:bodyPr/>
          <a:lstStyle/>
          <a:p>
            <a:pPr algn="ctr">
              <a:buFont typeface="Wingdings" panose="05000000000000000000" pitchFamily="2" charset="2"/>
              <a:buNone/>
            </a:pPr>
            <a:r>
              <a:rPr lang="en-US" sz="3600" b="1">
                <a:latin typeface="Garamond" panose="02020404030301010803" pitchFamily="18" charset="0"/>
              </a:rPr>
              <a:t>Galileo</a:t>
            </a:r>
          </a:p>
          <a:p>
            <a:r>
              <a:rPr lang="en-US" sz="1600">
                <a:latin typeface="Garamond" panose="02020404030301010803" pitchFamily="18" charset="0"/>
              </a:rPr>
              <a:t>Galileo Galilei was a young Italian scholar, who discovered the law of the pendulum and proved Aristotle’s idea to be wrong, by watching a chandelier swing on its chain, and timing it with his on pulse and discovered that each swing of the pendulum took the exact same amount of time.</a:t>
            </a:r>
          </a:p>
          <a:p>
            <a:r>
              <a:rPr lang="en-US" sz="1600">
                <a:latin typeface="Garamond" panose="02020404030301010803" pitchFamily="18" charset="0"/>
              </a:rPr>
              <a:t>In another study, Galileo found that falling objects accelerate at a fixed and predictable rate.  He again proved Aristotle’s findings to be wrong.  Aristotle had stated that heavier objects fall faster than lighter ones.  From the Tower of Pisa, Galileo dropped items of different weights, and calculated how fast each one fell.  Contrary to Aristotle’s belief, the objects fell at the same speed.</a:t>
            </a:r>
          </a:p>
          <a:p>
            <a:r>
              <a:rPr lang="en-US" sz="1600">
                <a:latin typeface="Garamond" panose="02020404030301010803" pitchFamily="18" charset="0"/>
              </a:rPr>
              <a:t>Galileo had found out that a Dutch lens marker had built an instrument that would allow the looker to enlarge far-off objects.  Galileo had not even seen this device, yet he was able to build his own, and with a few adjustments he was able to use his version of the telescope to study the stars.  </a:t>
            </a:r>
          </a:p>
          <a:p>
            <a:r>
              <a:rPr lang="en-US" sz="1600">
                <a:latin typeface="Garamond" panose="02020404030301010803" pitchFamily="18" charset="0"/>
              </a:rPr>
              <a:t>In 1610, Galileo had a series of newsletters published called the Starry Messenger, which described his astronomical discoveries.  He described his findings on the planets, the constellations, etc.</a:t>
            </a:r>
          </a:p>
          <a:p>
            <a:r>
              <a:rPr lang="en-US" sz="1600">
                <a:latin typeface="Garamond" panose="02020404030301010803" pitchFamily="18" charset="0"/>
              </a:rPr>
              <a:t>Galileo’s findings led to major conflict with the Church, since his findings proved the Church wrong.  The Church did not want its followers to believe Galileo, because if they had known that they were wrong about the Solar System, they might be wrong about religion too.  </a:t>
            </a:r>
          </a:p>
          <a:p>
            <a:endParaRPr lang="en-US" sz="1600">
              <a:latin typeface="Garamond" panose="02020404030301010803" pitchFamily="18" charset="0"/>
            </a:endParaRPr>
          </a:p>
        </p:txBody>
      </p:sp>
      <p:pic>
        <p:nvPicPr>
          <p:cNvPr id="7171" name="Picture 3" descr="Galileo-sustermans">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5601" y="4953001"/>
            <a:ext cx="1597025" cy="1628775"/>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galileo">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29400" y="4876801"/>
            <a:ext cx="1462088" cy="1647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265415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754" name="Rectangle 2"/>
          <p:cNvSpPr>
            <a:spLocks noGrp="1" noChangeArrowheads="1"/>
          </p:cNvSpPr>
          <p:nvPr>
            <p:ph idx="1"/>
          </p:nvPr>
        </p:nvSpPr>
        <p:spPr>
          <a:xfrm>
            <a:off x="1676400" y="152400"/>
            <a:ext cx="8763000" cy="6477000"/>
          </a:xfrm>
        </p:spPr>
        <p:txBody>
          <a:bodyPr/>
          <a:lstStyle/>
          <a:p>
            <a:pPr algn="ctr"/>
            <a:r>
              <a:rPr lang="en-US" sz="3600" b="1" u="sng">
                <a:latin typeface="Garamond" panose="02020404030301010803" pitchFamily="18" charset="0"/>
              </a:rPr>
              <a:t>ISSAC NEWTON</a:t>
            </a:r>
          </a:p>
          <a:p>
            <a:pPr>
              <a:buClr>
                <a:schemeClr val="tx1"/>
              </a:buClr>
            </a:pPr>
            <a:r>
              <a:rPr lang="en-US" sz="1600">
                <a:latin typeface="Garamond" panose="02020404030301010803" pitchFamily="18" charset="0"/>
              </a:rPr>
              <a:t>Born January 4, 1643; Died March 31, 1727</a:t>
            </a:r>
          </a:p>
          <a:p>
            <a:pPr>
              <a:buClr>
                <a:schemeClr val="tx1"/>
              </a:buClr>
            </a:pPr>
            <a:r>
              <a:rPr lang="en-US" sz="1600">
                <a:latin typeface="Garamond" panose="02020404030301010803" pitchFamily="18" charset="0"/>
              </a:rPr>
              <a:t>At 25 years old he began revolutionary advances in math, physics, astronomy and optics.</a:t>
            </a:r>
          </a:p>
          <a:p>
            <a:pPr>
              <a:buClr>
                <a:schemeClr val="tx1"/>
              </a:buClr>
            </a:pPr>
            <a:r>
              <a:rPr lang="en-US" sz="1600">
                <a:latin typeface="Garamond" panose="02020404030301010803" pitchFamily="18" charset="0"/>
              </a:rPr>
              <a:t>Sir Isaac Newton created the law of gravity and disproved Aristotle’s idea that every object attracts every other object</a:t>
            </a:r>
          </a:p>
          <a:p>
            <a:pPr>
              <a:buClr>
                <a:schemeClr val="tx1"/>
              </a:buClr>
            </a:pPr>
            <a:r>
              <a:rPr lang="en-US" sz="1600">
                <a:latin typeface="Garamond" panose="02020404030301010803" pitchFamily="18" charset="0"/>
              </a:rPr>
              <a:t>In 1967 Isaac Newton published his book </a:t>
            </a:r>
            <a:r>
              <a:rPr lang="en-US" sz="1600" u="sng">
                <a:latin typeface="Garamond" panose="02020404030301010803" pitchFamily="18" charset="0"/>
              </a:rPr>
              <a:t>Mathematical Principles of Natural Philosophy</a:t>
            </a:r>
          </a:p>
          <a:p>
            <a:pPr>
              <a:buClr>
                <a:schemeClr val="tx1"/>
              </a:buClr>
            </a:pPr>
            <a:r>
              <a:rPr lang="en-US" sz="1600">
                <a:latin typeface="Garamond" panose="02020404030301010803" pitchFamily="18" charset="0"/>
              </a:rPr>
              <a:t>This book is one of the most important scientific books ever written.</a:t>
            </a:r>
          </a:p>
          <a:p>
            <a:pPr>
              <a:buClr>
                <a:schemeClr val="tx1"/>
              </a:buClr>
            </a:pPr>
            <a:r>
              <a:rPr lang="en-US" sz="1600">
                <a:latin typeface="Garamond" panose="02020404030301010803" pitchFamily="18" charset="0"/>
              </a:rPr>
              <a:t>He discovered that most everything in the universe could be expressed mathematically</a:t>
            </a:r>
            <a:endParaRPr lang="en-US" sz="3600">
              <a:latin typeface="Garamond" panose="02020404030301010803" pitchFamily="18" charset="0"/>
            </a:endParaRPr>
          </a:p>
        </p:txBody>
      </p:sp>
      <p:pic>
        <p:nvPicPr>
          <p:cNvPr id="330755" name="Picture 3" descr="Newt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15200" y="3124200"/>
            <a:ext cx="2552700" cy="3105150"/>
          </a:xfrm>
          <a:prstGeom prst="rect">
            <a:avLst/>
          </a:prstGeom>
          <a:noFill/>
          <a:extLst>
            <a:ext uri="{909E8E84-426E-40DD-AFC4-6F175D3DCCD1}">
              <a14:hiddenFill xmlns:a14="http://schemas.microsoft.com/office/drawing/2010/main">
                <a:solidFill>
                  <a:srgbClr val="FFFFFF"/>
                </a:solidFill>
              </a14:hiddenFill>
            </a:ext>
          </a:extLst>
        </p:spPr>
      </p:pic>
      <p:pic>
        <p:nvPicPr>
          <p:cNvPr id="330756" name="Picture 4" descr="app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3429000"/>
            <a:ext cx="3200400" cy="2400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850403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8819" name="Rectangle 3"/>
          <p:cNvSpPr>
            <a:spLocks noGrp="1" noChangeArrowheads="1"/>
          </p:cNvSpPr>
          <p:nvPr>
            <p:ph idx="1"/>
          </p:nvPr>
        </p:nvSpPr>
        <p:spPr>
          <a:xfrm>
            <a:off x="1524000" y="0"/>
            <a:ext cx="9144000" cy="6858000"/>
          </a:xfrm>
        </p:spPr>
        <p:txBody>
          <a:bodyPr/>
          <a:lstStyle/>
          <a:p>
            <a:pPr algn="ctr"/>
            <a:r>
              <a:rPr lang="en-US" sz="4000" b="1">
                <a:latin typeface="Garamond" panose="02020404030301010803" pitchFamily="18" charset="0"/>
              </a:rPr>
              <a:t>Scientific Method (1600’s)</a:t>
            </a:r>
            <a:endParaRPr lang="en-US" sz="4000">
              <a:latin typeface="Garamond" panose="02020404030301010803" pitchFamily="18" charset="0"/>
            </a:endParaRPr>
          </a:p>
          <a:p>
            <a:r>
              <a:rPr lang="en-US" sz="1600">
                <a:latin typeface="Garamond" panose="02020404030301010803" pitchFamily="18" charset="0"/>
              </a:rPr>
              <a:t>It is a logical procedure for gathering and testing ideas.</a:t>
            </a:r>
          </a:p>
          <a:p>
            <a:pPr lvl="2"/>
            <a:r>
              <a:rPr lang="en-US" sz="1600">
                <a:latin typeface="Garamond" panose="02020404030301010803" pitchFamily="18" charset="0"/>
              </a:rPr>
              <a:t>It begins with a question or problem arising from an observation.</a:t>
            </a:r>
          </a:p>
          <a:p>
            <a:pPr lvl="2"/>
            <a:r>
              <a:rPr lang="en-US" sz="1600">
                <a:latin typeface="Garamond" panose="02020404030301010803" pitchFamily="18" charset="0"/>
              </a:rPr>
              <a:t>Next you form a hypothesis</a:t>
            </a:r>
          </a:p>
          <a:p>
            <a:pPr lvl="2"/>
            <a:r>
              <a:rPr lang="en-US" sz="1600">
                <a:latin typeface="Garamond" panose="02020404030301010803" pitchFamily="18" charset="0"/>
              </a:rPr>
              <a:t>Then test the hypothesis by doing experiments and collecting data</a:t>
            </a:r>
          </a:p>
          <a:p>
            <a:pPr lvl="2"/>
            <a:r>
              <a:rPr lang="en-US" sz="1600">
                <a:latin typeface="Garamond" panose="02020404030301010803" pitchFamily="18" charset="0"/>
              </a:rPr>
              <a:t>Lastly, analyze and interpret data to reach a conclusion, that conclusion either proves or disproves your hypothesis</a:t>
            </a:r>
          </a:p>
          <a:p>
            <a:r>
              <a:rPr lang="en-US" sz="1600">
                <a:latin typeface="Garamond" panose="02020404030301010803" pitchFamily="18" charset="0"/>
              </a:rPr>
              <a:t>The work of two important thinkers helped to advance the new approach:</a:t>
            </a:r>
          </a:p>
          <a:p>
            <a:r>
              <a:rPr lang="en-US" sz="1600">
                <a:latin typeface="Garamond" panose="02020404030301010803" pitchFamily="18" charset="0"/>
              </a:rPr>
              <a:t>Francis Bacon</a:t>
            </a:r>
          </a:p>
          <a:p>
            <a:pPr lvl="2"/>
            <a:r>
              <a:rPr lang="en-US" sz="1600">
                <a:latin typeface="Garamond" panose="02020404030301010803" pitchFamily="18" charset="0"/>
              </a:rPr>
              <a:t>An English politician and writer</a:t>
            </a:r>
          </a:p>
          <a:p>
            <a:pPr lvl="2"/>
            <a:r>
              <a:rPr lang="en-US" sz="1600">
                <a:latin typeface="Garamond" panose="02020404030301010803" pitchFamily="18" charset="0"/>
              </a:rPr>
              <a:t>He criticized the way both Aristotle and medieval scholars arrived at their conclusions</a:t>
            </a:r>
          </a:p>
          <a:p>
            <a:pPr lvl="2"/>
            <a:r>
              <a:rPr lang="en-US" sz="1600">
                <a:latin typeface="Garamond" panose="02020404030301010803" pitchFamily="18" charset="0"/>
              </a:rPr>
              <a:t>He felt that they should experiment first and gather information, and than use that information to draw their conclusions (this is called the experimental method)</a:t>
            </a:r>
          </a:p>
          <a:p>
            <a:r>
              <a:rPr lang="en-US" sz="1600">
                <a:latin typeface="Garamond" panose="02020404030301010803" pitchFamily="18" charset="0"/>
              </a:rPr>
              <a:t>Rene Descartes</a:t>
            </a:r>
          </a:p>
          <a:p>
            <a:pPr lvl="2"/>
            <a:r>
              <a:rPr lang="en-US" sz="1600">
                <a:latin typeface="Garamond" panose="02020404030301010803" pitchFamily="18" charset="0"/>
              </a:rPr>
              <a:t>Developed analytical geometry, which linked algebra and geometry</a:t>
            </a:r>
          </a:p>
          <a:p>
            <a:pPr lvl="2"/>
            <a:r>
              <a:rPr lang="en-US" sz="1600">
                <a:latin typeface="Garamond" panose="02020404030301010803" pitchFamily="18" charset="0"/>
              </a:rPr>
              <a:t>Like Bacon he believed scientists needed to reject old assumptions, but by using mathematics and logic</a:t>
            </a:r>
          </a:p>
          <a:p>
            <a:pPr lvl="2"/>
            <a:r>
              <a:rPr lang="en-US" sz="1600">
                <a:latin typeface="Garamond" panose="02020404030301010803" pitchFamily="18" charset="0"/>
              </a:rPr>
              <a:t>Everything should be doubted until proved by reason</a:t>
            </a:r>
          </a:p>
          <a:p>
            <a:pPr lvl="2"/>
            <a:r>
              <a:rPr lang="en-US" sz="1600">
                <a:latin typeface="Garamond" panose="02020404030301010803" pitchFamily="18" charset="0"/>
              </a:rPr>
              <a:t>“I think, therefore I am”</a:t>
            </a:r>
          </a:p>
        </p:txBody>
      </p:sp>
      <p:sp>
        <p:nvSpPr>
          <p:cNvPr id="418820" name="AutoShape 4"/>
          <p:cNvSpPr>
            <a:spLocks noChangeArrowheads="1"/>
          </p:cNvSpPr>
          <p:nvPr/>
        </p:nvSpPr>
        <p:spPr bwMode="auto">
          <a:xfrm>
            <a:off x="1828800" y="5562600"/>
            <a:ext cx="990600" cy="990600"/>
          </a:xfrm>
          <a:prstGeom prst="plus">
            <a:avLst>
              <a:gd name="adj" fmla="val 25000"/>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p>
        </p:txBody>
      </p:sp>
      <p:sp>
        <p:nvSpPr>
          <p:cNvPr id="418821" name="Rectangle 5"/>
          <p:cNvSpPr>
            <a:spLocks noChangeArrowheads="1"/>
          </p:cNvSpPr>
          <p:nvPr/>
        </p:nvSpPr>
        <p:spPr bwMode="auto">
          <a:xfrm>
            <a:off x="4343400" y="6096000"/>
            <a:ext cx="914400" cy="381000"/>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8825" name="Line 9"/>
          <p:cNvSpPr>
            <a:spLocks noChangeShapeType="1"/>
          </p:cNvSpPr>
          <p:nvPr/>
        </p:nvSpPr>
        <p:spPr bwMode="auto">
          <a:xfrm>
            <a:off x="8077200" y="5105400"/>
            <a:ext cx="1066800" cy="1219200"/>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8826" name="Line 10"/>
          <p:cNvSpPr>
            <a:spLocks noChangeShapeType="1"/>
          </p:cNvSpPr>
          <p:nvPr/>
        </p:nvSpPr>
        <p:spPr bwMode="auto">
          <a:xfrm flipV="1">
            <a:off x="8077200" y="5029200"/>
            <a:ext cx="1066800" cy="1295400"/>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139685972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6" name="Rectangle 4"/>
          <p:cNvSpPr>
            <a:spLocks noGrp="1" noChangeArrowheads="1"/>
          </p:cNvSpPr>
          <p:nvPr>
            <p:ph type="ctrTitle"/>
          </p:nvPr>
        </p:nvSpPr>
        <p:spPr/>
        <p:txBody>
          <a:bodyPr/>
          <a:lstStyle/>
          <a:p>
            <a:r>
              <a:rPr lang="en-US"/>
              <a:t>Enlightenment</a:t>
            </a:r>
          </a:p>
        </p:txBody>
      </p:sp>
      <p:sp>
        <p:nvSpPr>
          <p:cNvPr id="233477" name="Rectangle 5"/>
          <p:cNvSpPr>
            <a:spLocks noGrp="1" noChangeArrowheads="1"/>
          </p:cNvSpPr>
          <p:nvPr>
            <p:ph type="subTitle" idx="1"/>
          </p:nvPr>
        </p:nvSpPr>
        <p:spPr/>
        <p:txBody>
          <a:bodyPr/>
          <a:lstStyle/>
          <a:p>
            <a:endParaRPr lang="en-US"/>
          </a:p>
        </p:txBody>
      </p:sp>
    </p:spTree>
    <p:extLst>
      <p:ext uri="{BB962C8B-B14F-4D97-AF65-F5344CB8AC3E}">
        <p14:creationId xmlns:p14="http://schemas.microsoft.com/office/powerpoint/2010/main" val="345830295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82" name="Rectangle 2"/>
          <p:cNvSpPr>
            <a:spLocks noGrp="1" noChangeArrowheads="1"/>
          </p:cNvSpPr>
          <p:nvPr>
            <p:ph idx="1"/>
          </p:nvPr>
        </p:nvSpPr>
        <p:spPr>
          <a:xfrm>
            <a:off x="1524000" y="0"/>
            <a:ext cx="9144000" cy="6858000"/>
          </a:xfrm>
        </p:spPr>
        <p:txBody>
          <a:bodyPr/>
          <a:lstStyle/>
          <a:p>
            <a:pPr algn="ctr">
              <a:buFont typeface="Wingdings" panose="05000000000000000000" pitchFamily="2" charset="2"/>
              <a:buNone/>
            </a:pPr>
            <a:r>
              <a:rPr lang="en-US" b="1">
                <a:latin typeface="Garamond" panose="02020404030301010803" pitchFamily="18" charset="0"/>
              </a:rPr>
              <a:t>Enlightenment 1500s</a:t>
            </a:r>
          </a:p>
          <a:p>
            <a:endParaRPr lang="en-US" sz="1600">
              <a:latin typeface="Garamond" panose="02020404030301010803" pitchFamily="18" charset="0"/>
            </a:endParaRPr>
          </a:p>
          <a:p>
            <a:endParaRPr lang="en-US" sz="1600">
              <a:latin typeface="Garamond" panose="02020404030301010803" pitchFamily="18" charset="0"/>
            </a:endParaRPr>
          </a:p>
          <a:p>
            <a:r>
              <a:rPr lang="en-US" sz="1600">
                <a:latin typeface="Garamond" panose="02020404030301010803" pitchFamily="18" charset="0"/>
              </a:rPr>
              <a:t>Enlightenment was the idea that man could use logic and reason to solve the social problems of the day.</a:t>
            </a:r>
          </a:p>
          <a:p>
            <a:r>
              <a:rPr lang="en-US" sz="1600">
                <a:latin typeface="Garamond" panose="02020404030301010803" pitchFamily="18" charset="0"/>
              </a:rPr>
              <a:t>Philosophers spread this idea of logic and reason to the people</a:t>
            </a:r>
          </a:p>
          <a:p>
            <a:r>
              <a:rPr lang="en-US" sz="1600">
                <a:latin typeface="Garamond" panose="02020404030301010803" pitchFamily="18" charset="0"/>
              </a:rPr>
              <a:t>Some famous philosophers were John Locke and Jean Jacque Rousseau </a:t>
            </a:r>
          </a:p>
          <a:p>
            <a:r>
              <a:rPr lang="en-US" sz="1600">
                <a:latin typeface="Garamond" panose="02020404030301010803" pitchFamily="18" charset="0"/>
              </a:rPr>
              <a:t>This Enlightened thinking lead people to begin to question the ideas of government and the right for absolute monarchs to rule.</a:t>
            </a:r>
          </a:p>
          <a:p>
            <a:endParaRPr lang="en-US" sz="1600" b="1">
              <a:latin typeface="Garamond" panose="02020404030301010803" pitchFamily="18" charset="0"/>
            </a:endParaRPr>
          </a:p>
        </p:txBody>
      </p:sp>
      <p:pic>
        <p:nvPicPr>
          <p:cNvPr id="532483" name="Picture 3" descr="light-bul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5715000"/>
            <a:ext cx="1100138" cy="1143000"/>
          </a:xfrm>
          <a:prstGeom prst="rect">
            <a:avLst/>
          </a:prstGeom>
          <a:noFill/>
          <a:extLst>
            <a:ext uri="{909E8E84-426E-40DD-AFC4-6F175D3DCCD1}">
              <a14:hiddenFill xmlns:a14="http://schemas.microsoft.com/office/drawing/2010/main">
                <a:solidFill>
                  <a:srgbClr val="FFFFFF"/>
                </a:solidFill>
              </a14:hiddenFill>
            </a:ext>
          </a:extLst>
        </p:spPr>
      </p:pic>
      <p:pic>
        <p:nvPicPr>
          <p:cNvPr id="532484" name="Picture 4" descr="light-bul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40888" y="5791200"/>
            <a:ext cx="1027112" cy="1066800"/>
          </a:xfrm>
          <a:prstGeom prst="rect">
            <a:avLst/>
          </a:prstGeom>
          <a:noFill/>
          <a:extLst>
            <a:ext uri="{909E8E84-426E-40DD-AFC4-6F175D3DCCD1}">
              <a14:hiddenFill xmlns:a14="http://schemas.microsoft.com/office/drawing/2010/main">
                <a:solidFill>
                  <a:srgbClr val="FFFFFF"/>
                </a:solidFill>
              </a14:hiddenFill>
            </a:ext>
          </a:extLst>
        </p:spPr>
      </p:pic>
      <p:pic>
        <p:nvPicPr>
          <p:cNvPr id="532485" name="Picture 5" descr="light-bul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40888" y="0"/>
            <a:ext cx="1027112" cy="1066800"/>
          </a:xfrm>
          <a:prstGeom prst="rect">
            <a:avLst/>
          </a:prstGeom>
          <a:noFill/>
          <a:extLst>
            <a:ext uri="{909E8E84-426E-40DD-AFC4-6F175D3DCCD1}">
              <a14:hiddenFill xmlns:a14="http://schemas.microsoft.com/office/drawing/2010/main">
                <a:solidFill>
                  <a:srgbClr val="FFFFFF"/>
                </a:solidFill>
              </a14:hiddenFill>
            </a:ext>
          </a:extLst>
        </p:spPr>
      </p:pic>
      <p:pic>
        <p:nvPicPr>
          <p:cNvPr id="532486" name="Picture 6" descr="light-bul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1" y="0"/>
            <a:ext cx="1027113" cy="1066800"/>
          </a:xfrm>
          <a:prstGeom prst="rect">
            <a:avLst/>
          </a:prstGeom>
          <a:noFill/>
          <a:extLst>
            <a:ext uri="{909E8E84-426E-40DD-AFC4-6F175D3DCCD1}">
              <a14:hiddenFill xmlns:a14="http://schemas.microsoft.com/office/drawing/2010/main">
                <a:solidFill>
                  <a:srgbClr val="FFFFFF"/>
                </a:solidFill>
              </a14:hiddenFill>
            </a:ext>
          </a:extLst>
        </p:spPr>
      </p:pic>
      <p:pic>
        <p:nvPicPr>
          <p:cNvPr id="532487" name="Picture 7" descr="Copernicu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67000" y="4362450"/>
            <a:ext cx="1905000" cy="2495550"/>
          </a:xfrm>
          <a:prstGeom prst="rect">
            <a:avLst/>
          </a:prstGeom>
          <a:noFill/>
          <a:extLst>
            <a:ext uri="{909E8E84-426E-40DD-AFC4-6F175D3DCCD1}">
              <a14:hiddenFill xmlns:a14="http://schemas.microsoft.com/office/drawing/2010/main">
                <a:solidFill>
                  <a:srgbClr val="FFFFFF"/>
                </a:solidFill>
              </a14:hiddenFill>
            </a:ext>
          </a:extLst>
        </p:spPr>
      </p:pic>
      <p:pic>
        <p:nvPicPr>
          <p:cNvPr id="532488" name="Picture 8" descr="galileo-portrai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0" y="4343400"/>
            <a:ext cx="1885950" cy="2514600"/>
          </a:xfrm>
          <a:prstGeom prst="rect">
            <a:avLst/>
          </a:prstGeom>
          <a:noFill/>
          <a:extLst>
            <a:ext uri="{909E8E84-426E-40DD-AFC4-6F175D3DCCD1}">
              <a14:hiddenFill xmlns:a14="http://schemas.microsoft.com/office/drawing/2010/main">
                <a:solidFill>
                  <a:srgbClr val="FFFFFF"/>
                </a:solidFill>
              </a14:hiddenFill>
            </a:ext>
          </a:extLst>
        </p:spPr>
      </p:pic>
      <p:pic>
        <p:nvPicPr>
          <p:cNvPr id="532489" name="Picture 9" descr="newton"/>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696201" y="4343400"/>
            <a:ext cx="1928813" cy="2514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043189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5970" name="Rectangle 2"/>
          <p:cNvSpPr>
            <a:spLocks noGrp="1" noChangeArrowheads="1"/>
          </p:cNvSpPr>
          <p:nvPr>
            <p:ph type="title"/>
          </p:nvPr>
        </p:nvSpPr>
        <p:spPr>
          <a:xfrm>
            <a:off x="10363200" y="-457200"/>
            <a:ext cx="76200" cy="76200"/>
          </a:xfrm>
        </p:spPr>
        <p:txBody>
          <a:bodyPr>
            <a:normAutofit fontScale="90000"/>
          </a:bodyPr>
          <a:lstStyle/>
          <a:p>
            <a:endParaRPr lang="en-US" sz="3400"/>
          </a:p>
        </p:txBody>
      </p:sp>
      <p:sp>
        <p:nvSpPr>
          <p:cNvPr id="595971" name="Rectangle 3"/>
          <p:cNvSpPr>
            <a:spLocks noGrp="1" noChangeArrowheads="1"/>
          </p:cNvSpPr>
          <p:nvPr>
            <p:ph idx="1"/>
          </p:nvPr>
        </p:nvSpPr>
        <p:spPr>
          <a:xfrm>
            <a:off x="1524000" y="0"/>
            <a:ext cx="9144000" cy="6858000"/>
          </a:xfrm>
        </p:spPr>
        <p:txBody>
          <a:bodyPr/>
          <a:lstStyle/>
          <a:p>
            <a:pPr algn="ctr">
              <a:buFont typeface="Wingdings" panose="05000000000000000000" pitchFamily="2" charset="2"/>
              <a:buNone/>
            </a:pPr>
            <a:r>
              <a:rPr lang="en-US">
                <a:latin typeface="Garamond" panose="02020404030301010803" pitchFamily="18" charset="0"/>
              </a:rPr>
              <a:t>Voltaire </a:t>
            </a:r>
          </a:p>
          <a:p>
            <a:r>
              <a:rPr lang="en-US" sz="1600">
                <a:latin typeface="Garamond" panose="02020404030301010803" pitchFamily="18" charset="0"/>
              </a:rPr>
              <a:t>Voltaire lived from 1694-1778. He was one of the great philosophers during enlightenment. </a:t>
            </a:r>
          </a:p>
          <a:p>
            <a:r>
              <a:rPr lang="en-US" sz="1600">
                <a:latin typeface="Garamond" panose="02020404030301010803" pitchFamily="18" charset="0"/>
              </a:rPr>
              <a:t>Francois Marie Arouet, or Voltaire, published more than 70 books of political essays, philosophy, history, fiction, and drama. </a:t>
            </a:r>
          </a:p>
          <a:p>
            <a:r>
              <a:rPr lang="en-US" sz="1600">
                <a:latin typeface="Garamond" panose="02020404030301010803" pitchFamily="18" charset="0"/>
              </a:rPr>
              <a:t>Voltaire often used satire against his opponents, such as:  </a:t>
            </a:r>
          </a:p>
          <a:p>
            <a:pPr>
              <a:buFontTx/>
              <a:buChar char="-"/>
            </a:pPr>
            <a:r>
              <a:rPr lang="en-US" sz="1600">
                <a:latin typeface="Garamond" panose="02020404030301010803" pitchFamily="18" charset="0"/>
              </a:rPr>
              <a:t>The clergy. </a:t>
            </a:r>
          </a:p>
          <a:p>
            <a:pPr>
              <a:buFontTx/>
              <a:buChar char="-"/>
            </a:pPr>
            <a:r>
              <a:rPr lang="en-US" sz="1600">
                <a:latin typeface="Garamond" panose="02020404030301010803" pitchFamily="18" charset="0"/>
              </a:rPr>
              <a:t>The aristocracy </a:t>
            </a:r>
          </a:p>
          <a:p>
            <a:pPr>
              <a:buFontTx/>
              <a:buChar char="-"/>
            </a:pPr>
            <a:r>
              <a:rPr lang="en-US" sz="1600">
                <a:latin typeface="Garamond" panose="02020404030301010803" pitchFamily="18" charset="0"/>
              </a:rPr>
              <a:t>The government   </a:t>
            </a:r>
          </a:p>
          <a:p>
            <a:pPr>
              <a:buClr>
                <a:schemeClr val="tx1"/>
              </a:buClr>
              <a:buFont typeface="Wingdings" panose="05000000000000000000" pitchFamily="2" charset="2"/>
              <a:buChar char="§"/>
            </a:pPr>
            <a:r>
              <a:rPr lang="en-US" sz="1600">
                <a:latin typeface="Garamond" panose="02020404030301010803" pitchFamily="18" charset="0"/>
              </a:rPr>
              <a:t>Voltaire was sent to prison twice and exiled to England for two years. On returning to France, he found he liked England’s government more than his own. He then targeted the French government and even began to question Christianity.  </a:t>
            </a:r>
          </a:p>
          <a:p>
            <a:pPr>
              <a:buClr>
                <a:schemeClr val="tx1"/>
              </a:buClr>
              <a:buFont typeface="Wingdings" panose="05000000000000000000" pitchFamily="2" charset="2"/>
              <a:buChar char="§"/>
            </a:pPr>
            <a:r>
              <a:rPr lang="en-US" sz="1600">
                <a:latin typeface="Garamond" panose="02020404030301010803" pitchFamily="18" charset="0"/>
              </a:rPr>
              <a:t>Fearing another imprisonment, he fled France. </a:t>
            </a:r>
          </a:p>
          <a:p>
            <a:pPr>
              <a:buClr>
                <a:schemeClr val="tx1"/>
              </a:buClr>
              <a:buFont typeface="Wingdings" panose="05000000000000000000" pitchFamily="2" charset="2"/>
              <a:buChar char="§"/>
            </a:pPr>
            <a:r>
              <a:rPr lang="en-US" sz="1600">
                <a:latin typeface="Garamond" panose="02020404030301010803" pitchFamily="18" charset="0"/>
              </a:rPr>
              <a:t>Voltaire fought for tolerance, reason, freedom of religious beliefs, and freedom of speech. </a:t>
            </a:r>
          </a:p>
          <a:p>
            <a:pPr>
              <a:buFontTx/>
              <a:buNone/>
            </a:pPr>
            <a:r>
              <a:rPr lang="en-US" sz="1600">
                <a:latin typeface="Garamond" panose="02020404030301010803" pitchFamily="18" charset="0"/>
              </a:rPr>
              <a:t> </a:t>
            </a:r>
          </a:p>
          <a:p>
            <a:pPr>
              <a:buClr>
                <a:schemeClr val="tx1"/>
              </a:buClr>
            </a:pPr>
            <a:endParaRPr lang="en-US" sz="1600">
              <a:latin typeface="Garamond" panose="02020404030301010803" pitchFamily="18" charset="0"/>
            </a:endParaRPr>
          </a:p>
        </p:txBody>
      </p:sp>
      <p:pic>
        <p:nvPicPr>
          <p:cNvPr id="595972" name="Picture 4" descr="is?926237069442">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5201" y="4038600"/>
            <a:ext cx="1876425" cy="2286000"/>
          </a:xfrm>
          <a:prstGeom prst="rect">
            <a:avLst/>
          </a:prstGeom>
          <a:noFill/>
          <a:extLst>
            <a:ext uri="{909E8E84-426E-40DD-AFC4-6F175D3DCCD1}">
              <a14:hiddenFill xmlns:a14="http://schemas.microsoft.com/office/drawing/2010/main">
                <a:solidFill>
                  <a:srgbClr val="FFFFFF"/>
                </a:solidFill>
              </a14:hiddenFill>
            </a:ext>
          </a:extLst>
        </p:spPr>
      </p:pic>
      <p:pic>
        <p:nvPicPr>
          <p:cNvPr id="595973" name="Picture 5" descr="is?722105714703">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72200" y="3962400"/>
            <a:ext cx="1981200" cy="2667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36630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626" name="Rectangle 2"/>
          <p:cNvSpPr>
            <a:spLocks noGrp="1" noChangeArrowheads="1"/>
          </p:cNvSpPr>
          <p:nvPr>
            <p:ph idx="1"/>
          </p:nvPr>
        </p:nvSpPr>
        <p:spPr>
          <a:xfrm>
            <a:off x="1524000" y="0"/>
            <a:ext cx="9144000" cy="6858000"/>
          </a:xfrm>
        </p:spPr>
        <p:txBody>
          <a:bodyPr/>
          <a:lstStyle/>
          <a:p>
            <a:pPr algn="ctr"/>
            <a:r>
              <a:rPr lang="en-US" sz="3600" b="1">
                <a:latin typeface="Garamond" panose="02020404030301010803" pitchFamily="18" charset="0"/>
              </a:rPr>
              <a:t>John Locke</a:t>
            </a:r>
          </a:p>
          <a:p>
            <a:pPr algn="ctr"/>
            <a:endParaRPr lang="en-US" sz="3600" b="1">
              <a:latin typeface="Garamond" panose="02020404030301010803" pitchFamily="18" charset="0"/>
            </a:endParaRPr>
          </a:p>
          <a:p>
            <a:r>
              <a:rPr lang="en-US" sz="1600">
                <a:latin typeface="Garamond" panose="02020404030301010803" pitchFamily="18" charset="0"/>
              </a:rPr>
              <a:t>Locke was a philosopher who held a positive view on human nature.</a:t>
            </a:r>
          </a:p>
          <a:p>
            <a:r>
              <a:rPr lang="en-US" sz="1600">
                <a:latin typeface="Garamond" panose="02020404030301010803" pitchFamily="18" charset="0"/>
              </a:rPr>
              <a:t>He believed people could learn from experience and improve themselves.</a:t>
            </a:r>
          </a:p>
          <a:p>
            <a:r>
              <a:rPr lang="en-US" sz="1600">
                <a:latin typeface="Garamond" panose="02020404030301010803" pitchFamily="18" charset="0"/>
              </a:rPr>
              <a:t>He believed people have a natural ability to govern their own affairs and to look after the welfare of society.</a:t>
            </a:r>
          </a:p>
          <a:p>
            <a:r>
              <a:rPr lang="en-US" sz="1600">
                <a:latin typeface="Garamond" panose="02020404030301010803" pitchFamily="18" charset="0"/>
              </a:rPr>
              <a:t>Locke criticized absolute monarchs and favored the idea of self-government.</a:t>
            </a:r>
          </a:p>
          <a:p>
            <a:r>
              <a:rPr lang="en-US" sz="1600">
                <a:latin typeface="Garamond" panose="02020404030301010803" pitchFamily="18" charset="0"/>
              </a:rPr>
              <a:t>According to Locke all people are born free and equal, with three </a:t>
            </a:r>
            <a:r>
              <a:rPr lang="en-US" sz="1600" b="1" u="sng">
                <a:latin typeface="Garamond" panose="02020404030301010803" pitchFamily="18" charset="0"/>
              </a:rPr>
              <a:t>Natural Rights-</a:t>
            </a:r>
            <a:r>
              <a:rPr lang="en-US" sz="1600" b="1">
                <a:latin typeface="Garamond" panose="02020404030301010803" pitchFamily="18" charset="0"/>
              </a:rPr>
              <a:t> Life, Liberty, and Property</a:t>
            </a:r>
            <a:endParaRPr lang="en-US" sz="1600">
              <a:latin typeface="Garamond" panose="02020404030301010803" pitchFamily="18" charset="0"/>
            </a:endParaRPr>
          </a:p>
          <a:p>
            <a:r>
              <a:rPr lang="en-US" sz="1600">
                <a:latin typeface="Garamond" panose="02020404030301010803" pitchFamily="18" charset="0"/>
              </a:rPr>
              <a:t>The purpose of government, said Locke, is to protect these rights, if it fails to do so, citizens have a right to overthrow it.</a:t>
            </a:r>
          </a:p>
          <a:p>
            <a:r>
              <a:rPr lang="en-US" sz="1600">
                <a:latin typeface="Garamond" panose="02020404030301010803" pitchFamily="18" charset="0"/>
              </a:rPr>
              <a:t>The famous novel, </a:t>
            </a:r>
            <a:r>
              <a:rPr lang="en-US" sz="1600" b="1">
                <a:latin typeface="Garamond" panose="02020404030301010803" pitchFamily="18" charset="0"/>
              </a:rPr>
              <a:t>Two Treaties of Government</a:t>
            </a:r>
            <a:r>
              <a:rPr lang="en-US" sz="1600">
                <a:latin typeface="Garamond" panose="02020404030301010803" pitchFamily="18" charset="0"/>
              </a:rPr>
              <a:t> was written by John Locke.</a:t>
            </a:r>
          </a:p>
        </p:txBody>
      </p:sp>
      <p:pic>
        <p:nvPicPr>
          <p:cNvPr id="410627" name="Picture 3" descr="locke-joh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1800" y="4038601"/>
            <a:ext cx="2419350" cy="2581275"/>
          </a:xfrm>
          <a:prstGeom prst="rect">
            <a:avLst/>
          </a:prstGeom>
          <a:noFill/>
          <a:extLst>
            <a:ext uri="{909E8E84-426E-40DD-AFC4-6F175D3DCCD1}">
              <a14:hiddenFill xmlns:a14="http://schemas.microsoft.com/office/drawing/2010/main">
                <a:solidFill>
                  <a:srgbClr val="FFFFFF"/>
                </a:solidFill>
              </a14:hiddenFill>
            </a:ext>
          </a:extLst>
        </p:spPr>
      </p:pic>
      <p:pic>
        <p:nvPicPr>
          <p:cNvPr id="410628" name="Picture 4" descr="s3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0" y="3886200"/>
            <a:ext cx="1936750" cy="2971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580551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4002" name="Rectangle 2"/>
          <p:cNvSpPr>
            <a:spLocks noGrp="1" noChangeArrowheads="1"/>
          </p:cNvSpPr>
          <p:nvPr>
            <p:ph idx="1"/>
          </p:nvPr>
        </p:nvSpPr>
        <p:spPr>
          <a:xfrm>
            <a:off x="1524000" y="0"/>
            <a:ext cx="9144000" cy="6858000"/>
          </a:xfrm>
        </p:spPr>
        <p:txBody>
          <a:bodyPr/>
          <a:lstStyle/>
          <a:p>
            <a:pPr algn="ctr">
              <a:buClr>
                <a:schemeClr val="tx1"/>
              </a:buClr>
              <a:buFont typeface="Wingdings" panose="05000000000000000000" pitchFamily="2" charset="2"/>
              <a:buNone/>
            </a:pPr>
            <a:r>
              <a:rPr lang="en-US" b="1">
                <a:latin typeface="Garamond" panose="02020404030301010803" pitchFamily="18" charset="0"/>
              </a:rPr>
              <a:t>Natural</a:t>
            </a:r>
            <a:r>
              <a:rPr lang="en-US">
                <a:latin typeface="Garamond" panose="02020404030301010803" pitchFamily="18" charset="0"/>
              </a:rPr>
              <a:t> </a:t>
            </a:r>
            <a:r>
              <a:rPr lang="en-US" b="1">
                <a:latin typeface="Garamond" panose="02020404030301010803" pitchFamily="18" charset="0"/>
              </a:rPr>
              <a:t>Rights</a:t>
            </a:r>
          </a:p>
          <a:p>
            <a:r>
              <a:rPr lang="en-US" sz="1600">
                <a:latin typeface="Garamond" panose="02020404030301010803" pitchFamily="18" charset="0"/>
              </a:rPr>
              <a:t>Laws that govern human behavior</a:t>
            </a:r>
          </a:p>
          <a:p>
            <a:r>
              <a:rPr lang="en-US" sz="1600">
                <a:latin typeface="Garamond" panose="02020404030301010803" pitchFamily="18" charset="0"/>
              </a:rPr>
              <a:t>In the early 1700’s during the Enlightenment writers wanted to solve the problems of society</a:t>
            </a:r>
          </a:p>
          <a:p>
            <a:r>
              <a:rPr lang="en-US" sz="1600">
                <a:latin typeface="Garamond" panose="02020404030301010803" pitchFamily="18" charset="0"/>
              </a:rPr>
              <a:t>Developed by John Locke in the late 1600’s</a:t>
            </a:r>
          </a:p>
          <a:p>
            <a:r>
              <a:rPr lang="en-US" sz="1600">
                <a:latin typeface="Garamond" panose="02020404030301010803" pitchFamily="18" charset="0"/>
              </a:rPr>
              <a:t>People possess natural rights – the rights to life, liberty, and property</a:t>
            </a:r>
          </a:p>
          <a:p>
            <a:r>
              <a:rPr lang="en-US" sz="1600">
                <a:latin typeface="Garamond" panose="02020404030301010803" pitchFamily="18" charset="0"/>
              </a:rPr>
              <a:t>People form governments to protect their rights</a:t>
            </a:r>
          </a:p>
          <a:p>
            <a:r>
              <a:rPr lang="en-US" sz="1600">
                <a:latin typeface="Garamond" panose="02020404030301010803" pitchFamily="18" charset="0"/>
              </a:rPr>
              <a:t>If a government does not protect natural rights people have a right to overthrow the government</a:t>
            </a:r>
          </a:p>
          <a:p>
            <a:r>
              <a:rPr lang="en-US" sz="1600">
                <a:latin typeface="Garamond" panose="02020404030301010803" pitchFamily="18" charset="0"/>
              </a:rPr>
              <a:t>Later inspired American revolutionaries to write the Declaration of Independence</a:t>
            </a:r>
          </a:p>
        </p:txBody>
      </p:sp>
      <p:pic>
        <p:nvPicPr>
          <p:cNvPr id="384003" name="Picture 3" descr="lock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6601" y="3200400"/>
            <a:ext cx="1801813" cy="2895600"/>
          </a:xfrm>
          <a:prstGeom prst="rect">
            <a:avLst/>
          </a:prstGeom>
          <a:noFill/>
          <a:extLst>
            <a:ext uri="{909E8E84-426E-40DD-AFC4-6F175D3DCCD1}">
              <a14:hiddenFill xmlns:a14="http://schemas.microsoft.com/office/drawing/2010/main">
                <a:solidFill>
                  <a:srgbClr val="FFFFFF"/>
                </a:solidFill>
              </a14:hiddenFill>
            </a:ext>
          </a:extLst>
        </p:spPr>
      </p:pic>
      <p:pic>
        <p:nvPicPr>
          <p:cNvPr id="384004" name="Picture 4" descr="voltai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70688" y="3124200"/>
            <a:ext cx="2455862" cy="2895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320475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4819" name="Rectangle 3"/>
          <p:cNvSpPr>
            <a:spLocks noGrp="1" noChangeArrowheads="1"/>
          </p:cNvSpPr>
          <p:nvPr>
            <p:ph idx="1"/>
          </p:nvPr>
        </p:nvSpPr>
        <p:spPr>
          <a:xfrm>
            <a:off x="1524000" y="0"/>
            <a:ext cx="9144000" cy="6858000"/>
          </a:xfrm>
        </p:spPr>
        <p:txBody>
          <a:bodyPr/>
          <a:lstStyle/>
          <a:p>
            <a:pPr algn="ctr">
              <a:buFont typeface="Wingdings" panose="05000000000000000000" pitchFamily="2" charset="2"/>
              <a:buNone/>
            </a:pPr>
            <a:r>
              <a:rPr lang="en-US" sz="3600" b="1">
                <a:latin typeface="Garamond" panose="02020404030301010803" pitchFamily="18" charset="0"/>
              </a:rPr>
              <a:t>Jean Jacques Rousseau</a:t>
            </a:r>
          </a:p>
          <a:p>
            <a:pPr algn="ctr">
              <a:buFont typeface="Wingdings" panose="05000000000000000000" pitchFamily="2" charset="2"/>
              <a:buNone/>
            </a:pPr>
            <a:endParaRPr lang="en-US" sz="1600" b="1">
              <a:latin typeface="Garamond" panose="02020404030301010803" pitchFamily="18" charset="0"/>
            </a:endParaRPr>
          </a:p>
          <a:p>
            <a:r>
              <a:rPr lang="en-US" sz="1800">
                <a:latin typeface="Garamond" panose="02020404030301010803" pitchFamily="18" charset="0"/>
              </a:rPr>
              <a:t>A French philosopher in the 1700’s.</a:t>
            </a:r>
          </a:p>
          <a:p>
            <a:r>
              <a:rPr lang="en-US" sz="1800">
                <a:latin typeface="Garamond" panose="02020404030301010803" pitchFamily="18" charset="0"/>
              </a:rPr>
              <a:t>Wrote the book the Social Contract</a:t>
            </a:r>
          </a:p>
          <a:p>
            <a:r>
              <a:rPr lang="en-US" sz="1800">
                <a:latin typeface="Garamond" panose="02020404030301010803" pitchFamily="18" charset="0"/>
              </a:rPr>
              <a:t>Believed that people were naturally good but corrupted by society.</a:t>
            </a:r>
          </a:p>
          <a:p>
            <a:r>
              <a:rPr lang="en-US" sz="1800">
                <a:latin typeface="Garamond" panose="02020404030301010803" pitchFamily="18" charset="0"/>
              </a:rPr>
              <a:t>Saw the unequal distribution of property as an evil in society</a:t>
            </a:r>
          </a:p>
          <a:p>
            <a:r>
              <a:rPr lang="en-US" sz="1800">
                <a:latin typeface="Garamond" panose="02020404030301010803" pitchFamily="18" charset="0"/>
              </a:rPr>
              <a:t>Believed that government should be run for the good of the majority</a:t>
            </a:r>
          </a:p>
          <a:p>
            <a:r>
              <a:rPr lang="en-US" sz="1800">
                <a:latin typeface="Garamond" panose="02020404030301010803" pitchFamily="18" charset="0"/>
              </a:rPr>
              <a:t>If government did not support the majorities rights they had the right to do way with that government.</a:t>
            </a:r>
          </a:p>
        </p:txBody>
      </p:sp>
      <p:pic>
        <p:nvPicPr>
          <p:cNvPr id="674820" name="Picture 4" descr="Roussea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3276600"/>
            <a:ext cx="3086100" cy="3352800"/>
          </a:xfrm>
          <a:prstGeom prst="rect">
            <a:avLst/>
          </a:prstGeom>
          <a:noFill/>
          <a:extLst>
            <a:ext uri="{909E8E84-426E-40DD-AFC4-6F175D3DCCD1}">
              <a14:hiddenFill xmlns:a14="http://schemas.microsoft.com/office/drawing/2010/main">
                <a:solidFill>
                  <a:srgbClr val="FFFFFF"/>
                </a:solidFill>
              </a14:hiddenFill>
            </a:ext>
          </a:extLst>
        </p:spPr>
      </p:pic>
      <p:pic>
        <p:nvPicPr>
          <p:cNvPr id="674821" name="Picture 5" descr="contrac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5600" y="3429001"/>
            <a:ext cx="2895600" cy="3114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34751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5682" name="Rectangle 2"/>
          <p:cNvSpPr>
            <a:spLocks noGrp="1" noChangeArrowheads="1"/>
          </p:cNvSpPr>
          <p:nvPr>
            <p:ph idx="1"/>
          </p:nvPr>
        </p:nvSpPr>
        <p:spPr>
          <a:xfrm>
            <a:off x="1524000" y="0"/>
            <a:ext cx="9144000" cy="6858000"/>
          </a:xfrm>
        </p:spPr>
        <p:txBody>
          <a:bodyPr/>
          <a:lstStyle/>
          <a:p>
            <a:pPr lvl="1">
              <a:buFont typeface="Wingdings" panose="05000000000000000000" pitchFamily="2" charset="2"/>
              <a:buNone/>
            </a:pPr>
            <a:r>
              <a:rPr lang="en-US" sz="3200" b="1">
                <a:latin typeface="Garamond" panose="02020404030301010803" pitchFamily="18" charset="0"/>
              </a:rPr>
              <a:t>                              Louis XIV(14)</a:t>
            </a:r>
          </a:p>
          <a:p>
            <a:pPr lvl="1"/>
            <a:r>
              <a:rPr lang="en-US" sz="1600">
                <a:latin typeface="Garamond" panose="02020404030301010803" pitchFamily="18" charset="0"/>
              </a:rPr>
              <a:t>He was the 14</a:t>
            </a:r>
            <a:r>
              <a:rPr lang="en-US" sz="1600" baseline="30000">
                <a:latin typeface="Garamond" panose="02020404030301010803" pitchFamily="18" charset="0"/>
              </a:rPr>
              <a:t>th</a:t>
            </a:r>
            <a:r>
              <a:rPr lang="en-US" sz="1600">
                <a:latin typeface="Garamond" panose="02020404030301010803" pitchFamily="18" charset="0"/>
              </a:rPr>
              <a:t> king of France.</a:t>
            </a:r>
          </a:p>
          <a:p>
            <a:pPr lvl="1"/>
            <a:r>
              <a:rPr lang="en-US" sz="1600">
                <a:latin typeface="Garamond" panose="02020404030301010803" pitchFamily="18" charset="0"/>
              </a:rPr>
              <a:t>He was an absolute Monarch during the 17</a:t>
            </a:r>
            <a:r>
              <a:rPr lang="en-US" sz="1600" baseline="30000">
                <a:latin typeface="Garamond" panose="02020404030301010803" pitchFamily="18" charset="0"/>
              </a:rPr>
              <a:t>th</a:t>
            </a:r>
            <a:r>
              <a:rPr lang="en-US" sz="1600">
                <a:latin typeface="Garamond" panose="02020404030301010803" pitchFamily="18" charset="0"/>
              </a:rPr>
              <a:t>  century.</a:t>
            </a:r>
          </a:p>
          <a:p>
            <a:pPr lvl="1"/>
            <a:r>
              <a:rPr lang="en-US" sz="1600">
                <a:latin typeface="Garamond" panose="02020404030301010803" pitchFamily="18" charset="0"/>
              </a:rPr>
              <a:t>Louis XIV was the only one to totally free himself from the Parliament, which controlled the King.</a:t>
            </a:r>
          </a:p>
          <a:p>
            <a:pPr lvl="1"/>
            <a:r>
              <a:rPr lang="en-US" sz="1600">
                <a:latin typeface="Garamond" panose="02020404030301010803" pitchFamily="18" charset="0"/>
              </a:rPr>
              <a:t>Louis XIV  coined the phrase “L'état, c'est moi”, which means “I am the state.”</a:t>
            </a:r>
          </a:p>
          <a:p>
            <a:pPr lvl="1"/>
            <a:r>
              <a:rPr lang="en-US" sz="1600">
                <a:latin typeface="Garamond" panose="02020404030301010803" pitchFamily="18" charset="0"/>
              </a:rPr>
              <a:t>Louis XIV centralized the government and made all the laws for France</a:t>
            </a:r>
          </a:p>
          <a:p>
            <a:pPr lvl="1"/>
            <a:r>
              <a:rPr lang="en-US" sz="1600">
                <a:latin typeface="Garamond" panose="02020404030301010803" pitchFamily="18" charset="0"/>
              </a:rPr>
              <a:t>Louis XIV put France into debt by spending money building the Palace of Versailles and fighting wars.</a:t>
            </a:r>
          </a:p>
          <a:p>
            <a:pPr lvl="1"/>
            <a:endParaRPr lang="en-US" sz="1600">
              <a:latin typeface="Garamond" panose="02020404030301010803" pitchFamily="18" charset="0"/>
            </a:endParaRPr>
          </a:p>
          <a:p>
            <a:pPr lvl="1">
              <a:buFont typeface="Wingdings" panose="05000000000000000000" pitchFamily="2" charset="2"/>
              <a:buNone/>
            </a:pPr>
            <a:endParaRPr lang="en-US" sz="1600">
              <a:latin typeface="Garamond" panose="02020404030301010803" pitchFamily="18" charset="0"/>
            </a:endParaRPr>
          </a:p>
        </p:txBody>
      </p:sp>
      <p:pic>
        <p:nvPicPr>
          <p:cNvPr id="455683" name="Picture 3" descr="DSCF457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600" y="2895600"/>
            <a:ext cx="2451100" cy="3276600"/>
          </a:xfrm>
          <a:prstGeom prst="rect">
            <a:avLst/>
          </a:prstGeom>
          <a:noFill/>
          <a:extLst>
            <a:ext uri="{909E8E84-426E-40DD-AFC4-6F175D3DCCD1}">
              <a14:hiddenFill xmlns:a14="http://schemas.microsoft.com/office/drawing/2010/main">
                <a:solidFill>
                  <a:srgbClr val="FFFFFF"/>
                </a:solidFill>
              </a14:hiddenFill>
            </a:ext>
          </a:extLst>
        </p:spPr>
      </p:pic>
      <p:pic>
        <p:nvPicPr>
          <p:cNvPr id="455684" name="Picture 4" descr="franc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3201" y="2971801"/>
            <a:ext cx="3381375" cy="3114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10226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4" name="Rectangle 2"/>
          <p:cNvSpPr>
            <a:spLocks noGrp="1" noChangeArrowheads="1"/>
          </p:cNvSpPr>
          <p:nvPr>
            <p:ph idx="1"/>
          </p:nvPr>
        </p:nvSpPr>
        <p:spPr>
          <a:xfrm>
            <a:off x="1524000" y="0"/>
            <a:ext cx="9144000" cy="4419600"/>
          </a:xfrm>
        </p:spPr>
        <p:txBody>
          <a:bodyPr>
            <a:normAutofit fontScale="92500" lnSpcReduction="10000"/>
          </a:bodyPr>
          <a:lstStyle/>
          <a:p>
            <a:pPr algn="ctr">
              <a:lnSpc>
                <a:spcPct val="90000"/>
              </a:lnSpc>
              <a:buFont typeface="Wingdings" panose="05000000000000000000" pitchFamily="2" charset="2"/>
              <a:buNone/>
            </a:pPr>
            <a:r>
              <a:rPr lang="en-US" sz="3600" u="sng">
                <a:latin typeface="Garamond" panose="02020404030301010803" pitchFamily="18" charset="0"/>
              </a:rPr>
              <a:t>Montesquieu-1740’s</a:t>
            </a:r>
            <a:r>
              <a:rPr lang="en-US" sz="3600">
                <a:latin typeface="Garamond" panose="02020404030301010803" pitchFamily="18" charset="0"/>
              </a:rPr>
              <a:t> </a:t>
            </a:r>
            <a:endParaRPr lang="en-US" sz="1600">
              <a:latin typeface="Garamond" panose="02020404030301010803" pitchFamily="18" charset="0"/>
            </a:endParaRPr>
          </a:p>
          <a:p>
            <a:pPr>
              <a:lnSpc>
                <a:spcPct val="90000"/>
              </a:lnSpc>
            </a:pPr>
            <a:r>
              <a:rPr lang="en-US" sz="1600">
                <a:latin typeface="Garamond" panose="02020404030301010803" pitchFamily="18" charset="0"/>
              </a:rPr>
              <a:t>Baron de Montesquieu devoted his studies to political liberty.</a:t>
            </a:r>
          </a:p>
          <a:p>
            <a:pPr>
              <a:lnSpc>
                <a:spcPct val="90000"/>
              </a:lnSpc>
            </a:pPr>
            <a:r>
              <a:rPr lang="en-US" sz="1600" b="1">
                <a:latin typeface="Garamond" panose="02020404030301010803" pitchFamily="18" charset="0"/>
              </a:rPr>
              <a:t>He was an aristocrat and a lawyer.</a:t>
            </a:r>
          </a:p>
          <a:p>
            <a:pPr>
              <a:lnSpc>
                <a:spcPct val="90000"/>
              </a:lnSpc>
            </a:pPr>
            <a:r>
              <a:rPr lang="en-US" sz="1600">
                <a:latin typeface="Garamond" panose="02020404030301010803" pitchFamily="18" charset="0"/>
              </a:rPr>
              <a:t>He studied the history of ancient Rome. </a:t>
            </a:r>
          </a:p>
          <a:p>
            <a:pPr>
              <a:lnSpc>
                <a:spcPct val="90000"/>
              </a:lnSpc>
            </a:pPr>
            <a:r>
              <a:rPr lang="en-US" sz="1600">
                <a:latin typeface="Garamond" panose="02020404030301010803" pitchFamily="18" charset="0"/>
              </a:rPr>
              <a:t>With similar beliefs to Voltaire, they both believed that Britain was the best-governed country of their day. </a:t>
            </a:r>
          </a:p>
          <a:p>
            <a:pPr>
              <a:lnSpc>
                <a:spcPct val="90000"/>
              </a:lnSpc>
              <a:buFont typeface="Wingdings" panose="05000000000000000000" pitchFamily="2" charset="2"/>
              <a:buNone/>
            </a:pPr>
            <a:r>
              <a:rPr lang="en-US" sz="1800" b="1">
                <a:latin typeface="Garamond" panose="02020404030301010803" pitchFamily="18" charset="0"/>
              </a:rPr>
              <a:t>Separation of Powers</a:t>
            </a:r>
          </a:p>
          <a:p>
            <a:pPr>
              <a:lnSpc>
                <a:spcPct val="90000"/>
              </a:lnSpc>
            </a:pPr>
            <a:r>
              <a:rPr lang="en-US" sz="1600">
                <a:latin typeface="Garamond" panose="02020404030301010803" pitchFamily="18" charset="0"/>
              </a:rPr>
              <a:t>His beliefs for separation of government included </a:t>
            </a:r>
          </a:p>
          <a:p>
            <a:pPr>
              <a:lnSpc>
                <a:spcPct val="90000"/>
              </a:lnSpc>
              <a:buFont typeface="Wingdings" panose="05000000000000000000" pitchFamily="2" charset="2"/>
              <a:buNone/>
            </a:pPr>
            <a:r>
              <a:rPr lang="en-US" sz="1600">
                <a:latin typeface="Garamond" panose="02020404030301010803" pitchFamily="18" charset="0"/>
              </a:rPr>
              <a:t>                  -  King and ministers held executive power- carried out laws of the state</a:t>
            </a:r>
          </a:p>
          <a:p>
            <a:pPr>
              <a:lnSpc>
                <a:spcPct val="90000"/>
              </a:lnSpc>
              <a:buFont typeface="Wingdings" panose="05000000000000000000" pitchFamily="2" charset="2"/>
              <a:buNone/>
            </a:pPr>
            <a:r>
              <a:rPr lang="en-US" sz="1600">
                <a:latin typeface="Garamond" panose="02020404030301010803" pitchFamily="18" charset="0"/>
              </a:rPr>
              <a:t>                  -  The Members of the Parliament held legislative, or the lawmaking power. </a:t>
            </a:r>
          </a:p>
          <a:p>
            <a:pPr>
              <a:lnSpc>
                <a:spcPct val="90000"/>
              </a:lnSpc>
              <a:buFont typeface="Wingdings" panose="05000000000000000000" pitchFamily="2" charset="2"/>
              <a:buNone/>
            </a:pPr>
            <a:r>
              <a:rPr lang="en-US" sz="1600">
                <a:latin typeface="Garamond" panose="02020404030301010803" pitchFamily="18" charset="0"/>
              </a:rPr>
              <a:t>		-  Judges of the English court held the judicial power- interpreted laws and applied them to each case. </a:t>
            </a:r>
          </a:p>
          <a:p>
            <a:pPr>
              <a:lnSpc>
                <a:spcPct val="90000"/>
              </a:lnSpc>
              <a:buClr>
                <a:schemeClr val="tx1"/>
              </a:buClr>
            </a:pPr>
            <a:r>
              <a:rPr lang="en-US" sz="1600" b="1">
                <a:latin typeface="Garamond" panose="02020404030301010803" pitchFamily="18" charset="0"/>
              </a:rPr>
              <a:t>His ideas would later be called, “Checks and Balances”</a:t>
            </a:r>
          </a:p>
          <a:p>
            <a:pPr>
              <a:lnSpc>
                <a:spcPct val="90000"/>
              </a:lnSpc>
              <a:buClr>
                <a:schemeClr val="tx1"/>
              </a:buClr>
            </a:pPr>
            <a:endParaRPr lang="en-US" sz="1600" b="1">
              <a:latin typeface="Garamond" panose="02020404030301010803" pitchFamily="18" charset="0"/>
            </a:endParaRPr>
          </a:p>
          <a:p>
            <a:pPr>
              <a:lnSpc>
                <a:spcPct val="90000"/>
              </a:lnSpc>
              <a:buClr>
                <a:schemeClr val="tx1"/>
              </a:buClr>
            </a:pPr>
            <a:r>
              <a:rPr lang="en-US" sz="1600">
                <a:latin typeface="Garamond" panose="02020404030301010803" pitchFamily="18" charset="0"/>
              </a:rPr>
              <a:t>Wrote the book, </a:t>
            </a:r>
            <a:r>
              <a:rPr lang="en-US" sz="1600" i="1">
                <a:latin typeface="Garamond" panose="02020404030301010803" pitchFamily="18" charset="0"/>
              </a:rPr>
              <a:t>On the Spirit of Laws. </a:t>
            </a:r>
            <a:r>
              <a:rPr lang="en-US" sz="1600">
                <a:latin typeface="Garamond" panose="02020404030301010803" pitchFamily="18" charset="0"/>
              </a:rPr>
              <a:t>This book stated that separation of powers would keep one branch from overpowering the others.                     </a:t>
            </a:r>
          </a:p>
          <a:p>
            <a:pPr>
              <a:lnSpc>
                <a:spcPct val="90000"/>
              </a:lnSpc>
            </a:pPr>
            <a:endParaRPr lang="en-US" sz="1600">
              <a:latin typeface="Garamond" panose="02020404030301010803" pitchFamily="18" charset="0"/>
            </a:endParaRPr>
          </a:p>
        </p:txBody>
      </p:sp>
      <p:pic>
        <p:nvPicPr>
          <p:cNvPr id="294915" name="Picture 3" descr="Montesquie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4114800"/>
            <a:ext cx="1905000" cy="2381250"/>
          </a:xfrm>
          <a:prstGeom prst="rect">
            <a:avLst/>
          </a:prstGeom>
          <a:noFill/>
          <a:extLst>
            <a:ext uri="{909E8E84-426E-40DD-AFC4-6F175D3DCCD1}">
              <a14:hiddenFill xmlns:a14="http://schemas.microsoft.com/office/drawing/2010/main">
                <a:solidFill>
                  <a:srgbClr val="FFFFFF"/>
                </a:solidFill>
              </a14:hiddenFill>
            </a:ext>
          </a:extLst>
        </p:spPr>
      </p:pic>
      <p:pic>
        <p:nvPicPr>
          <p:cNvPr id="294916" name="Picture 4" descr="gave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2800" y="4191000"/>
            <a:ext cx="2209800" cy="2209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231123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994" name="Rectangle 2"/>
          <p:cNvSpPr>
            <a:spLocks noGrp="1" noChangeArrowheads="1"/>
          </p:cNvSpPr>
          <p:nvPr>
            <p:ph idx="1"/>
          </p:nvPr>
        </p:nvSpPr>
        <p:spPr>
          <a:xfrm>
            <a:off x="1524000" y="0"/>
            <a:ext cx="9144000" cy="6858000"/>
          </a:xfrm>
        </p:spPr>
        <p:txBody>
          <a:bodyPr/>
          <a:lstStyle/>
          <a:p>
            <a:pPr algn="ctr">
              <a:buFont typeface="Wingdings" panose="05000000000000000000" pitchFamily="2" charset="2"/>
              <a:buNone/>
            </a:pPr>
            <a:r>
              <a:rPr lang="en-US" sz="3600" b="1">
                <a:latin typeface="Garamond" panose="02020404030301010803" pitchFamily="18" charset="0"/>
              </a:rPr>
              <a:t>The Social Contract(1651)</a:t>
            </a:r>
          </a:p>
          <a:p>
            <a:pPr>
              <a:buClr>
                <a:schemeClr val="tx1"/>
              </a:buClr>
            </a:pPr>
            <a:r>
              <a:rPr lang="en-US" sz="1600">
                <a:latin typeface="Garamond" panose="02020404030301010803" pitchFamily="18" charset="0"/>
              </a:rPr>
              <a:t>During the scientific revolution the social contract was invented by Thomas Hobbs.</a:t>
            </a:r>
          </a:p>
          <a:p>
            <a:pPr>
              <a:buClr>
                <a:schemeClr val="tx1"/>
              </a:buClr>
            </a:pPr>
            <a:r>
              <a:rPr lang="en-US" sz="1600">
                <a:latin typeface="Garamond" panose="02020404030301010803" pitchFamily="18" charset="0"/>
              </a:rPr>
              <a:t>The idea behind the contract was that a ruler would have absolute power given to him by the people who were under exact control.</a:t>
            </a:r>
          </a:p>
          <a:p>
            <a:pPr>
              <a:buClr>
                <a:schemeClr val="tx1"/>
              </a:buClr>
            </a:pPr>
            <a:r>
              <a:rPr lang="en-US" sz="1600">
                <a:latin typeface="Garamond" panose="02020404030301010803" pitchFamily="18" charset="0"/>
              </a:rPr>
              <a:t>Hobbes invention of this theory was partially due to him seeing the horrors of the English Civil War and coming to the conclusion that all men were wicked and selfish.</a:t>
            </a:r>
          </a:p>
          <a:p>
            <a:pPr>
              <a:buClr>
                <a:schemeClr val="tx1"/>
              </a:buClr>
            </a:pPr>
            <a:r>
              <a:rPr lang="en-US" sz="1600">
                <a:latin typeface="Garamond" panose="02020404030301010803" pitchFamily="18" charset="0"/>
              </a:rPr>
              <a:t>Hobbes was a believer in Absolute Monarchy or a ruler’s complete unquestionable control over his/her people.</a:t>
            </a:r>
          </a:p>
          <a:p>
            <a:pPr>
              <a:buClr>
                <a:schemeClr val="tx1"/>
              </a:buClr>
            </a:pPr>
            <a:endParaRPr lang="en-US" sz="1600" b="1">
              <a:latin typeface="Garamond" panose="02020404030301010803" pitchFamily="18" charset="0"/>
            </a:endParaRPr>
          </a:p>
        </p:txBody>
      </p:sp>
      <p:pic>
        <p:nvPicPr>
          <p:cNvPr id="340995" name="Picture 3" descr="hobb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2609850"/>
            <a:ext cx="3492500" cy="4248150"/>
          </a:xfrm>
          <a:prstGeom prst="rect">
            <a:avLst/>
          </a:prstGeom>
          <a:noFill/>
          <a:extLst>
            <a:ext uri="{909E8E84-426E-40DD-AFC4-6F175D3DCCD1}">
              <a14:hiddenFill xmlns:a14="http://schemas.microsoft.com/office/drawing/2010/main">
                <a:solidFill>
                  <a:srgbClr val="FFFFFF"/>
                </a:solidFill>
              </a14:hiddenFill>
            </a:ext>
          </a:extLst>
        </p:spPr>
      </p:pic>
      <p:pic>
        <p:nvPicPr>
          <p:cNvPr id="340996" name="Picture 4" descr="RHINESTONE &amp; PEARL CROWN">
            <a:hlinkClick r:id="rId3" tooltip="RHINESTONE &amp; PEARL CROWN"/>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15250" y="3905250"/>
            <a:ext cx="2952750" cy="2952750"/>
          </a:xfrm>
          <a:prstGeom prst="rect">
            <a:avLst/>
          </a:prstGeom>
          <a:noFill/>
          <a:extLst>
            <a:ext uri="{909E8E84-426E-40DD-AFC4-6F175D3DCCD1}">
              <a14:hiddenFill xmlns:a14="http://schemas.microsoft.com/office/drawing/2010/main">
                <a:solidFill>
                  <a:srgbClr val="FFFFFF"/>
                </a:solidFill>
              </a14:hiddenFill>
            </a:ext>
          </a:extLst>
        </p:spPr>
      </p:pic>
      <p:sp>
        <p:nvSpPr>
          <p:cNvPr id="340997" name="Text Box 5"/>
          <p:cNvSpPr txBox="1">
            <a:spLocks noChangeArrowheads="1"/>
          </p:cNvSpPr>
          <p:nvPr/>
        </p:nvSpPr>
        <p:spPr bwMode="auto">
          <a:xfrm>
            <a:off x="5105400" y="5334000"/>
            <a:ext cx="17526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t>Thomas Hobbes</a:t>
            </a:r>
          </a:p>
        </p:txBody>
      </p:sp>
      <p:sp>
        <p:nvSpPr>
          <p:cNvPr id="340998" name="Text Box 6"/>
          <p:cNvSpPr txBox="1">
            <a:spLocks noChangeArrowheads="1"/>
          </p:cNvSpPr>
          <p:nvPr/>
        </p:nvSpPr>
        <p:spPr bwMode="auto">
          <a:xfrm>
            <a:off x="8229600" y="3276600"/>
            <a:ext cx="20574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t>Absolute monarchy</a:t>
            </a:r>
          </a:p>
        </p:txBody>
      </p:sp>
    </p:spTree>
    <p:extLst>
      <p:ext uri="{BB962C8B-B14F-4D97-AF65-F5344CB8AC3E}">
        <p14:creationId xmlns:p14="http://schemas.microsoft.com/office/powerpoint/2010/main" val="20318306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594" name="Rectangle 2"/>
          <p:cNvSpPr>
            <a:spLocks noGrp="1" noChangeArrowheads="1"/>
          </p:cNvSpPr>
          <p:nvPr>
            <p:ph type="subTitle" idx="1"/>
          </p:nvPr>
        </p:nvSpPr>
        <p:spPr>
          <a:xfrm>
            <a:off x="1524000" y="0"/>
            <a:ext cx="9144000" cy="6858000"/>
          </a:xfrm>
        </p:spPr>
        <p:txBody>
          <a:bodyPr/>
          <a:lstStyle/>
          <a:p>
            <a:r>
              <a:rPr lang="en-US" sz="3600"/>
              <a:t>Impact of the Enlightenment</a:t>
            </a:r>
          </a:p>
          <a:p>
            <a:pPr algn="l">
              <a:buFont typeface="Wingdings" panose="05000000000000000000" pitchFamily="2" charset="2"/>
              <a:buChar char="l"/>
            </a:pPr>
            <a:r>
              <a:rPr lang="en-US" sz="1600"/>
              <a:t>The Enlightenment sparked new political, social, artistic and scientific ideas.  </a:t>
            </a:r>
          </a:p>
          <a:p>
            <a:pPr algn="l">
              <a:buFont typeface="Wingdings" panose="05000000000000000000" pitchFamily="2" charset="2"/>
              <a:buChar char="l"/>
            </a:pPr>
            <a:r>
              <a:rPr lang="en-US" sz="1600"/>
              <a:t>During the Enlightenment people learned to use reason and logic to solve their problems. </a:t>
            </a:r>
          </a:p>
          <a:p>
            <a:pPr algn="l">
              <a:buFont typeface="Wingdings" panose="05000000000000000000" pitchFamily="2" charset="2"/>
              <a:buChar char="l"/>
            </a:pPr>
            <a:r>
              <a:rPr lang="en-US" sz="1600"/>
              <a:t> New concepts of freedom and individual rights arose.  </a:t>
            </a:r>
          </a:p>
          <a:p>
            <a:pPr algn="l">
              <a:buFont typeface="Wingdings" panose="05000000000000000000" pitchFamily="2" charset="2"/>
              <a:buChar char="l"/>
            </a:pPr>
            <a:r>
              <a:rPr lang="en-US" sz="1600"/>
              <a:t>Philosophers influenced history.  For example, many of John Locke’s new political theories were used in the writing of the Declaration of Independence.  </a:t>
            </a:r>
          </a:p>
          <a:p>
            <a:pPr algn="l">
              <a:buFont typeface="Wingdings" panose="05000000000000000000" pitchFamily="2" charset="2"/>
              <a:buChar char="l"/>
            </a:pPr>
            <a:r>
              <a:rPr lang="en-US" sz="1600"/>
              <a:t>People began to question established beliefs in government and social status</a:t>
            </a:r>
          </a:p>
          <a:p>
            <a:pPr algn="l"/>
            <a:endParaRPr lang="en-US" sz="1600"/>
          </a:p>
        </p:txBody>
      </p:sp>
      <p:pic>
        <p:nvPicPr>
          <p:cNvPr id="366595" name="Picture 3" descr="enlightenme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3048000"/>
            <a:ext cx="8915400"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421279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4834" name="Rectangle 2"/>
          <p:cNvSpPr>
            <a:spLocks noGrp="1" noChangeArrowheads="1"/>
          </p:cNvSpPr>
          <p:nvPr>
            <p:ph idx="1"/>
          </p:nvPr>
        </p:nvSpPr>
        <p:spPr>
          <a:xfrm>
            <a:off x="1524000" y="0"/>
            <a:ext cx="9144000" cy="6858000"/>
          </a:xfrm>
        </p:spPr>
        <p:txBody>
          <a:bodyPr/>
          <a:lstStyle/>
          <a:p>
            <a:pPr algn="ctr">
              <a:buClr>
                <a:schemeClr val="tx1"/>
              </a:buClr>
              <a:buFont typeface="Wingdings" panose="05000000000000000000" pitchFamily="2" charset="2"/>
              <a:buNone/>
            </a:pPr>
            <a:r>
              <a:rPr lang="en-US" sz="3600" b="1">
                <a:latin typeface="Garamond" panose="02020404030301010803" pitchFamily="18" charset="0"/>
              </a:rPr>
              <a:t>Enlightened Despot </a:t>
            </a:r>
            <a:r>
              <a:rPr lang="en-US" sz="2400">
                <a:latin typeface="Garamond" panose="02020404030301010803" pitchFamily="18" charset="0"/>
              </a:rPr>
              <a:t>(1700)</a:t>
            </a:r>
          </a:p>
          <a:p>
            <a:pPr>
              <a:buClr>
                <a:schemeClr val="tx1"/>
              </a:buClr>
            </a:pPr>
            <a:r>
              <a:rPr lang="en-US" sz="1600">
                <a:latin typeface="Garamond" panose="02020404030301010803" pitchFamily="18" charset="0"/>
              </a:rPr>
              <a:t>In the 1700s, Paris was the cultural and intellectual capital of Europe.</a:t>
            </a:r>
          </a:p>
          <a:p>
            <a:pPr>
              <a:buClr>
                <a:schemeClr val="tx1"/>
              </a:buClr>
            </a:pPr>
            <a:r>
              <a:rPr lang="en-US" sz="1600">
                <a:latin typeface="Garamond" panose="02020404030301010803" pitchFamily="18" charset="0"/>
              </a:rPr>
              <a:t>Young people from around Europe-and also from the Americas-came to study, philosophize, and enjoy fine culture.</a:t>
            </a:r>
          </a:p>
          <a:p>
            <a:pPr>
              <a:buClr>
                <a:schemeClr val="tx1"/>
              </a:buClr>
            </a:pPr>
            <a:r>
              <a:rPr lang="en-US" sz="1600">
                <a:latin typeface="Garamond" panose="02020404030301010803" pitchFamily="18" charset="0"/>
              </a:rPr>
              <a:t>The brightest minds of the age gathered there. From their circles radiated the ideas of the Enlightenment.</a:t>
            </a:r>
          </a:p>
          <a:p>
            <a:pPr>
              <a:buClr>
                <a:schemeClr val="tx1"/>
              </a:buClr>
            </a:pPr>
            <a:r>
              <a:rPr lang="en-US" sz="1600">
                <a:latin typeface="Garamond" panose="02020404030301010803" pitchFamily="18" charset="0"/>
              </a:rPr>
              <a:t>…the Enlightenment spirit also swept  through Europe’s </a:t>
            </a:r>
            <a:r>
              <a:rPr lang="en-US" sz="1600" b="1">
                <a:latin typeface="Garamond" panose="02020404030301010803" pitchFamily="18" charset="0"/>
              </a:rPr>
              <a:t>royal courts.</a:t>
            </a:r>
          </a:p>
          <a:p>
            <a:pPr>
              <a:buClr>
                <a:schemeClr val="tx1"/>
              </a:buClr>
            </a:pPr>
            <a:r>
              <a:rPr lang="en-US" sz="1600">
                <a:latin typeface="Garamond" panose="02020404030301010803" pitchFamily="18" charset="0"/>
              </a:rPr>
              <a:t>Many philosophers believed that the best type of government was a monarchy in which the ruler respected the people’s rights. </a:t>
            </a:r>
          </a:p>
          <a:p>
            <a:pPr>
              <a:buClr>
                <a:schemeClr val="tx1"/>
              </a:buClr>
            </a:pPr>
            <a:r>
              <a:rPr lang="en-US" sz="1600">
                <a:latin typeface="Garamond" panose="02020404030301010803" pitchFamily="18" charset="0"/>
              </a:rPr>
              <a:t>The philosophers tried to convince monarchs to rule justly. </a:t>
            </a:r>
          </a:p>
          <a:p>
            <a:pPr>
              <a:buClr>
                <a:schemeClr val="tx1"/>
              </a:buClr>
            </a:pPr>
            <a:r>
              <a:rPr lang="en-US" sz="1600">
                <a:latin typeface="Garamond" panose="02020404030301010803" pitchFamily="18" charset="0"/>
              </a:rPr>
              <a:t>Some monarchs embraced the new ideas and made reforms that reflected the Enlightenment spirit.</a:t>
            </a:r>
          </a:p>
          <a:p>
            <a:pPr>
              <a:buClr>
                <a:schemeClr val="tx1"/>
              </a:buClr>
            </a:pPr>
            <a:r>
              <a:rPr lang="en-US" sz="1800" b="1">
                <a:latin typeface="Garamond" panose="02020404030301010803" pitchFamily="18" charset="0"/>
              </a:rPr>
              <a:t>They became known as Enlightened Despots. </a:t>
            </a:r>
            <a:r>
              <a:rPr lang="en-US" sz="1600">
                <a:latin typeface="Garamond" panose="02020404030301010803" pitchFamily="18" charset="0"/>
              </a:rPr>
              <a:t>Despot means absolute ruler.</a:t>
            </a:r>
          </a:p>
          <a:p>
            <a:pPr>
              <a:buClr>
                <a:schemeClr val="tx1"/>
              </a:buClr>
            </a:pPr>
            <a:r>
              <a:rPr lang="en-US" sz="1600">
                <a:latin typeface="Garamond" panose="02020404030301010803" pitchFamily="18" charset="0"/>
              </a:rPr>
              <a:t>The enlightened depots supported the philosophers ideas. But they also had no intention of giving up any power.</a:t>
            </a:r>
          </a:p>
          <a:p>
            <a:pPr>
              <a:buClr>
                <a:schemeClr val="tx1"/>
              </a:buClr>
            </a:pPr>
            <a:r>
              <a:rPr lang="en-US" sz="1600">
                <a:latin typeface="Garamond" panose="02020404030301010803" pitchFamily="18" charset="0"/>
              </a:rPr>
              <a:t>The foremost of Europe's’ enlightened despots were Frederick II of Prussia, Holy Roman Emperor Joseph II of Austria, and Catherine the Great of Russia. </a:t>
            </a:r>
            <a:r>
              <a:rPr lang="en-US" sz="1800" b="1">
                <a:latin typeface="Garamond" panose="02020404030301010803" pitchFamily="18" charset="0"/>
              </a:rPr>
              <a:t> </a:t>
            </a:r>
            <a:r>
              <a:rPr lang="en-US" sz="1600" b="1">
                <a:latin typeface="Garamond" panose="02020404030301010803" pitchFamily="18" charset="0"/>
              </a:rPr>
              <a:t> </a:t>
            </a:r>
            <a:r>
              <a:rPr lang="en-US" sz="1600">
                <a:latin typeface="Garamond" panose="02020404030301010803" pitchFamily="18" charset="0"/>
              </a:rPr>
              <a:t>  </a:t>
            </a:r>
          </a:p>
        </p:txBody>
      </p:sp>
      <p:pic>
        <p:nvPicPr>
          <p:cNvPr id="504835" name="Picture 3" descr="pesne6">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1" y="4724400"/>
            <a:ext cx="1381125" cy="1905000"/>
          </a:xfrm>
          <a:prstGeom prst="rect">
            <a:avLst/>
          </a:prstGeom>
          <a:noFill/>
          <a:extLst>
            <a:ext uri="{909E8E84-426E-40DD-AFC4-6F175D3DCCD1}">
              <a14:hiddenFill xmlns:a14="http://schemas.microsoft.com/office/drawing/2010/main">
                <a:solidFill>
                  <a:srgbClr val="FFFFFF"/>
                </a:solidFill>
              </a14:hiddenFill>
            </a:ext>
          </a:extLst>
        </p:spPr>
      </p:pic>
      <p:pic>
        <p:nvPicPr>
          <p:cNvPr id="504836" name="Picture 4" descr="habs11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10201" y="4724401"/>
            <a:ext cx="1363663" cy="1895475"/>
          </a:xfrm>
          <a:prstGeom prst="rect">
            <a:avLst/>
          </a:prstGeom>
          <a:noFill/>
          <a:extLst>
            <a:ext uri="{909E8E84-426E-40DD-AFC4-6F175D3DCCD1}">
              <a14:hiddenFill xmlns:a14="http://schemas.microsoft.com/office/drawing/2010/main">
                <a:solidFill>
                  <a:srgbClr val="FFFFFF"/>
                </a:solidFill>
              </a14:hiddenFill>
            </a:ext>
          </a:extLst>
        </p:spPr>
      </p:pic>
      <p:pic>
        <p:nvPicPr>
          <p:cNvPr id="504837" name="Picture 5" descr="ekaterin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29600" y="4724400"/>
            <a:ext cx="1373188" cy="1866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464735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5554" name="Rectangle 2"/>
          <p:cNvSpPr>
            <a:spLocks noGrp="1" noChangeArrowheads="1"/>
          </p:cNvSpPr>
          <p:nvPr>
            <p:ph idx="1"/>
          </p:nvPr>
        </p:nvSpPr>
        <p:spPr>
          <a:xfrm>
            <a:off x="1524000" y="0"/>
            <a:ext cx="9144000" cy="6858000"/>
          </a:xfrm>
        </p:spPr>
        <p:txBody>
          <a:bodyPr/>
          <a:lstStyle/>
          <a:p>
            <a:pPr algn="ctr">
              <a:buFont typeface="Wingdings" panose="05000000000000000000" pitchFamily="2" charset="2"/>
              <a:buNone/>
            </a:pPr>
            <a:r>
              <a:rPr lang="en-US" sz="3600" b="1">
                <a:latin typeface="Garamond" panose="02020404030301010803" pitchFamily="18" charset="0"/>
              </a:rPr>
              <a:t>Catherine The Great</a:t>
            </a:r>
          </a:p>
          <a:p>
            <a:r>
              <a:rPr lang="en-US" sz="1600">
                <a:latin typeface="Garamond" panose="02020404030301010803" pitchFamily="18" charset="0"/>
              </a:rPr>
              <a:t>Catherine the Great was also known as Catherine II and ruled Russia from 1762-1796.</a:t>
            </a:r>
          </a:p>
          <a:p>
            <a:r>
              <a:rPr lang="en-US" sz="1600">
                <a:latin typeface="Garamond" panose="02020404030301010803" pitchFamily="18" charset="0"/>
              </a:rPr>
              <a:t>She was well-educated and read the works of philosophers.</a:t>
            </a:r>
          </a:p>
          <a:p>
            <a:r>
              <a:rPr lang="en-US" sz="1600">
                <a:latin typeface="Garamond" panose="02020404030301010803" pitchFamily="18" charset="0"/>
              </a:rPr>
              <a:t>She ruled with absolute power, but took steps to modernize Russia.</a:t>
            </a:r>
          </a:p>
          <a:p>
            <a:r>
              <a:rPr lang="en-US" sz="1600">
                <a:latin typeface="Garamond" panose="02020404030301010803" pitchFamily="18" charset="0"/>
              </a:rPr>
              <a:t>In 1767 she proposed that the laws be reformed to follow Montesquieu and Beccaria.</a:t>
            </a:r>
          </a:p>
          <a:p>
            <a:r>
              <a:rPr lang="en-US" sz="1600">
                <a:latin typeface="Garamond" panose="02020404030301010803" pitchFamily="18" charset="0"/>
              </a:rPr>
              <a:t>She wanted to allow religious toleration and abolish torture and the death penalty, however these goals were not accomplished.</a:t>
            </a:r>
          </a:p>
          <a:p>
            <a:r>
              <a:rPr lang="en-US" sz="1600">
                <a:latin typeface="Garamond" panose="02020404030301010803" pitchFamily="18" charset="0"/>
              </a:rPr>
              <a:t>She granted limited reforms but did little to help the serfs, causing a revolt in 1773 which she had brutally put down.</a:t>
            </a:r>
          </a:p>
          <a:p>
            <a:r>
              <a:rPr lang="en-US" sz="1600">
                <a:latin typeface="Garamond" panose="02020404030301010803" pitchFamily="18" charset="0"/>
              </a:rPr>
              <a:t>She wanted to end serfdom, but she needed the support of the Nobles so stay in power, so serfdom stayed.</a:t>
            </a:r>
          </a:p>
          <a:p>
            <a:pPr algn="ctr"/>
            <a:endParaRPr lang="en-US" sz="3600" b="1">
              <a:latin typeface="Garamond" panose="02020404030301010803" pitchFamily="18" charset="0"/>
            </a:endParaRPr>
          </a:p>
        </p:txBody>
      </p:sp>
      <p:pic>
        <p:nvPicPr>
          <p:cNvPr id="535555" name="Picture 3" descr="catheri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1" y="3810000"/>
            <a:ext cx="2144713" cy="2717800"/>
          </a:xfrm>
          <a:prstGeom prst="rect">
            <a:avLst/>
          </a:prstGeom>
          <a:noFill/>
          <a:extLst>
            <a:ext uri="{909E8E84-426E-40DD-AFC4-6F175D3DCCD1}">
              <a14:hiddenFill xmlns:a14="http://schemas.microsoft.com/office/drawing/2010/main">
                <a:solidFill>
                  <a:srgbClr val="FFFFFF"/>
                </a:solidFill>
              </a14:hiddenFill>
            </a:ext>
          </a:extLst>
        </p:spPr>
      </p:pic>
      <p:pic>
        <p:nvPicPr>
          <p:cNvPr id="535556" name="Picture 4" descr="catherineII22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9401" y="3886201"/>
            <a:ext cx="2417763" cy="2676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489679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4" name="Rectangle 4"/>
          <p:cNvSpPr>
            <a:spLocks noGrp="1" noChangeArrowheads="1"/>
          </p:cNvSpPr>
          <p:nvPr>
            <p:ph type="ctrTitle"/>
          </p:nvPr>
        </p:nvSpPr>
        <p:spPr/>
        <p:txBody>
          <a:bodyPr/>
          <a:lstStyle/>
          <a:p>
            <a:r>
              <a:rPr lang="en-US"/>
              <a:t>The French Revolution</a:t>
            </a:r>
          </a:p>
        </p:txBody>
      </p:sp>
      <p:sp>
        <p:nvSpPr>
          <p:cNvPr id="235525" name="Rectangle 5"/>
          <p:cNvSpPr>
            <a:spLocks noGrp="1" noChangeArrowheads="1"/>
          </p:cNvSpPr>
          <p:nvPr>
            <p:ph type="subTitle" idx="1"/>
          </p:nvPr>
        </p:nvSpPr>
        <p:spPr/>
        <p:txBody>
          <a:bodyPr/>
          <a:lstStyle/>
          <a:p>
            <a:endParaRPr lang="en-US"/>
          </a:p>
        </p:txBody>
      </p:sp>
    </p:spTree>
    <p:extLst>
      <p:ext uri="{BB962C8B-B14F-4D97-AF65-F5344CB8AC3E}">
        <p14:creationId xmlns:p14="http://schemas.microsoft.com/office/powerpoint/2010/main" val="347552629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562" name="Rectangle 2"/>
          <p:cNvSpPr>
            <a:spLocks noGrp="1" noChangeArrowheads="1"/>
          </p:cNvSpPr>
          <p:nvPr>
            <p:ph idx="1"/>
          </p:nvPr>
        </p:nvSpPr>
        <p:spPr>
          <a:xfrm>
            <a:off x="1981200" y="228600"/>
            <a:ext cx="8229600" cy="6400800"/>
          </a:xfrm>
        </p:spPr>
        <p:txBody>
          <a:bodyPr/>
          <a:lstStyle/>
          <a:p>
            <a:pPr algn="ctr"/>
            <a:r>
              <a:rPr lang="en-US" sz="3600" b="1">
                <a:latin typeface="Garamond" panose="02020404030301010803" pitchFamily="18" charset="0"/>
              </a:rPr>
              <a:t>Louis 16</a:t>
            </a:r>
            <a:r>
              <a:rPr lang="en-US" sz="3600" b="1" baseline="30000">
                <a:latin typeface="Garamond" panose="02020404030301010803" pitchFamily="18" charset="0"/>
              </a:rPr>
              <a:t>th</a:t>
            </a:r>
            <a:r>
              <a:rPr lang="en-US" sz="3600" b="1">
                <a:latin typeface="Garamond" panose="02020404030301010803" pitchFamily="18" charset="0"/>
              </a:rPr>
              <a:t> </a:t>
            </a:r>
          </a:p>
          <a:p>
            <a:r>
              <a:rPr lang="en-US" sz="1600">
                <a:latin typeface="Garamond" panose="02020404030301010803" pitchFamily="18" charset="0"/>
              </a:rPr>
              <a:t>Executed on January 21 1793</a:t>
            </a:r>
          </a:p>
          <a:p>
            <a:r>
              <a:rPr lang="en-US" sz="1600">
                <a:latin typeface="Garamond" panose="02020404030301010803" pitchFamily="18" charset="0"/>
              </a:rPr>
              <a:t>Became King of France in 1774  and was the last Absolute Monarch of France</a:t>
            </a:r>
          </a:p>
          <a:p>
            <a:r>
              <a:rPr lang="en-US" sz="1600">
                <a:latin typeface="Garamond" panose="02020404030301010803" pitchFamily="18" charset="0"/>
              </a:rPr>
              <a:t>Borrowed money heavily to help American Revolutionaries</a:t>
            </a:r>
          </a:p>
          <a:p>
            <a:r>
              <a:rPr lang="en-US" sz="1600">
                <a:latin typeface="Garamond" panose="02020404030301010803" pitchFamily="18" charset="0"/>
              </a:rPr>
              <a:t>Bankers said no to lending the government money in 1786 this posed serious economic problem for Louis 16</a:t>
            </a:r>
            <a:r>
              <a:rPr lang="en-US" sz="1600" baseline="30000">
                <a:latin typeface="Garamond" panose="02020404030301010803" pitchFamily="18" charset="0"/>
              </a:rPr>
              <a:t>th</a:t>
            </a:r>
            <a:r>
              <a:rPr lang="en-US" sz="1600">
                <a:latin typeface="Garamond" panose="02020404030301010803" pitchFamily="18" charset="0"/>
              </a:rPr>
              <a:t> </a:t>
            </a:r>
          </a:p>
          <a:p>
            <a:r>
              <a:rPr lang="en-US" sz="1600">
                <a:latin typeface="Garamond" panose="02020404030301010803" pitchFamily="18" charset="0"/>
              </a:rPr>
              <a:t>He tried to tax the third estate and this led to his downfall.</a:t>
            </a:r>
          </a:p>
          <a:p>
            <a:r>
              <a:rPr lang="en-US" sz="1600">
                <a:latin typeface="Garamond" panose="02020404030301010803" pitchFamily="18" charset="0"/>
              </a:rPr>
              <a:t>Was executed in 1793 during the reign of Terror</a:t>
            </a:r>
          </a:p>
          <a:p>
            <a:pPr>
              <a:buFont typeface="Wingdings" panose="05000000000000000000" pitchFamily="2" charset="2"/>
              <a:buNone/>
            </a:pPr>
            <a:endParaRPr lang="en-US" sz="1600">
              <a:latin typeface="Garamond" panose="02020404030301010803" pitchFamily="18" charset="0"/>
            </a:endParaRPr>
          </a:p>
          <a:p>
            <a:pPr>
              <a:buFont typeface="Wingdings" panose="05000000000000000000" pitchFamily="2" charset="2"/>
              <a:buNone/>
            </a:pPr>
            <a:r>
              <a:rPr lang="en-US" sz="1600">
                <a:latin typeface="Garamond" panose="02020404030301010803" pitchFamily="18" charset="0"/>
              </a:rPr>
              <a:t>	</a:t>
            </a:r>
            <a:r>
              <a:rPr lang="en-US" sz="1600" b="1">
                <a:latin typeface="Garamond" panose="02020404030301010803" pitchFamily="18" charset="0"/>
              </a:rPr>
              <a:t>	</a:t>
            </a:r>
          </a:p>
        </p:txBody>
      </p:sp>
      <p:pic>
        <p:nvPicPr>
          <p:cNvPr id="322563" name="Picture 3" descr="execloui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9600" y="3733801"/>
            <a:ext cx="3810000" cy="2638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502884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3154" name="Rectangle 2"/>
          <p:cNvSpPr>
            <a:spLocks noGrp="1" noChangeArrowheads="1"/>
          </p:cNvSpPr>
          <p:nvPr>
            <p:ph idx="1"/>
          </p:nvPr>
        </p:nvSpPr>
        <p:spPr>
          <a:xfrm>
            <a:off x="1524000" y="0"/>
            <a:ext cx="9144000" cy="6858000"/>
          </a:xfrm>
        </p:spPr>
        <p:txBody>
          <a:bodyPr/>
          <a:lstStyle/>
          <a:p>
            <a:pPr algn="ctr">
              <a:buFont typeface="Wingdings" panose="05000000000000000000" pitchFamily="2" charset="2"/>
              <a:buNone/>
            </a:pPr>
            <a:r>
              <a:rPr lang="en-US" sz="3600">
                <a:latin typeface="Garamond" panose="02020404030301010803" pitchFamily="18" charset="0"/>
              </a:rPr>
              <a:t>Estates General</a:t>
            </a:r>
          </a:p>
          <a:p>
            <a:pPr>
              <a:buClr>
                <a:schemeClr val="tx1"/>
              </a:buClr>
              <a:buFont typeface="Wingdings" panose="05000000000000000000" pitchFamily="2" charset="2"/>
              <a:buChar char="Ø"/>
            </a:pPr>
            <a:r>
              <a:rPr lang="en-US" sz="1800">
                <a:latin typeface="Garamond" panose="02020404030301010803" pitchFamily="18" charset="0"/>
              </a:rPr>
              <a:t>Estates General is an assembly of representatives from all three estates </a:t>
            </a:r>
          </a:p>
          <a:p>
            <a:pPr>
              <a:buClr>
                <a:schemeClr val="tx1"/>
              </a:buClr>
              <a:buFont typeface="Wingdings" panose="05000000000000000000" pitchFamily="2" charset="2"/>
              <a:buChar char="Ø"/>
            </a:pPr>
            <a:r>
              <a:rPr lang="en-US" sz="1800">
                <a:latin typeface="Garamond" panose="02020404030301010803" pitchFamily="18" charset="0"/>
              </a:rPr>
              <a:t>The First estate was made up of</a:t>
            </a:r>
          </a:p>
          <a:p>
            <a:pPr lvl="1">
              <a:buClr>
                <a:schemeClr val="tx1"/>
              </a:buClr>
              <a:buFont typeface="Wingdings" panose="05000000000000000000" pitchFamily="2" charset="2"/>
              <a:buChar char="Ø"/>
            </a:pPr>
            <a:r>
              <a:rPr lang="en-US" sz="1600">
                <a:latin typeface="Garamond" panose="02020404030301010803" pitchFamily="18" charset="0"/>
              </a:rPr>
              <a:t>Clergy men from the Roman Catholic church</a:t>
            </a:r>
          </a:p>
          <a:p>
            <a:pPr lvl="1">
              <a:buClr>
                <a:schemeClr val="tx1"/>
              </a:buClr>
              <a:buFont typeface="Wingdings" panose="05000000000000000000" pitchFamily="2" charset="2"/>
              <a:buChar char="Ø"/>
            </a:pPr>
            <a:r>
              <a:rPr lang="en-US" sz="1600">
                <a:latin typeface="Garamond" panose="02020404030301010803" pitchFamily="18" charset="0"/>
              </a:rPr>
              <a:t>They scorned enlightenment ideas</a:t>
            </a:r>
          </a:p>
          <a:p>
            <a:pPr>
              <a:buClr>
                <a:schemeClr val="tx1"/>
              </a:buClr>
              <a:buFont typeface="Wingdings" panose="05000000000000000000" pitchFamily="2" charset="2"/>
              <a:buChar char="Ø"/>
            </a:pPr>
            <a:r>
              <a:rPr lang="en-US" sz="1800">
                <a:latin typeface="Garamond" panose="02020404030301010803" pitchFamily="18" charset="0"/>
              </a:rPr>
              <a:t>The Second estate</a:t>
            </a:r>
          </a:p>
          <a:p>
            <a:pPr lvl="1">
              <a:buClr>
                <a:schemeClr val="tx1"/>
              </a:buClr>
              <a:buFont typeface="Wingdings" panose="05000000000000000000" pitchFamily="2" charset="2"/>
              <a:buChar char="Ø"/>
            </a:pPr>
            <a:r>
              <a:rPr lang="en-US" sz="1600">
                <a:latin typeface="Garamond" panose="02020404030301010803" pitchFamily="18" charset="0"/>
              </a:rPr>
              <a:t>Made up of rich nobles</a:t>
            </a:r>
          </a:p>
          <a:p>
            <a:pPr lvl="1">
              <a:buClr>
                <a:schemeClr val="tx1"/>
              </a:buClr>
              <a:buFont typeface="Wingdings" panose="05000000000000000000" pitchFamily="2" charset="2"/>
              <a:buChar char="Ø"/>
            </a:pPr>
            <a:r>
              <a:rPr lang="en-US" sz="1600">
                <a:latin typeface="Garamond" panose="02020404030301010803" pitchFamily="18" charset="0"/>
              </a:rPr>
              <a:t>They held the highest offices in the government</a:t>
            </a:r>
          </a:p>
          <a:p>
            <a:pPr lvl="1">
              <a:buClr>
                <a:schemeClr val="tx1"/>
              </a:buClr>
              <a:buFont typeface="Wingdings" panose="05000000000000000000" pitchFamily="2" charset="2"/>
              <a:buChar char="Ø"/>
            </a:pPr>
            <a:r>
              <a:rPr lang="en-US" sz="1600">
                <a:latin typeface="Garamond" panose="02020404030301010803" pitchFamily="18" charset="0"/>
              </a:rPr>
              <a:t>They disagreed about enlightenment ideas</a:t>
            </a:r>
          </a:p>
          <a:p>
            <a:pPr>
              <a:buClr>
                <a:schemeClr val="tx1"/>
              </a:buClr>
              <a:buFont typeface="Wingdings" panose="05000000000000000000" pitchFamily="2" charset="2"/>
              <a:buChar char="Ø"/>
            </a:pPr>
            <a:r>
              <a:rPr lang="en-US" sz="1800">
                <a:latin typeface="Garamond" panose="02020404030301010803" pitchFamily="18" charset="0"/>
              </a:rPr>
              <a:t>The Third estate</a:t>
            </a:r>
          </a:p>
          <a:p>
            <a:pPr lvl="1">
              <a:buClr>
                <a:schemeClr val="tx1"/>
              </a:buClr>
              <a:buFont typeface="Wingdings" panose="05000000000000000000" pitchFamily="2" charset="2"/>
              <a:buChar char="Ø"/>
            </a:pPr>
            <a:r>
              <a:rPr lang="en-US" sz="1600">
                <a:latin typeface="Garamond" panose="02020404030301010803" pitchFamily="18" charset="0"/>
              </a:rPr>
              <a:t>Made up of the bourgeoisie, urban lower class, and peasant farmers</a:t>
            </a:r>
          </a:p>
          <a:p>
            <a:pPr lvl="1">
              <a:buClr>
                <a:schemeClr val="tx1"/>
              </a:buClr>
              <a:buFont typeface="Wingdings" panose="05000000000000000000" pitchFamily="2" charset="2"/>
              <a:buChar char="Ø"/>
            </a:pPr>
            <a:r>
              <a:rPr lang="en-US" sz="1600">
                <a:latin typeface="Garamond" panose="02020404030301010803" pitchFamily="18" charset="0"/>
              </a:rPr>
              <a:t>They held no power in government</a:t>
            </a:r>
          </a:p>
          <a:p>
            <a:pPr lvl="1">
              <a:buClr>
                <a:schemeClr val="tx1"/>
              </a:buClr>
              <a:buFont typeface="Wingdings" panose="05000000000000000000" pitchFamily="2" charset="2"/>
              <a:buChar char="Ø"/>
            </a:pPr>
            <a:r>
              <a:rPr lang="en-US" sz="1600">
                <a:latin typeface="Garamond" panose="02020404030301010803" pitchFamily="18" charset="0"/>
              </a:rPr>
              <a:t>They also liked the enlightenment ideas</a:t>
            </a:r>
          </a:p>
        </p:txBody>
      </p:sp>
      <p:pic>
        <p:nvPicPr>
          <p:cNvPr id="433155" name="Picture 3" descr="three_estat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4397376"/>
            <a:ext cx="2971800" cy="2060575"/>
          </a:xfrm>
          <a:prstGeom prst="rect">
            <a:avLst/>
          </a:prstGeom>
          <a:noFill/>
          <a:extLst>
            <a:ext uri="{909E8E84-426E-40DD-AFC4-6F175D3DCCD1}">
              <a14:hiddenFill xmlns:a14="http://schemas.microsoft.com/office/drawing/2010/main">
                <a:solidFill>
                  <a:srgbClr val="FFFFFF"/>
                </a:solidFill>
              </a14:hiddenFill>
            </a:ext>
          </a:extLst>
        </p:spPr>
      </p:pic>
      <p:pic>
        <p:nvPicPr>
          <p:cNvPr id="433156" name="Picture 4" descr="estatesgener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801" y="3962401"/>
            <a:ext cx="4067175" cy="2447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108901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idx="1"/>
          </p:nvPr>
        </p:nvSpPr>
        <p:spPr>
          <a:xfrm>
            <a:off x="1524000" y="0"/>
            <a:ext cx="9144000" cy="6858000"/>
          </a:xfrm>
        </p:spPr>
        <p:txBody>
          <a:bodyPr/>
          <a:lstStyle/>
          <a:p>
            <a:pPr algn="ctr">
              <a:buFont typeface="Wingdings" panose="05000000000000000000" pitchFamily="2" charset="2"/>
              <a:buNone/>
            </a:pPr>
            <a:r>
              <a:rPr lang="en-US" sz="3600" b="1">
                <a:latin typeface="Garamond" panose="02020404030301010803" pitchFamily="18" charset="0"/>
              </a:rPr>
              <a:t>National Assembly</a:t>
            </a:r>
          </a:p>
          <a:p>
            <a:r>
              <a:rPr lang="en-US" sz="1600" b="1">
                <a:latin typeface="Garamond" panose="02020404030301010803" pitchFamily="18" charset="0"/>
              </a:rPr>
              <a:t>A French congress established by representatives of the Third Estate on June 17, 1789, to enact laws and reforms in the name of the French people.</a:t>
            </a:r>
          </a:p>
          <a:p>
            <a:r>
              <a:rPr lang="en-US" sz="1600" b="1">
                <a:latin typeface="Garamond" panose="02020404030301010803" pitchFamily="18" charset="0"/>
              </a:rPr>
              <a:t>The National Assembly was mostly made up of the bourgeoisie whose views had been shaped by the Enlightenment, were eager to make changes in the government.</a:t>
            </a:r>
          </a:p>
          <a:p>
            <a:r>
              <a:rPr lang="en-US" sz="1600" b="1">
                <a:latin typeface="Garamond" panose="02020404030301010803" pitchFamily="18" charset="0"/>
              </a:rPr>
              <a:t>They insisted that all three estates meet together and that each delegate have a vote. This would give the advantage to the Third Estate, which had as many delegates as the other two estates combined.</a:t>
            </a:r>
          </a:p>
          <a:p>
            <a:r>
              <a:rPr lang="en-US" sz="1600" b="1">
                <a:latin typeface="Garamond" panose="02020404030301010803" pitchFamily="18" charset="0"/>
              </a:rPr>
              <a:t>On June 17, 1789, they voted to establish the National Assembly, in affect proclaiming the end of absolute monarchy and the beginning of representative government.</a:t>
            </a:r>
          </a:p>
          <a:p>
            <a:r>
              <a:rPr lang="en-US" sz="1600" b="1">
                <a:latin typeface="Garamond" panose="02020404030301010803" pitchFamily="18" charset="0"/>
              </a:rPr>
              <a:t>Three days later, the Third Estate found themselves locked out of their meeting room. They broke down the door to an indoor tennis court, pledging to stay until they drew up a new constitution. This was called the Tennis Court Oath.</a:t>
            </a:r>
          </a:p>
          <a:p>
            <a:r>
              <a:rPr lang="en-US" sz="1600" b="1">
                <a:latin typeface="Garamond" panose="02020404030301010803" pitchFamily="18" charset="0"/>
              </a:rPr>
              <a:t>King Louis tried to make peace by ordering the First and Second Estates to join the National Assembly.</a:t>
            </a:r>
          </a:p>
        </p:txBody>
      </p:sp>
      <p:pic>
        <p:nvPicPr>
          <p:cNvPr id="38915" name="Picture 3" descr="is?30191493853">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4648200"/>
            <a:ext cx="1346200" cy="1981200"/>
          </a:xfrm>
          <a:prstGeom prst="rect">
            <a:avLst/>
          </a:prstGeom>
          <a:noFill/>
          <a:extLst>
            <a:ext uri="{909E8E84-426E-40DD-AFC4-6F175D3DCCD1}">
              <a14:hiddenFill xmlns:a14="http://schemas.microsoft.com/office/drawing/2010/main">
                <a:solidFill>
                  <a:srgbClr val="FFFFFF"/>
                </a:solidFill>
              </a14:hiddenFill>
            </a:ext>
          </a:extLst>
        </p:spPr>
      </p:pic>
      <p:pic>
        <p:nvPicPr>
          <p:cNvPr id="38916" name="Picture 4" descr="is?455230321617">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43400" y="4876800"/>
            <a:ext cx="1676400" cy="1322388"/>
          </a:xfrm>
          <a:prstGeom prst="rect">
            <a:avLst/>
          </a:prstGeom>
          <a:noFill/>
          <a:extLst>
            <a:ext uri="{909E8E84-426E-40DD-AFC4-6F175D3DCCD1}">
              <a14:hiddenFill xmlns:a14="http://schemas.microsoft.com/office/drawing/2010/main">
                <a:solidFill>
                  <a:srgbClr val="FFFFFF"/>
                </a:solidFill>
              </a14:hiddenFill>
            </a:ext>
          </a:extLst>
        </p:spPr>
      </p:pic>
      <p:pic>
        <p:nvPicPr>
          <p:cNvPr id="38917" name="Picture 5" descr="is?252381375259">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20000" y="4724400"/>
            <a:ext cx="1841500" cy="198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592500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114" name="Rectangle 2"/>
          <p:cNvSpPr>
            <a:spLocks noGrp="1" noChangeArrowheads="1"/>
          </p:cNvSpPr>
          <p:nvPr>
            <p:ph idx="1"/>
          </p:nvPr>
        </p:nvSpPr>
        <p:spPr>
          <a:xfrm>
            <a:off x="1524000" y="0"/>
            <a:ext cx="9144000" cy="6858000"/>
          </a:xfrm>
        </p:spPr>
        <p:txBody>
          <a:bodyPr/>
          <a:lstStyle/>
          <a:p>
            <a:pPr algn="ctr">
              <a:buFont typeface="Wingdings" panose="05000000000000000000" pitchFamily="2" charset="2"/>
              <a:buNone/>
            </a:pPr>
            <a:r>
              <a:rPr lang="en-US"/>
              <a:t>Declaration of the Rights of Man</a:t>
            </a:r>
          </a:p>
          <a:p>
            <a:r>
              <a:rPr lang="en-US" sz="1600">
                <a:latin typeface="Garamond" panose="02020404030301010803" pitchFamily="18" charset="0"/>
              </a:rPr>
              <a:t>These were the basic layout for what man should and shouldn’t do.</a:t>
            </a:r>
          </a:p>
          <a:p>
            <a:r>
              <a:rPr lang="en-US" sz="1600">
                <a:latin typeface="Garamond" panose="02020404030301010803" pitchFamily="18" charset="0"/>
              </a:rPr>
              <a:t>The rights are liberty, property, security, and resistance to oppression.</a:t>
            </a:r>
          </a:p>
          <a:p>
            <a:r>
              <a:rPr lang="en-US" sz="1600">
                <a:latin typeface="Garamond" panose="02020404030301010803" pitchFamily="18" charset="0"/>
              </a:rPr>
              <a:t>It was established in 1789 by the national assembly during the French Revolution.</a:t>
            </a:r>
          </a:p>
          <a:p>
            <a:r>
              <a:rPr lang="en-US" sz="1600">
                <a:latin typeface="Garamond" panose="02020404030301010803" pitchFamily="18" charset="0"/>
              </a:rPr>
              <a:t>The declaration of independence was used as its model.</a:t>
            </a:r>
          </a:p>
          <a:p>
            <a:r>
              <a:rPr lang="en-US" sz="1600">
                <a:latin typeface="Garamond" panose="02020404030301010803" pitchFamily="18" charset="0"/>
              </a:rPr>
              <a:t>It declares that it is the job of the government to protect the natural rights of man and guarantees equality among men.</a:t>
            </a:r>
          </a:p>
          <a:p>
            <a:r>
              <a:rPr lang="en-US" sz="1600">
                <a:latin typeface="Garamond" panose="02020404030301010803" pitchFamily="18" charset="0"/>
              </a:rPr>
              <a:t>States that anyone is free to practice any region of their choice without prosecution.</a:t>
            </a:r>
          </a:p>
          <a:p>
            <a:r>
              <a:rPr lang="en-US" sz="1600">
                <a:latin typeface="Garamond" panose="02020404030301010803" pitchFamily="18" charset="0"/>
              </a:rPr>
              <a:t>It promises to tax people only on how much they can afford.</a:t>
            </a:r>
          </a:p>
        </p:txBody>
      </p:sp>
      <p:pic>
        <p:nvPicPr>
          <p:cNvPr id="346115" name="Picture 3" descr="ojhjo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3400" y="2971801"/>
            <a:ext cx="2857500" cy="3514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74329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4898" name="Rectangle 2"/>
          <p:cNvSpPr>
            <a:spLocks noGrp="1" noChangeArrowheads="1"/>
          </p:cNvSpPr>
          <p:nvPr>
            <p:ph idx="1"/>
          </p:nvPr>
        </p:nvSpPr>
        <p:spPr>
          <a:xfrm>
            <a:off x="1524000" y="0"/>
            <a:ext cx="9144000" cy="6858000"/>
          </a:xfrm>
        </p:spPr>
        <p:txBody>
          <a:bodyPr/>
          <a:lstStyle/>
          <a:p>
            <a:pPr algn="ctr">
              <a:buFont typeface="Wingdings" panose="05000000000000000000" pitchFamily="2" charset="2"/>
              <a:buNone/>
            </a:pPr>
            <a:r>
              <a:rPr lang="en-US" sz="3600" b="1">
                <a:latin typeface="Garamond" panose="02020404030301010803" pitchFamily="18" charset="0"/>
              </a:rPr>
              <a:t>Peter the Great</a:t>
            </a:r>
          </a:p>
          <a:p>
            <a:pPr>
              <a:buClr>
                <a:schemeClr val="tx1"/>
              </a:buClr>
              <a:buFont typeface="Garamond" panose="02020404030301010803" pitchFamily="18" charset="0"/>
              <a:buChar char="•"/>
            </a:pPr>
            <a:r>
              <a:rPr lang="en-US" sz="1600">
                <a:latin typeface="Garamond" panose="02020404030301010803" pitchFamily="18" charset="0"/>
              </a:rPr>
              <a:t>Peter the Great was an absolute monarch in Russia, he was the czar from 1682 to 1725.</a:t>
            </a:r>
          </a:p>
          <a:p>
            <a:pPr>
              <a:buClr>
                <a:schemeClr val="tx1"/>
              </a:buClr>
              <a:buFont typeface="Garamond" panose="02020404030301010803" pitchFamily="18" charset="0"/>
              <a:buChar char="•"/>
            </a:pPr>
            <a:r>
              <a:rPr lang="en-US" sz="1600">
                <a:latin typeface="Garamond" panose="02020404030301010803" pitchFamily="18" charset="0"/>
              </a:rPr>
              <a:t>He worked to centralize royal power</a:t>
            </a:r>
          </a:p>
          <a:p>
            <a:pPr>
              <a:buClr>
                <a:schemeClr val="tx1"/>
              </a:buClr>
              <a:buFont typeface="Garamond" panose="02020404030301010803" pitchFamily="18" charset="0"/>
              <a:buChar char="•"/>
            </a:pPr>
            <a:r>
              <a:rPr lang="en-US" sz="1600">
                <a:latin typeface="Garamond" panose="02020404030301010803" pitchFamily="18" charset="0"/>
              </a:rPr>
              <a:t>Reduced the power of nobility and gained control of the Russian Orthodox Church.</a:t>
            </a:r>
          </a:p>
          <a:p>
            <a:pPr>
              <a:buClr>
                <a:schemeClr val="tx1"/>
              </a:buClr>
              <a:buFont typeface="Garamond" panose="02020404030301010803" pitchFamily="18" charset="0"/>
              <a:buChar char="•"/>
            </a:pPr>
            <a:r>
              <a:rPr lang="en-US" sz="1600">
                <a:latin typeface="Garamond" panose="02020404030301010803" pitchFamily="18" charset="0"/>
              </a:rPr>
              <a:t>Peter wanted to </a:t>
            </a:r>
            <a:r>
              <a:rPr lang="en-US" sz="1600" b="1">
                <a:latin typeface="Garamond" panose="02020404030301010803" pitchFamily="18" charset="0"/>
              </a:rPr>
              <a:t>modernize</a:t>
            </a:r>
            <a:r>
              <a:rPr lang="en-US" sz="1600">
                <a:latin typeface="Garamond" panose="02020404030301010803" pitchFamily="18" charset="0"/>
              </a:rPr>
              <a:t> Russia. He traveled from Western European cities to study western technology and brought back the ideas to westernize Russia.</a:t>
            </a:r>
          </a:p>
          <a:p>
            <a:pPr lvl="1">
              <a:buClr>
                <a:schemeClr val="tx1"/>
              </a:buClr>
              <a:buFontTx/>
              <a:buChar char="o"/>
            </a:pPr>
            <a:r>
              <a:rPr lang="en-US" sz="1400">
                <a:latin typeface="Garamond" panose="02020404030301010803" pitchFamily="18" charset="0"/>
              </a:rPr>
              <a:t>Simplified Russian Alphabet, developed mining and textiles.</a:t>
            </a:r>
          </a:p>
          <a:p>
            <a:pPr>
              <a:buClr>
                <a:schemeClr val="tx1"/>
              </a:buClr>
              <a:buFont typeface="Garamond" panose="02020404030301010803" pitchFamily="18" charset="0"/>
              <a:buChar char="•"/>
            </a:pPr>
            <a:r>
              <a:rPr lang="en-US" sz="1600">
                <a:latin typeface="Garamond" panose="02020404030301010803" pitchFamily="18" charset="0"/>
              </a:rPr>
              <a:t>Peter sometimes resorted to force and terror to achieve his goals.</a:t>
            </a:r>
          </a:p>
          <a:p>
            <a:pPr>
              <a:buClr>
                <a:schemeClr val="tx1"/>
              </a:buClr>
              <a:buFont typeface="Garamond" panose="02020404030301010803" pitchFamily="18" charset="0"/>
              <a:buChar char="•"/>
            </a:pPr>
            <a:r>
              <a:rPr lang="en-US" sz="1600">
                <a:latin typeface="Garamond" panose="02020404030301010803" pitchFamily="18" charset="0"/>
              </a:rPr>
              <a:t>Created the largest army in  Europe in the late 1600s and used it to expand Russian territory.</a:t>
            </a:r>
          </a:p>
          <a:p>
            <a:pPr>
              <a:buClr>
                <a:schemeClr val="tx1"/>
              </a:buClr>
              <a:buFont typeface="Garamond" panose="02020404030301010803" pitchFamily="18" charset="0"/>
              <a:buNone/>
            </a:pPr>
            <a:r>
              <a:rPr lang="en-US" sz="1600">
                <a:latin typeface="Garamond" panose="02020404030301010803" pitchFamily="18" charset="0"/>
              </a:rPr>
              <a:t> </a:t>
            </a:r>
          </a:p>
        </p:txBody>
      </p:sp>
      <p:pic>
        <p:nvPicPr>
          <p:cNvPr id="464899" name="Picture 3" descr="is?16517554556">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r="-55" b="4445"/>
          <a:stretch>
            <a:fillRect/>
          </a:stretch>
        </p:blipFill>
        <p:spPr bwMode="auto">
          <a:xfrm>
            <a:off x="2133601" y="3124200"/>
            <a:ext cx="2962275" cy="3352800"/>
          </a:xfrm>
          <a:prstGeom prst="rect">
            <a:avLst/>
          </a:prstGeom>
          <a:noFill/>
          <a:extLst>
            <a:ext uri="{909E8E84-426E-40DD-AFC4-6F175D3DCCD1}">
              <a14:hiddenFill xmlns:a14="http://schemas.microsoft.com/office/drawing/2010/main">
                <a:solidFill>
                  <a:srgbClr val="FFFFFF"/>
                </a:solidFill>
              </a14:hiddenFill>
            </a:ext>
          </a:extLst>
        </p:spPr>
      </p:pic>
      <p:pic>
        <p:nvPicPr>
          <p:cNvPr id="464900" name="Picture 4" descr="is?3192675864">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62600" y="3200400"/>
            <a:ext cx="4800600" cy="32273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059886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826" name="Rectangle 2"/>
          <p:cNvSpPr>
            <a:spLocks noGrp="1" noChangeArrowheads="1"/>
          </p:cNvSpPr>
          <p:nvPr>
            <p:ph idx="1"/>
          </p:nvPr>
        </p:nvSpPr>
        <p:spPr>
          <a:xfrm>
            <a:off x="1524000" y="0"/>
            <a:ext cx="9144000" cy="6858000"/>
          </a:xfrm>
        </p:spPr>
        <p:txBody>
          <a:bodyPr/>
          <a:lstStyle/>
          <a:p>
            <a:pPr algn="ctr">
              <a:buFont typeface="Wingdings" panose="05000000000000000000" pitchFamily="2" charset="2"/>
              <a:buNone/>
            </a:pPr>
            <a:r>
              <a:rPr lang="en-US" sz="3600" b="1">
                <a:latin typeface="Garamond" panose="02020404030301010803" pitchFamily="18" charset="0"/>
              </a:rPr>
              <a:t>Storming the Bastille</a:t>
            </a:r>
          </a:p>
          <a:p>
            <a:pPr>
              <a:buFont typeface="Wingdings" panose="05000000000000000000" pitchFamily="2" charset="2"/>
              <a:buNone/>
            </a:pPr>
            <a:r>
              <a:rPr lang="en-US" sz="1800" b="1">
                <a:latin typeface="Garamond" panose="02020404030301010803" pitchFamily="18" charset="0"/>
              </a:rPr>
              <a:t>Causes…</a:t>
            </a:r>
          </a:p>
          <a:p>
            <a:pPr>
              <a:buClr>
                <a:schemeClr val="tx1"/>
              </a:buClr>
            </a:pPr>
            <a:r>
              <a:rPr lang="en-US" sz="1600">
                <a:latin typeface="Garamond" panose="02020404030301010803" pitchFamily="18" charset="0"/>
              </a:rPr>
              <a:t>Loius tried to make peace with the Third Estates by yielding the National Assembly’s demands. </a:t>
            </a:r>
          </a:p>
          <a:p>
            <a:pPr>
              <a:buClr>
                <a:schemeClr val="tx1"/>
              </a:buClr>
            </a:pPr>
            <a:r>
              <a:rPr lang="en-US" sz="1600">
                <a:latin typeface="Garamond" panose="02020404030301010803" pitchFamily="18" charset="0"/>
              </a:rPr>
              <a:t>Loius ordered the nobles and clergy to join the National Assembly but the king stationed his army in Paris.</a:t>
            </a:r>
          </a:p>
          <a:p>
            <a:pPr>
              <a:buClr>
                <a:schemeClr val="tx1"/>
              </a:buClr>
            </a:pPr>
            <a:r>
              <a:rPr lang="en-US" sz="1600">
                <a:latin typeface="Garamond" panose="02020404030301010803" pitchFamily="18" charset="0"/>
              </a:rPr>
              <a:t>Rumors flew that the foreign troops were coming to massacre French citizens.</a:t>
            </a:r>
          </a:p>
          <a:p>
            <a:pPr>
              <a:buClr>
                <a:schemeClr val="tx1"/>
              </a:buClr>
              <a:buFont typeface="Wingdings" panose="05000000000000000000" pitchFamily="2" charset="2"/>
              <a:buNone/>
            </a:pPr>
            <a:r>
              <a:rPr lang="en-US" sz="1800" b="1">
                <a:latin typeface="Garamond" panose="02020404030301010803" pitchFamily="18" charset="0"/>
              </a:rPr>
              <a:t>July 14</a:t>
            </a:r>
            <a:r>
              <a:rPr lang="en-US" sz="1800" b="1" baseline="30000">
                <a:latin typeface="Garamond" panose="02020404030301010803" pitchFamily="18" charset="0"/>
              </a:rPr>
              <a:t>th</a:t>
            </a:r>
            <a:r>
              <a:rPr lang="en-US" sz="1800" b="1">
                <a:latin typeface="Garamond" panose="02020404030301010803" pitchFamily="18" charset="0"/>
              </a:rPr>
              <a:t> 1789…</a:t>
            </a:r>
          </a:p>
          <a:p>
            <a:pPr>
              <a:buClr>
                <a:schemeClr val="tx1"/>
              </a:buClr>
            </a:pPr>
            <a:r>
              <a:rPr lang="en-US" sz="1600">
                <a:latin typeface="Garamond" panose="02020404030301010803" pitchFamily="18" charset="0"/>
              </a:rPr>
              <a:t>A mob tried to get gunpowder from the Bastille but the angry crowd overwhelmed the king’s soldiers and the Bastille fell into the control of the citizens.</a:t>
            </a:r>
          </a:p>
          <a:p>
            <a:pPr>
              <a:buClr>
                <a:schemeClr val="tx1"/>
              </a:buClr>
            </a:pPr>
            <a:r>
              <a:rPr lang="en-US" sz="1600">
                <a:latin typeface="Garamond" panose="02020404030301010803" pitchFamily="18" charset="0"/>
              </a:rPr>
              <a:t>Storming the Bastille was the symbol of the French Revolution. It is known as a national holiday in France.</a:t>
            </a:r>
          </a:p>
          <a:p>
            <a:pPr>
              <a:buClr>
                <a:schemeClr val="tx1"/>
              </a:buClr>
              <a:buFont typeface="Wingdings" panose="05000000000000000000" pitchFamily="2" charset="2"/>
              <a:buNone/>
            </a:pPr>
            <a:endParaRPr lang="en-US" sz="1600">
              <a:latin typeface="Garamond" panose="02020404030301010803" pitchFamily="18" charset="0"/>
            </a:endParaRPr>
          </a:p>
          <a:p>
            <a:pPr>
              <a:buClr>
                <a:schemeClr val="tx1"/>
              </a:buClr>
              <a:buFont typeface="Wingdings" panose="05000000000000000000" pitchFamily="2" charset="2"/>
              <a:buNone/>
            </a:pPr>
            <a:endParaRPr lang="en-US" sz="1600">
              <a:latin typeface="Garamond" panose="02020404030301010803" pitchFamily="18" charset="0"/>
            </a:endParaRPr>
          </a:p>
          <a:p>
            <a:pPr>
              <a:buClr>
                <a:schemeClr val="tx1"/>
              </a:buClr>
            </a:pPr>
            <a:endParaRPr lang="en-US" sz="1800" b="1">
              <a:latin typeface="Garamond" panose="02020404030301010803" pitchFamily="18" charset="0"/>
            </a:endParaRPr>
          </a:p>
        </p:txBody>
      </p:sp>
      <p:pic>
        <p:nvPicPr>
          <p:cNvPr id="333827" name="Picture 3" descr="prise_de_la_bastil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4038600"/>
            <a:ext cx="3276600" cy="2165350"/>
          </a:xfrm>
          <a:prstGeom prst="rect">
            <a:avLst/>
          </a:prstGeom>
          <a:noFill/>
          <a:extLst>
            <a:ext uri="{909E8E84-426E-40DD-AFC4-6F175D3DCCD1}">
              <a14:hiddenFill xmlns:a14="http://schemas.microsoft.com/office/drawing/2010/main">
                <a:solidFill>
                  <a:srgbClr val="FFFFFF"/>
                </a:solidFill>
              </a14:hiddenFill>
            </a:ext>
          </a:extLst>
        </p:spPr>
      </p:pic>
      <p:pic>
        <p:nvPicPr>
          <p:cNvPr id="333828" name="Picture 4" descr="bastille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6600" y="3810000"/>
            <a:ext cx="2114550" cy="2819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890578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7234" name="Rectangle 2"/>
          <p:cNvSpPr>
            <a:spLocks noGrp="1" noChangeArrowheads="1"/>
          </p:cNvSpPr>
          <p:nvPr>
            <p:ph idx="1"/>
          </p:nvPr>
        </p:nvSpPr>
        <p:spPr>
          <a:xfrm>
            <a:off x="1524000" y="0"/>
            <a:ext cx="9144000" cy="6858000"/>
          </a:xfrm>
        </p:spPr>
        <p:txBody>
          <a:bodyPr/>
          <a:lstStyle/>
          <a:p>
            <a:pPr algn="ctr">
              <a:buFont typeface="Wingdings" panose="05000000000000000000" pitchFamily="2" charset="2"/>
              <a:buNone/>
            </a:pPr>
            <a:r>
              <a:rPr lang="en-US" sz="3600" b="1">
                <a:latin typeface="Garamond" panose="02020404030301010803" pitchFamily="18" charset="0"/>
              </a:rPr>
              <a:t>MAXIMILIEN ROBESPIERRE</a:t>
            </a:r>
          </a:p>
          <a:p>
            <a:pPr>
              <a:buFont typeface="Wingdings" panose="05000000000000000000" pitchFamily="2" charset="2"/>
              <a:buNone/>
            </a:pPr>
            <a:endParaRPr lang="en-US" sz="3600" b="1">
              <a:latin typeface="Garamond" panose="02020404030301010803" pitchFamily="18" charset="0"/>
            </a:endParaRPr>
          </a:p>
          <a:p>
            <a:r>
              <a:rPr lang="en-US" sz="1800" b="1">
                <a:latin typeface="Garamond" panose="02020404030301010803" pitchFamily="18" charset="0"/>
              </a:rPr>
              <a:t>MAXIMILIEN ROBESPIERRE</a:t>
            </a:r>
            <a:r>
              <a:rPr lang="en-US" sz="1600" b="1">
                <a:latin typeface="Garamond" panose="02020404030301010803" pitchFamily="18" charset="0"/>
              </a:rPr>
              <a:t> </a:t>
            </a:r>
            <a:r>
              <a:rPr lang="en-US" sz="1600">
                <a:latin typeface="Garamond" panose="02020404030301010803" pitchFamily="18" charset="0"/>
              </a:rPr>
              <a:t>:was one of the people that lead the Reign of Terror . </a:t>
            </a:r>
          </a:p>
          <a:p>
            <a:r>
              <a:rPr lang="en-US" sz="1600">
                <a:latin typeface="Garamond" panose="02020404030301010803" pitchFamily="18" charset="0"/>
              </a:rPr>
              <a:t>A  radical revolutionary Robespierre tried to keep the virtue of the revolution alive. </a:t>
            </a:r>
          </a:p>
          <a:p>
            <a:r>
              <a:rPr lang="en-US" sz="1600">
                <a:latin typeface="Garamond" panose="02020404030301010803" pitchFamily="18" charset="0"/>
              </a:rPr>
              <a:t>During the Reign of Terror tens and thousands of people  were executed, and thousands more were put into prison.  </a:t>
            </a:r>
          </a:p>
          <a:p>
            <a:r>
              <a:rPr lang="en-US" sz="1600">
                <a:latin typeface="Garamond" panose="02020404030301010803" pitchFamily="18" charset="0"/>
              </a:rPr>
              <a:t>After a year the people tried of Robespierre and he was executed , ending the  Reign of Terror.</a:t>
            </a:r>
          </a:p>
          <a:p>
            <a:endParaRPr lang="en-US" sz="1600">
              <a:latin typeface="Garamond" panose="02020404030301010803" pitchFamily="18" charset="0"/>
            </a:endParaRPr>
          </a:p>
          <a:p>
            <a:endParaRPr lang="en-US" sz="1600">
              <a:latin typeface="Garamond" panose="02020404030301010803" pitchFamily="18" charset="0"/>
            </a:endParaRPr>
          </a:p>
        </p:txBody>
      </p:sp>
      <p:pic>
        <p:nvPicPr>
          <p:cNvPr id="607235" name="Picture 3" descr="Picture of 'Maximilien Robespierre'">
            <a:hlinkClick r:id="rId2" tooltip="Picture of 'Maximilien Robespierr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3276600"/>
            <a:ext cx="3143250" cy="3257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988653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9474" name="Rectangle 2"/>
          <p:cNvSpPr>
            <a:spLocks noGrp="1" noChangeArrowheads="1"/>
          </p:cNvSpPr>
          <p:nvPr>
            <p:ph idx="1"/>
          </p:nvPr>
        </p:nvSpPr>
        <p:spPr>
          <a:xfrm>
            <a:off x="1524000" y="0"/>
            <a:ext cx="9144000" cy="6858000"/>
          </a:xfrm>
        </p:spPr>
        <p:txBody>
          <a:bodyPr/>
          <a:lstStyle/>
          <a:p>
            <a:pPr algn="ctr">
              <a:buFont typeface="Wingdings" panose="05000000000000000000" pitchFamily="2" charset="2"/>
              <a:buNone/>
            </a:pPr>
            <a:r>
              <a:rPr lang="en-US" sz="3600" b="1">
                <a:latin typeface="Garamond" panose="02020404030301010803" pitchFamily="18" charset="0"/>
              </a:rPr>
              <a:t>Committee of Public Safety</a:t>
            </a:r>
          </a:p>
          <a:p>
            <a:pPr>
              <a:buClr>
                <a:schemeClr val="tx1"/>
              </a:buClr>
            </a:pPr>
            <a:r>
              <a:rPr lang="en-US" sz="1600">
                <a:latin typeface="Garamond" panose="02020404030301010803" pitchFamily="18" charset="0"/>
              </a:rPr>
              <a:t>The leader of the Committee of Public Safety was Maximilien Robespierre.</a:t>
            </a:r>
          </a:p>
          <a:p>
            <a:pPr>
              <a:buClr>
                <a:schemeClr val="tx1"/>
              </a:buClr>
            </a:pPr>
            <a:r>
              <a:rPr lang="en-US" sz="1600">
                <a:latin typeface="Garamond" panose="02020404030301010803" pitchFamily="18" charset="0"/>
              </a:rPr>
              <a:t>He had to decide who should be considered enemies of the public.</a:t>
            </a:r>
          </a:p>
          <a:p>
            <a:pPr>
              <a:buClr>
                <a:schemeClr val="tx1"/>
              </a:buClr>
            </a:pPr>
            <a:r>
              <a:rPr lang="en-US" sz="1600">
                <a:latin typeface="Garamond" panose="02020404030301010803" pitchFamily="18" charset="0"/>
              </a:rPr>
              <a:t>They wanted to keep the true virtues of their revolution alive.</a:t>
            </a:r>
          </a:p>
          <a:p>
            <a:pPr>
              <a:buClr>
                <a:schemeClr val="tx1"/>
              </a:buClr>
            </a:pPr>
            <a:r>
              <a:rPr lang="en-US" sz="1600">
                <a:latin typeface="Garamond" panose="02020404030301010803" pitchFamily="18" charset="0"/>
              </a:rPr>
              <a:t>They executed thousands of people.</a:t>
            </a:r>
          </a:p>
          <a:p>
            <a:pPr>
              <a:buClr>
                <a:schemeClr val="tx1"/>
              </a:buClr>
            </a:pPr>
            <a:r>
              <a:rPr lang="en-US" sz="1600">
                <a:latin typeface="Garamond" panose="02020404030301010803" pitchFamily="18" charset="0"/>
              </a:rPr>
              <a:t>Used the slogan “Liberty, Equality and Fraternity”</a:t>
            </a:r>
          </a:p>
        </p:txBody>
      </p:sp>
      <p:pic>
        <p:nvPicPr>
          <p:cNvPr id="489475" name="Picture 3" descr="Picture of 'Maximilien Robespierre'">
            <a:hlinkClick r:id="rId2" tooltip="Picture of 'Maximilien Robespierr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2590800"/>
            <a:ext cx="3290888" cy="3409950"/>
          </a:xfrm>
          <a:prstGeom prst="rect">
            <a:avLst/>
          </a:prstGeom>
          <a:noFill/>
          <a:extLst>
            <a:ext uri="{909E8E84-426E-40DD-AFC4-6F175D3DCCD1}">
              <a14:hiddenFill xmlns:a14="http://schemas.microsoft.com/office/drawing/2010/main">
                <a:solidFill>
                  <a:srgbClr val="FFFFFF"/>
                </a:solidFill>
              </a14:hiddenFill>
            </a:ext>
          </a:extLst>
        </p:spPr>
      </p:pic>
      <p:pic>
        <p:nvPicPr>
          <p:cNvPr id="489476" name="Picture 4" descr="vers14_anonyme_001z"/>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86600" y="2286001"/>
            <a:ext cx="3030538" cy="3838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61833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9282" name="Rectangle 2"/>
          <p:cNvSpPr>
            <a:spLocks noGrp="1" noChangeArrowheads="1"/>
          </p:cNvSpPr>
          <p:nvPr>
            <p:ph idx="1"/>
          </p:nvPr>
        </p:nvSpPr>
        <p:spPr>
          <a:xfrm>
            <a:off x="1524000" y="0"/>
            <a:ext cx="9144000" cy="6858000"/>
          </a:xfrm>
        </p:spPr>
        <p:txBody>
          <a:bodyPr/>
          <a:lstStyle/>
          <a:p>
            <a:pPr>
              <a:buFont typeface="Wingdings" panose="05000000000000000000" pitchFamily="2" charset="2"/>
              <a:buNone/>
            </a:pPr>
            <a:r>
              <a:rPr lang="en-US" sz="3600" b="1">
                <a:latin typeface="Garamond" panose="02020404030301010803" pitchFamily="18" charset="0"/>
              </a:rPr>
              <a:t>			   Reign of Terror (1793)</a:t>
            </a:r>
          </a:p>
          <a:p>
            <a:r>
              <a:rPr lang="en-US" sz="1600">
                <a:latin typeface="Garamond" panose="02020404030301010803" pitchFamily="18" charset="0"/>
              </a:rPr>
              <a:t>September 5, 1793 the Reign of Terror begins.</a:t>
            </a:r>
          </a:p>
          <a:p>
            <a:r>
              <a:rPr lang="en-US" sz="1600">
                <a:latin typeface="Garamond" panose="02020404030301010803" pitchFamily="18" charset="0"/>
              </a:rPr>
              <a:t>Robespierre slowly gained control and wanted to destroy Frances past monarchy and nobility.</a:t>
            </a:r>
          </a:p>
          <a:p>
            <a:r>
              <a:rPr lang="en-US" sz="1600">
                <a:latin typeface="Garamond" panose="02020404030301010803" pitchFamily="18" charset="0"/>
              </a:rPr>
              <a:t>Robespierre was a brutal man who beheaded anyone who opposed him including priests, kings, and rival leaders.</a:t>
            </a:r>
          </a:p>
          <a:p>
            <a:r>
              <a:rPr lang="en-US" sz="1600">
                <a:latin typeface="Garamond" panose="02020404030301010803" pitchFamily="18" charset="0"/>
              </a:rPr>
              <a:t>18,000-40,000 people were killed during the reign of terror.</a:t>
            </a:r>
          </a:p>
          <a:p>
            <a:r>
              <a:rPr lang="en-US" sz="1600">
                <a:latin typeface="Garamond" panose="02020404030301010803" pitchFamily="18" charset="0"/>
              </a:rPr>
              <a:t>1,300 people were executed in the month before this terror ended.</a:t>
            </a:r>
          </a:p>
          <a:p>
            <a:r>
              <a:rPr lang="en-US" sz="1600">
                <a:latin typeface="Garamond" panose="02020404030301010803" pitchFamily="18" charset="0"/>
              </a:rPr>
              <a:t>The “REING OF TERROR” was finally over on July 28</a:t>
            </a:r>
            <a:r>
              <a:rPr lang="en-US" sz="1600" baseline="30000">
                <a:latin typeface="Garamond" panose="02020404030301010803" pitchFamily="18" charset="0"/>
              </a:rPr>
              <a:t>th</a:t>
            </a:r>
            <a:r>
              <a:rPr lang="en-US" sz="1600">
                <a:latin typeface="Garamond" panose="02020404030301010803" pitchFamily="18" charset="0"/>
              </a:rPr>
              <a:t>, 1794 as Maximilian Robespierre was beheaded.</a:t>
            </a:r>
          </a:p>
        </p:txBody>
      </p:sp>
      <p:pic>
        <p:nvPicPr>
          <p:cNvPr id="609283" name="Picture 3" descr="rot2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4801" y="2971801"/>
            <a:ext cx="4105275" cy="1000125"/>
          </a:xfrm>
          <a:prstGeom prst="rect">
            <a:avLst/>
          </a:prstGeom>
          <a:noFill/>
          <a:extLst>
            <a:ext uri="{909E8E84-426E-40DD-AFC4-6F175D3DCCD1}">
              <a14:hiddenFill xmlns:a14="http://schemas.microsoft.com/office/drawing/2010/main">
                <a:solidFill>
                  <a:srgbClr val="FFFFFF"/>
                </a:solidFill>
              </a14:hiddenFill>
            </a:ext>
          </a:extLst>
        </p:spPr>
      </p:pic>
      <p:pic>
        <p:nvPicPr>
          <p:cNvPr id="609284" name="Picture 4" descr="robespierre-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1" y="3590926"/>
            <a:ext cx="2581275" cy="3267075"/>
          </a:xfrm>
          <a:prstGeom prst="rect">
            <a:avLst/>
          </a:prstGeom>
          <a:noFill/>
          <a:extLst>
            <a:ext uri="{909E8E84-426E-40DD-AFC4-6F175D3DCCD1}">
              <a14:hiddenFill xmlns:a14="http://schemas.microsoft.com/office/drawing/2010/main">
                <a:solidFill>
                  <a:srgbClr val="FFFFFF"/>
                </a:solidFill>
              </a14:hiddenFill>
            </a:ext>
          </a:extLst>
        </p:spPr>
      </p:pic>
      <p:pic>
        <p:nvPicPr>
          <p:cNvPr id="609285" name="Picture 5" descr="guillotin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14801" y="3962400"/>
            <a:ext cx="2600325" cy="2895600"/>
          </a:xfrm>
          <a:prstGeom prst="rect">
            <a:avLst/>
          </a:prstGeom>
          <a:noFill/>
          <a:extLst>
            <a:ext uri="{909E8E84-426E-40DD-AFC4-6F175D3DCCD1}">
              <a14:hiddenFill xmlns:a14="http://schemas.microsoft.com/office/drawing/2010/main">
                <a:solidFill>
                  <a:srgbClr val="FFFFFF"/>
                </a:solidFill>
              </a14:hiddenFill>
            </a:ext>
          </a:extLst>
        </p:spPr>
      </p:pic>
      <p:pic>
        <p:nvPicPr>
          <p:cNvPr id="609286" name="Picture 6" descr="011ml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05600" y="4572000"/>
            <a:ext cx="1524000" cy="2286000"/>
          </a:xfrm>
          <a:prstGeom prst="rect">
            <a:avLst/>
          </a:prstGeom>
          <a:noFill/>
          <a:extLst>
            <a:ext uri="{909E8E84-426E-40DD-AFC4-6F175D3DCCD1}">
              <a14:hiddenFill xmlns:a14="http://schemas.microsoft.com/office/drawing/2010/main">
                <a:solidFill>
                  <a:srgbClr val="FFFFFF"/>
                </a:solidFill>
              </a14:hiddenFill>
            </a:ext>
          </a:extLst>
        </p:spPr>
      </p:pic>
      <p:pic>
        <p:nvPicPr>
          <p:cNvPr id="609287" name="Picture 7" descr="cross_celtic"/>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29600" y="2743200"/>
            <a:ext cx="2438400" cy="411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610529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2" name="Rectangle 4"/>
          <p:cNvSpPr>
            <a:spLocks noGrp="1" noChangeArrowheads="1"/>
          </p:cNvSpPr>
          <p:nvPr>
            <p:ph type="ctrTitle"/>
          </p:nvPr>
        </p:nvSpPr>
        <p:spPr/>
        <p:txBody>
          <a:bodyPr/>
          <a:lstStyle/>
          <a:p>
            <a:r>
              <a:rPr lang="en-US"/>
              <a:t>Napoleon</a:t>
            </a:r>
          </a:p>
        </p:txBody>
      </p:sp>
      <p:sp>
        <p:nvSpPr>
          <p:cNvPr id="237573" name="Rectangle 5"/>
          <p:cNvSpPr>
            <a:spLocks noGrp="1" noChangeArrowheads="1"/>
          </p:cNvSpPr>
          <p:nvPr>
            <p:ph type="subTitle" idx="1"/>
          </p:nvPr>
        </p:nvSpPr>
        <p:spPr/>
        <p:txBody>
          <a:bodyPr/>
          <a:lstStyle/>
          <a:p>
            <a:endParaRPr lang="en-US"/>
          </a:p>
        </p:txBody>
      </p:sp>
    </p:spTree>
    <p:extLst>
      <p:ext uri="{BB962C8B-B14F-4D97-AF65-F5344CB8AC3E}">
        <p14:creationId xmlns:p14="http://schemas.microsoft.com/office/powerpoint/2010/main" val="172217710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62" name="Rectangle 2"/>
          <p:cNvSpPr>
            <a:spLocks noGrp="1" noChangeArrowheads="1"/>
          </p:cNvSpPr>
          <p:nvPr>
            <p:ph idx="1"/>
          </p:nvPr>
        </p:nvSpPr>
        <p:spPr>
          <a:xfrm>
            <a:off x="1524000" y="152400"/>
            <a:ext cx="8839200" cy="6705600"/>
          </a:xfrm>
        </p:spPr>
        <p:txBody>
          <a:bodyPr/>
          <a:lstStyle/>
          <a:p>
            <a:pPr algn="ctr">
              <a:buFont typeface="Wingdings" panose="05000000000000000000" pitchFamily="2" charset="2"/>
              <a:buNone/>
            </a:pPr>
            <a:r>
              <a:rPr lang="en-US" sz="3600" b="1">
                <a:latin typeface="Garamond" panose="02020404030301010803" pitchFamily="18" charset="0"/>
              </a:rPr>
              <a:t>Napoleon(1804-1814)</a:t>
            </a:r>
          </a:p>
          <a:p>
            <a:pPr algn="ctr">
              <a:buFont typeface="Wingdings" panose="05000000000000000000" pitchFamily="2" charset="2"/>
              <a:buNone/>
            </a:pPr>
            <a:r>
              <a:rPr lang="en-US" sz="1600">
                <a:latin typeface="Garamond" panose="02020404030301010803" pitchFamily="18" charset="0"/>
              </a:rPr>
              <a:t>NAPOLEON WAS A LOW-LEVEL MILITARY OFFICER WITH DREAMS OF GLORY</a:t>
            </a:r>
          </a:p>
          <a:p>
            <a:r>
              <a:rPr lang="en-US" sz="1600">
                <a:latin typeface="Garamond" panose="02020404030301010803" pitchFamily="18" charset="0"/>
              </a:rPr>
              <a:t>HE ROSE IN THE RANKS AFTER WINNING VICTORIES AGAINST THE BRITISH AND THE AUSTRIANS </a:t>
            </a:r>
          </a:p>
          <a:p>
            <a:r>
              <a:rPr lang="en-US" sz="1600">
                <a:latin typeface="Garamond" panose="02020404030301010803" pitchFamily="18" charset="0"/>
              </a:rPr>
              <a:t>SELECTED BY THE DIRECTORY AFTER THE FRENCH REVOLUTION TO SECURE THE COUNTRY AND END THE RIOTS.</a:t>
            </a:r>
          </a:p>
          <a:p>
            <a:r>
              <a:rPr lang="en-US" sz="1600">
                <a:latin typeface="Garamond" panose="02020404030301010803" pitchFamily="18" charset="0"/>
              </a:rPr>
              <a:t>NAPOLEON HELPED OVERTHROW THE WEAK DIRECTORY IN A COUP D ETAT OR REVOLT BY MILITARY LEADERS TO OVERTHROW A GOVERNMENT.</a:t>
            </a:r>
          </a:p>
          <a:p>
            <a:r>
              <a:rPr lang="en-US" sz="1600">
                <a:latin typeface="Garamond" panose="02020404030301010803" pitchFamily="18" charset="0"/>
              </a:rPr>
              <a:t>HE ORAGANIZED A NEW GOVERNMENT AND PUT HIMSELF IN CHARGE</a:t>
            </a:r>
          </a:p>
          <a:p>
            <a:r>
              <a:rPr lang="en-US" sz="1600">
                <a:latin typeface="Garamond" panose="02020404030301010803" pitchFamily="18" charset="0"/>
              </a:rPr>
              <a:t>THREE YEARS LATER HE TOOK THE NAME EMPEROR OF FRENCH</a:t>
            </a:r>
          </a:p>
          <a:p>
            <a:r>
              <a:rPr lang="en-US" sz="1600">
                <a:latin typeface="Garamond" panose="02020404030301010803" pitchFamily="18" charset="0"/>
              </a:rPr>
              <a:t>HE CREATED THE NAPOLEONIC CODE </a:t>
            </a:r>
          </a:p>
          <a:p>
            <a:r>
              <a:rPr lang="en-US" sz="1600">
                <a:latin typeface="Garamond" panose="02020404030301010803" pitchFamily="18" charset="0"/>
              </a:rPr>
              <a:t>THIS WAS A CODE THAT INCLUDED MANY ENGLIGHTMENT IDEAS SUCH AS THE LEGAL EQUALITY OF CITIZEN RELIGIOUS TOLERATION.</a:t>
            </a:r>
          </a:p>
          <a:p>
            <a:pPr>
              <a:buFont typeface="Wingdings" panose="05000000000000000000" pitchFamily="2" charset="2"/>
              <a:buNone/>
            </a:pPr>
            <a:endParaRPr lang="en-US" sz="1600">
              <a:latin typeface="Garamond" panose="02020404030301010803" pitchFamily="18" charset="0"/>
            </a:endParaRPr>
          </a:p>
        </p:txBody>
      </p:sp>
      <p:pic>
        <p:nvPicPr>
          <p:cNvPr id="348163" name="Picture 3" descr="is?366103920658">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0" y="4267200"/>
            <a:ext cx="3810000" cy="2590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228712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9650" name="Rectangle 2"/>
          <p:cNvSpPr>
            <a:spLocks noGrp="1" noChangeArrowheads="1"/>
          </p:cNvSpPr>
          <p:nvPr>
            <p:ph idx="1"/>
          </p:nvPr>
        </p:nvSpPr>
        <p:spPr>
          <a:xfrm>
            <a:off x="1981200" y="381000"/>
            <a:ext cx="8305800" cy="6096000"/>
          </a:xfrm>
        </p:spPr>
        <p:txBody>
          <a:bodyPr/>
          <a:lstStyle/>
          <a:p>
            <a:pPr algn="ctr">
              <a:buFont typeface="Wingdings" panose="05000000000000000000" pitchFamily="2" charset="2"/>
              <a:buNone/>
            </a:pPr>
            <a:r>
              <a:rPr lang="en-US" sz="3600" b="1">
                <a:latin typeface="Garamond" panose="02020404030301010803" pitchFamily="18" charset="0"/>
              </a:rPr>
              <a:t>Coup d ’etat</a:t>
            </a:r>
          </a:p>
          <a:p>
            <a:pPr algn="ctr">
              <a:buFont typeface="Wingdings" panose="05000000000000000000" pitchFamily="2" charset="2"/>
              <a:buNone/>
            </a:pPr>
            <a:endParaRPr lang="en-US" sz="3600" b="1">
              <a:latin typeface="Garamond" panose="02020404030301010803" pitchFamily="18" charset="0"/>
            </a:endParaRPr>
          </a:p>
          <a:p>
            <a:r>
              <a:rPr lang="en-US" sz="1600" b="1">
                <a:latin typeface="Garamond" panose="02020404030301010803" pitchFamily="18" charset="0"/>
              </a:rPr>
              <a:t>A REVOLT BY MILITARY LEADERS TO OVERTHROW A GOVERNMENT</a:t>
            </a:r>
          </a:p>
          <a:p>
            <a:r>
              <a:rPr lang="en-US" sz="1600" b="1">
                <a:latin typeface="Garamond" panose="02020404030301010803" pitchFamily="18" charset="0"/>
              </a:rPr>
              <a:t>THE ACTING OF OVERTHROWING A GOVERNMENT IN FAVOR OF ANOTHER, USUALLY THROUGH VIOLENT MEANS</a:t>
            </a:r>
          </a:p>
          <a:p>
            <a:r>
              <a:rPr lang="en-US" sz="1600" b="1">
                <a:latin typeface="Garamond" panose="02020404030301010803" pitchFamily="18" charset="0"/>
              </a:rPr>
              <a:t>NAOPLEON USES A COUP D ETAT TO TAKE OVER THE DIRECTORY AND MAKE HIMSELF DICATOR OF FRANCE.</a:t>
            </a:r>
          </a:p>
        </p:txBody>
      </p:sp>
      <p:pic>
        <p:nvPicPr>
          <p:cNvPr id="539651" name="Picture 3" descr="khgsadfhkbxdkcgbxzkcbld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801" y="3505200"/>
            <a:ext cx="1990725" cy="2235200"/>
          </a:xfrm>
          <a:prstGeom prst="rect">
            <a:avLst/>
          </a:prstGeom>
          <a:noFill/>
          <a:extLst>
            <a:ext uri="{909E8E84-426E-40DD-AFC4-6F175D3DCCD1}">
              <a14:hiddenFill xmlns:a14="http://schemas.microsoft.com/office/drawing/2010/main">
                <a:solidFill>
                  <a:srgbClr val="FFFFFF"/>
                </a:solidFill>
              </a14:hiddenFill>
            </a:ext>
          </a:extLst>
        </p:spPr>
      </p:pic>
      <p:pic>
        <p:nvPicPr>
          <p:cNvPr id="539652" name="Picture 4" descr="napole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3201" y="3505200"/>
            <a:ext cx="1941513"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438278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610" name="Rectangle 2"/>
          <p:cNvSpPr>
            <a:spLocks noGrp="1" noChangeArrowheads="1"/>
          </p:cNvSpPr>
          <p:nvPr>
            <p:ph idx="1"/>
          </p:nvPr>
        </p:nvSpPr>
        <p:spPr>
          <a:xfrm>
            <a:off x="1524000" y="0"/>
            <a:ext cx="9144000" cy="6858000"/>
          </a:xfrm>
        </p:spPr>
        <p:txBody>
          <a:bodyPr/>
          <a:lstStyle/>
          <a:p>
            <a:pPr algn="ctr">
              <a:buFont typeface="Wingdings" panose="05000000000000000000" pitchFamily="2" charset="2"/>
              <a:buNone/>
            </a:pPr>
            <a:r>
              <a:rPr lang="en-US" sz="3600" b="1">
                <a:latin typeface="Garamond" panose="02020404030301010803" pitchFamily="18" charset="0"/>
              </a:rPr>
              <a:t>Napoleonic Codes</a:t>
            </a:r>
          </a:p>
          <a:p>
            <a:pPr>
              <a:buFont typeface="Wingdings" panose="05000000000000000000" pitchFamily="2" charset="2"/>
              <a:buNone/>
            </a:pPr>
            <a:r>
              <a:rPr lang="en-US" sz="1600">
                <a:latin typeface="Garamond" panose="02020404030301010803" pitchFamily="18" charset="0"/>
              </a:rPr>
              <a:t>Definition: Napoleons comprehensive system of laws.</a:t>
            </a:r>
          </a:p>
          <a:p>
            <a:pPr>
              <a:buFont typeface="Wingdings" panose="05000000000000000000" pitchFamily="2" charset="2"/>
              <a:buNone/>
            </a:pPr>
            <a:r>
              <a:rPr lang="en-US" sz="1600">
                <a:latin typeface="Garamond" panose="02020404030301010803" pitchFamily="18" charset="0"/>
              </a:rPr>
              <a:t>	</a:t>
            </a:r>
          </a:p>
          <a:p>
            <a:pPr>
              <a:buFont typeface="Wingdings" panose="05000000000000000000" pitchFamily="2" charset="2"/>
              <a:buNone/>
            </a:pPr>
            <a:r>
              <a:rPr lang="en-US" sz="1600">
                <a:latin typeface="Garamond" panose="02020404030301010803" pitchFamily="18" charset="0"/>
              </a:rPr>
              <a:t>These codes gave the country a uniform set of laws, although it eliminated many injustices.  It limited liberty and promoted order and authority over individual rights.</a:t>
            </a:r>
          </a:p>
          <a:p>
            <a:pPr>
              <a:buFont typeface="Wingdings" panose="05000000000000000000" pitchFamily="2" charset="2"/>
              <a:buNone/>
            </a:pPr>
            <a:endParaRPr lang="en-US" sz="1600">
              <a:latin typeface="Garamond" panose="02020404030301010803" pitchFamily="18" charset="0"/>
            </a:endParaRPr>
          </a:p>
          <a:p>
            <a:pPr>
              <a:buClr>
                <a:schemeClr val="tx1"/>
              </a:buClr>
            </a:pPr>
            <a:r>
              <a:rPr lang="en-US" sz="1600">
                <a:latin typeface="Garamond" panose="02020404030301010803" pitchFamily="18" charset="0"/>
              </a:rPr>
              <a:t> The code took away women’s rights, for example the right to sell their property which had been earned during the revolution.  </a:t>
            </a:r>
          </a:p>
          <a:p>
            <a:pPr>
              <a:buClr>
                <a:schemeClr val="tx1"/>
              </a:buClr>
            </a:pPr>
            <a:r>
              <a:rPr lang="en-US" sz="1600">
                <a:latin typeface="Garamond" panose="02020404030301010803" pitchFamily="18" charset="0"/>
              </a:rPr>
              <a:t>Also freedom of speech and press, which had also been won from the revolution, had been restricted because of the code.</a:t>
            </a:r>
          </a:p>
          <a:p>
            <a:pPr>
              <a:buClr>
                <a:schemeClr val="tx1"/>
              </a:buClr>
            </a:pPr>
            <a:r>
              <a:rPr lang="en-US" sz="1600">
                <a:latin typeface="Garamond" panose="02020404030301010803" pitchFamily="18" charset="0"/>
              </a:rPr>
              <a:t>With these new laws, slavery had been brought  back to life in the French colonies of the Caribbean.</a:t>
            </a:r>
          </a:p>
          <a:p>
            <a:pPr>
              <a:buClr>
                <a:schemeClr val="tx1"/>
              </a:buClr>
            </a:pPr>
            <a:endParaRPr lang="en-US" sz="1600">
              <a:latin typeface="Garamond" panose="02020404030301010803" pitchFamily="18" charset="0"/>
            </a:endParaRPr>
          </a:p>
        </p:txBody>
      </p:sp>
      <p:pic>
        <p:nvPicPr>
          <p:cNvPr id="324611" name="Picture 3" descr="is?578204839758">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3886201"/>
            <a:ext cx="3492500" cy="2155825"/>
          </a:xfrm>
          <a:prstGeom prst="rect">
            <a:avLst/>
          </a:prstGeom>
          <a:noFill/>
          <a:extLst>
            <a:ext uri="{909E8E84-426E-40DD-AFC4-6F175D3DCCD1}">
              <a14:hiddenFill xmlns:a14="http://schemas.microsoft.com/office/drawing/2010/main">
                <a:solidFill>
                  <a:srgbClr val="FFFFFF"/>
                </a:solidFill>
              </a14:hiddenFill>
            </a:ext>
          </a:extLst>
        </p:spPr>
      </p:pic>
      <p:pic>
        <p:nvPicPr>
          <p:cNvPr id="324612" name="Picture 4" descr="is?87235389645">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05600" y="4038600"/>
            <a:ext cx="2806700" cy="193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056206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idx="1"/>
          </p:nvPr>
        </p:nvSpPr>
        <p:spPr>
          <a:xfrm>
            <a:off x="1524000" y="0"/>
            <a:ext cx="9144000" cy="6858000"/>
          </a:xfrm>
        </p:spPr>
        <p:txBody>
          <a:bodyPr/>
          <a:lstStyle/>
          <a:p>
            <a:pPr algn="ctr">
              <a:buFont typeface="Wingdings" panose="05000000000000000000" pitchFamily="2" charset="2"/>
              <a:buNone/>
            </a:pPr>
            <a:r>
              <a:rPr lang="en-US" sz="3600" b="1">
                <a:latin typeface="Garamond" panose="02020404030301010803" pitchFamily="18" charset="0"/>
              </a:rPr>
              <a:t>Continental System</a:t>
            </a:r>
          </a:p>
          <a:p>
            <a:r>
              <a:rPr lang="en-US" sz="1600">
                <a:latin typeface="Garamond" panose="02020404030301010803" pitchFamily="18" charset="0"/>
              </a:rPr>
              <a:t>Napoleons policy of preventing trade between Great Britain and continental Europe, intended to destroy Great Britain’s economy.</a:t>
            </a:r>
          </a:p>
          <a:p>
            <a:r>
              <a:rPr lang="en-US" sz="1600">
                <a:latin typeface="Garamond" panose="02020404030301010803" pitchFamily="18" charset="0"/>
              </a:rPr>
              <a:t>The blockade however was not tight enough to stop trading.</a:t>
            </a:r>
          </a:p>
          <a:p>
            <a:r>
              <a:rPr lang="en-US" sz="1600">
                <a:latin typeface="Garamond" panose="02020404030301010803" pitchFamily="18" charset="0"/>
              </a:rPr>
              <a:t>Aided by the British, smugglers were able to bring cargo from Britain into Europe. </a:t>
            </a:r>
          </a:p>
          <a:p>
            <a:r>
              <a:rPr lang="en-US" sz="1600">
                <a:latin typeface="Garamond" panose="02020404030301010803" pitchFamily="18" charset="0"/>
              </a:rPr>
              <a:t>It weakened the British trade but it did not destroy it. </a:t>
            </a:r>
          </a:p>
          <a:p>
            <a:pPr>
              <a:buFont typeface="Wingdings" panose="05000000000000000000" pitchFamily="2" charset="2"/>
              <a:buNone/>
            </a:pPr>
            <a:endParaRPr lang="en-US" sz="1600">
              <a:latin typeface="Garamond" panose="02020404030301010803" pitchFamily="18" charset="0"/>
            </a:endParaRPr>
          </a:p>
          <a:p>
            <a:pPr algn="ctr">
              <a:buFont typeface="Wingdings" panose="05000000000000000000" pitchFamily="2" charset="2"/>
              <a:buNone/>
            </a:pPr>
            <a:endParaRPr lang="en-US" sz="1600" b="1">
              <a:latin typeface="Garamond" panose="02020404030301010803" pitchFamily="18" charset="0"/>
            </a:endParaRPr>
          </a:p>
        </p:txBody>
      </p:sp>
      <p:pic>
        <p:nvPicPr>
          <p:cNvPr id="32771" name="Picture 3" descr="Map of the Continental System 1806-18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2590800"/>
            <a:ext cx="5029200" cy="4038600"/>
          </a:xfrm>
          <a:prstGeom prst="rect">
            <a:avLst/>
          </a:prstGeom>
          <a:noFill/>
          <a:extLst>
            <a:ext uri="{909E8E84-426E-40DD-AFC4-6F175D3DCCD1}">
              <a14:hiddenFill xmlns:a14="http://schemas.microsoft.com/office/drawing/2010/main">
                <a:solidFill>
                  <a:srgbClr val="FFFFFF"/>
                </a:solidFill>
              </a14:hiddenFill>
            </a:ext>
          </a:extLst>
        </p:spPr>
      </p:pic>
      <p:pic>
        <p:nvPicPr>
          <p:cNvPr id="32772" name="Picture 4" descr="Royal Navy at anch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0" y="2743201"/>
            <a:ext cx="3581400" cy="3838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237070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idx="1"/>
          </p:nvPr>
        </p:nvSpPr>
        <p:spPr>
          <a:xfrm>
            <a:off x="1524000" y="0"/>
            <a:ext cx="9144000" cy="6858000"/>
          </a:xfrm>
        </p:spPr>
        <p:txBody>
          <a:bodyPr/>
          <a:lstStyle/>
          <a:p>
            <a:pPr algn="ctr">
              <a:buFont typeface="Wingdings" panose="05000000000000000000" pitchFamily="2" charset="2"/>
              <a:buNone/>
            </a:pPr>
            <a:r>
              <a:rPr lang="en-US" b="1">
                <a:latin typeface="Garamond" panose="02020404030301010803" pitchFamily="18" charset="0"/>
              </a:rPr>
              <a:t>Napoleon’s War With Russia</a:t>
            </a:r>
          </a:p>
          <a:p>
            <a:pPr>
              <a:buClr>
                <a:schemeClr val="tx1"/>
              </a:buClr>
            </a:pPr>
            <a:r>
              <a:rPr lang="en-US" sz="1800" b="1">
                <a:latin typeface="Garamond" panose="02020404030301010803" pitchFamily="18" charset="0"/>
              </a:rPr>
              <a:t>Napoleon</a:t>
            </a:r>
          </a:p>
          <a:p>
            <a:pPr>
              <a:buClr>
                <a:schemeClr val="tx1"/>
              </a:buClr>
            </a:pPr>
            <a:r>
              <a:rPr lang="en-US" sz="1600">
                <a:latin typeface="Garamond" panose="02020404030301010803" pitchFamily="18" charset="0"/>
              </a:rPr>
              <a:t>Napoleon was upset at the Russia for trading with Britain.  </a:t>
            </a:r>
          </a:p>
          <a:p>
            <a:pPr>
              <a:buClr>
                <a:schemeClr val="tx1"/>
              </a:buClr>
            </a:pPr>
            <a:r>
              <a:rPr lang="en-US" sz="1600">
                <a:latin typeface="Garamond" panose="02020404030301010803" pitchFamily="18" charset="0"/>
              </a:rPr>
              <a:t>When Russia refuses to stop then Napoleon declared war on Russia.</a:t>
            </a:r>
          </a:p>
          <a:p>
            <a:pPr>
              <a:buClr>
                <a:schemeClr val="tx1"/>
              </a:buClr>
            </a:pPr>
            <a:r>
              <a:rPr lang="en-US" sz="1600">
                <a:latin typeface="Garamond" panose="02020404030301010803" pitchFamily="18" charset="0"/>
              </a:rPr>
              <a:t>Napoleon invades Russia in June however by November cold weather had set in was Napoleon’s army was freezing to death.</a:t>
            </a:r>
          </a:p>
          <a:p>
            <a:pPr>
              <a:buClr>
                <a:schemeClr val="tx1"/>
              </a:buClr>
            </a:pPr>
            <a:r>
              <a:rPr lang="en-US" sz="1600">
                <a:latin typeface="Garamond" panose="02020404030301010803" pitchFamily="18" charset="0"/>
              </a:rPr>
              <a:t>The Russian also used a tactic of scorched-earth where they burned all the crops and killed the livestock so Napoleon’s army had no food.</a:t>
            </a:r>
          </a:p>
          <a:p>
            <a:pPr>
              <a:buClr>
                <a:schemeClr val="tx1"/>
              </a:buClr>
            </a:pPr>
            <a:r>
              <a:rPr lang="en-US" sz="1600">
                <a:latin typeface="Garamond" panose="02020404030301010803" pitchFamily="18" charset="0"/>
              </a:rPr>
              <a:t>Napoleon’s army is defeated by the cold weather and large size of Russia. </a:t>
            </a:r>
          </a:p>
          <a:p>
            <a:pPr>
              <a:buClr>
                <a:schemeClr val="tx1"/>
              </a:buClr>
            </a:pPr>
            <a:r>
              <a:rPr lang="en-US" sz="1600">
                <a:latin typeface="Garamond" panose="02020404030301010803" pitchFamily="18" charset="0"/>
              </a:rPr>
              <a:t>Napoleon enters Russia with 500,000 troops and leaves with about 20,000.  </a:t>
            </a:r>
          </a:p>
          <a:p>
            <a:pPr>
              <a:buClr>
                <a:schemeClr val="tx1"/>
              </a:buClr>
            </a:pPr>
            <a:r>
              <a:rPr lang="en-US" sz="1600">
                <a:latin typeface="Garamond" panose="02020404030301010803" pitchFamily="18" charset="0"/>
              </a:rPr>
              <a:t>This defeat weakens Napoleon’s army and he is overthrown by Prussia and Great Britain and Napoleon is sent into exile.</a:t>
            </a:r>
          </a:p>
        </p:txBody>
      </p:sp>
      <p:pic>
        <p:nvPicPr>
          <p:cNvPr id="12291" name="Picture 3" descr="is?483361680967">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2400" y="4800600"/>
            <a:ext cx="151765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is?688423080676">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39000" y="4343400"/>
            <a:ext cx="1849438" cy="2057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89925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9234" name="Rectangle 2"/>
          <p:cNvSpPr>
            <a:spLocks noGrp="1" noChangeArrowheads="1"/>
          </p:cNvSpPr>
          <p:nvPr>
            <p:ph idx="1"/>
          </p:nvPr>
        </p:nvSpPr>
        <p:spPr>
          <a:xfrm>
            <a:off x="1524000" y="0"/>
            <a:ext cx="9144000" cy="6858000"/>
          </a:xfrm>
        </p:spPr>
        <p:txBody>
          <a:bodyPr/>
          <a:lstStyle/>
          <a:p>
            <a:pPr algn="ctr">
              <a:buFont typeface="Wingdings" panose="05000000000000000000" pitchFamily="2" charset="2"/>
              <a:buNone/>
            </a:pPr>
            <a:r>
              <a:rPr lang="en-US" sz="3600">
                <a:latin typeface="Garamond" panose="02020404030301010803" pitchFamily="18" charset="0"/>
              </a:rPr>
              <a:t>Westernization under Peter</a:t>
            </a:r>
            <a:r>
              <a:rPr lang="en-US" sz="3600"/>
              <a:t> </a:t>
            </a:r>
            <a:endParaRPr lang="en-US" sz="1800" b="1">
              <a:latin typeface="Garamond" panose="02020404030301010803" pitchFamily="18" charset="0"/>
            </a:endParaRPr>
          </a:p>
          <a:p>
            <a:pPr>
              <a:buClr>
                <a:schemeClr val="tx1"/>
              </a:buClr>
              <a:buFont typeface="Wingdings" panose="05000000000000000000" pitchFamily="2" charset="2"/>
              <a:buNone/>
            </a:pPr>
            <a:r>
              <a:rPr lang="en-US" sz="1600">
                <a:latin typeface="Garamond" panose="02020404030301010803" pitchFamily="18" charset="0"/>
              </a:rPr>
              <a:t>Peter wanted a modernized Russia, went to Western Europe to study technology, brought back ideas, simplified the Russian alphabet, developed mining and textiles, capital at St. Petersburg served as symbol of new Russia, used force and terror to gain goal </a:t>
            </a:r>
          </a:p>
          <a:p>
            <a:pPr>
              <a:buClr>
                <a:schemeClr val="tx1"/>
              </a:buClr>
              <a:buFont typeface="Wingdings" panose="05000000000000000000" pitchFamily="2" charset="2"/>
              <a:buNone/>
            </a:pPr>
            <a:r>
              <a:rPr lang="en-US" sz="1600">
                <a:latin typeface="Garamond" panose="02020404030301010803" pitchFamily="18" charset="0"/>
              </a:rPr>
              <a:t> </a:t>
            </a:r>
            <a:endParaRPr lang="en-US" sz="3600"/>
          </a:p>
        </p:txBody>
      </p:sp>
      <p:pic>
        <p:nvPicPr>
          <p:cNvPr id="479235" name="Picture 3" descr="Portrait of Peter the Grea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54250" y="2667000"/>
            <a:ext cx="2459038" cy="3048000"/>
          </a:xfrm>
          <a:prstGeom prst="rect">
            <a:avLst/>
          </a:prstGeom>
          <a:noFill/>
          <a:extLst>
            <a:ext uri="{909E8E84-426E-40DD-AFC4-6F175D3DCCD1}">
              <a14:hiddenFill xmlns:a14="http://schemas.microsoft.com/office/drawing/2010/main">
                <a:solidFill>
                  <a:srgbClr val="FFFFFF"/>
                </a:solidFill>
              </a14:hiddenFill>
            </a:ext>
          </a:extLst>
        </p:spPr>
      </p:pic>
      <p:pic>
        <p:nvPicPr>
          <p:cNvPr id="479236" name="Picture 4" descr="S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1752601"/>
            <a:ext cx="2762250" cy="4352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387030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idx="1"/>
          </p:nvPr>
        </p:nvSpPr>
        <p:spPr>
          <a:xfrm>
            <a:off x="1524000" y="152400"/>
            <a:ext cx="9144000" cy="6705600"/>
          </a:xfrm>
        </p:spPr>
        <p:txBody>
          <a:bodyPr/>
          <a:lstStyle/>
          <a:p>
            <a:pPr algn="ctr"/>
            <a:r>
              <a:rPr lang="en-US"/>
              <a:t>Napoleon Spreads Nationalism</a:t>
            </a:r>
          </a:p>
          <a:p>
            <a:endParaRPr lang="en-US" sz="1600"/>
          </a:p>
          <a:p>
            <a:r>
              <a:rPr lang="en-US" sz="1800" b="1">
                <a:latin typeface="Garamond" panose="02020404030301010803" pitchFamily="18" charset="0"/>
              </a:rPr>
              <a:t>Napoleon spreads feelings of pride among French.</a:t>
            </a:r>
          </a:p>
          <a:p>
            <a:pPr lvl="1"/>
            <a:r>
              <a:rPr lang="en-US" sz="1400">
                <a:latin typeface="Garamond" panose="02020404030301010803" pitchFamily="18" charset="0"/>
              </a:rPr>
              <a:t>By taking over countries in Europe Napoleon inspires pride in the French people.</a:t>
            </a:r>
          </a:p>
          <a:p>
            <a:pPr lvl="1">
              <a:buFont typeface="Wingdings" panose="05000000000000000000" pitchFamily="2" charset="2"/>
              <a:buNone/>
            </a:pPr>
            <a:endParaRPr lang="en-US" sz="1400"/>
          </a:p>
          <a:p>
            <a:r>
              <a:rPr lang="en-US" sz="1800" b="1">
                <a:latin typeface="Garamond" panose="02020404030301010803" pitchFamily="18" charset="0"/>
              </a:rPr>
              <a:t>Napoleon also increased feelings of nationalism across Europe.</a:t>
            </a:r>
          </a:p>
          <a:p>
            <a:pPr lvl="1"/>
            <a:r>
              <a:rPr lang="en-US" sz="1400">
                <a:latin typeface="Garamond" panose="02020404030301010803" pitchFamily="18" charset="0"/>
              </a:rPr>
              <a:t>Napoleon also showed the nations he took over how to develop nationalism and a desire or common goal to drive the French out of their nations.</a:t>
            </a:r>
            <a:endParaRPr lang="en-US" sz="1600" b="1">
              <a:latin typeface="Garamond" panose="02020404030301010803" pitchFamily="18" charset="0"/>
            </a:endParaRPr>
          </a:p>
          <a:p>
            <a:pPr lvl="1"/>
            <a:endParaRPr lang="en-US" sz="1600" b="1">
              <a:latin typeface="Garamond" panose="02020404030301010803" pitchFamily="18" charset="0"/>
            </a:endParaRPr>
          </a:p>
          <a:p>
            <a:endParaRPr lang="en-US" sz="1800" b="1">
              <a:latin typeface="Garamond" panose="02020404030301010803" pitchFamily="18" charset="0"/>
            </a:endParaRPr>
          </a:p>
          <a:p>
            <a:pPr>
              <a:buFont typeface="Wingdings" panose="05000000000000000000" pitchFamily="2" charset="2"/>
              <a:buNone/>
            </a:pPr>
            <a:endParaRPr lang="en-US" sz="1600"/>
          </a:p>
          <a:p>
            <a:endParaRPr lang="en-US" sz="1600"/>
          </a:p>
          <a:p>
            <a:endParaRPr lang="en-US" sz="1600"/>
          </a:p>
          <a:p>
            <a:endParaRPr lang="en-US" sz="1600"/>
          </a:p>
          <a:p>
            <a:endParaRPr lang="en-US" sz="1600"/>
          </a:p>
          <a:p>
            <a:endParaRPr lang="en-US" sz="1600"/>
          </a:p>
          <a:p>
            <a:endParaRPr lang="en-US" sz="1600"/>
          </a:p>
          <a:p>
            <a:endParaRPr lang="en-US" sz="1600"/>
          </a:p>
          <a:p>
            <a:endParaRPr lang="en-US" sz="1600"/>
          </a:p>
          <a:p>
            <a:endParaRPr lang="en-US" sz="1600"/>
          </a:p>
        </p:txBody>
      </p:sp>
      <p:pic>
        <p:nvPicPr>
          <p:cNvPr id="35843" name="Picture 3" descr="is?445165683276">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5200" y="2514600"/>
            <a:ext cx="2692400" cy="3962400"/>
          </a:xfrm>
          <a:prstGeom prst="rect">
            <a:avLst/>
          </a:prstGeom>
          <a:noFill/>
          <a:extLst>
            <a:ext uri="{909E8E84-426E-40DD-AFC4-6F175D3DCCD1}">
              <a14:hiddenFill xmlns:a14="http://schemas.microsoft.com/office/drawing/2010/main">
                <a:solidFill>
                  <a:srgbClr val="FFFFFF"/>
                </a:solidFill>
              </a14:hiddenFill>
            </a:ext>
          </a:extLst>
        </p:spPr>
      </p:pic>
      <p:pic>
        <p:nvPicPr>
          <p:cNvPr id="35844" name="Picture 4" descr="is?29857321294">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52800" y="3124200"/>
            <a:ext cx="2819400" cy="3124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530251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1995488" y="384175"/>
            <a:ext cx="8215312" cy="596900"/>
          </a:xfrm>
        </p:spPr>
        <p:txBody>
          <a:bodyPr/>
          <a:lstStyle/>
          <a:p>
            <a:r>
              <a:rPr lang="en-US" sz="3000">
                <a:latin typeface="Garamond" panose="02020404030301010803" pitchFamily="18" charset="0"/>
              </a:rPr>
              <a:t>Napoleon Spreads the French Revolution (1812)</a:t>
            </a:r>
          </a:p>
        </p:txBody>
      </p:sp>
      <p:sp>
        <p:nvSpPr>
          <p:cNvPr id="17411" name="Rectangle 3"/>
          <p:cNvSpPr>
            <a:spLocks noGrp="1" noChangeArrowheads="1"/>
          </p:cNvSpPr>
          <p:nvPr>
            <p:ph idx="1"/>
          </p:nvPr>
        </p:nvSpPr>
        <p:spPr>
          <a:xfrm>
            <a:off x="2057400" y="990600"/>
            <a:ext cx="8229600" cy="5867400"/>
          </a:xfrm>
        </p:spPr>
        <p:txBody>
          <a:bodyPr/>
          <a:lstStyle/>
          <a:p>
            <a:r>
              <a:rPr lang="en-US" sz="1800" b="1">
                <a:latin typeface="Garamond" panose="02020404030301010803" pitchFamily="18" charset="0"/>
              </a:rPr>
              <a:t>Napoleon</a:t>
            </a:r>
          </a:p>
          <a:p>
            <a:r>
              <a:rPr lang="en-US" sz="1600">
                <a:latin typeface="Garamond" panose="02020404030301010803" pitchFamily="18" charset="0"/>
              </a:rPr>
              <a:t>A French general who greatly expanded Frances boundaries during the Revolution.</a:t>
            </a:r>
          </a:p>
          <a:p>
            <a:r>
              <a:rPr lang="en-US" sz="1800" b="1">
                <a:latin typeface="Garamond" panose="02020404030301010803" pitchFamily="18" charset="0"/>
              </a:rPr>
              <a:t>The Spread Of The Revolution</a:t>
            </a:r>
          </a:p>
          <a:p>
            <a:r>
              <a:rPr lang="en-US" sz="1600">
                <a:latin typeface="Garamond" panose="02020404030301010803" pitchFamily="18" charset="0"/>
              </a:rPr>
              <a:t>Napoleons many conquests sparked nationalism and democracy ideas in various country’s.</a:t>
            </a:r>
          </a:p>
          <a:p>
            <a:r>
              <a:rPr lang="en-US" sz="1600">
                <a:latin typeface="Garamond" panose="02020404030301010803" pitchFamily="18" charset="0"/>
              </a:rPr>
              <a:t>Many country’s believed they could also be as successful as France was at gaining independence.</a:t>
            </a:r>
          </a:p>
          <a:p>
            <a:r>
              <a:rPr lang="en-US" sz="1600">
                <a:latin typeface="Garamond" panose="02020404030301010803" pitchFamily="18" charset="0"/>
              </a:rPr>
              <a:t>The revolution spread all throughout the world, as far as Latin America </a:t>
            </a:r>
          </a:p>
          <a:p>
            <a:r>
              <a:rPr lang="en-US" sz="1600">
                <a:latin typeface="Garamond" panose="02020404030301010803" pitchFamily="18" charset="0"/>
              </a:rPr>
              <a:t>The French Revolution inspired a brotherhood or Liberty, Equality and Fraternity among other nations of Europe and the World.</a:t>
            </a:r>
          </a:p>
        </p:txBody>
      </p:sp>
      <p:pic>
        <p:nvPicPr>
          <p:cNvPr id="17412" name="Picture 4" descr="french_revolu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3201" y="3810000"/>
            <a:ext cx="3514725" cy="2743200"/>
          </a:xfrm>
          <a:prstGeom prst="rect">
            <a:avLst/>
          </a:prstGeom>
          <a:noFill/>
          <a:extLst>
            <a:ext uri="{909E8E84-426E-40DD-AFC4-6F175D3DCCD1}">
              <a14:hiddenFill xmlns:a14="http://schemas.microsoft.com/office/drawing/2010/main">
                <a:solidFill>
                  <a:srgbClr val="FFFFFF"/>
                </a:solidFill>
              </a14:hiddenFill>
            </a:ext>
          </a:extLst>
        </p:spPr>
      </p:pic>
      <p:pic>
        <p:nvPicPr>
          <p:cNvPr id="17413" name="Picture 5" descr="napoleon-0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3590926"/>
            <a:ext cx="3132138" cy="3267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463221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20" name="Rectangle 4"/>
          <p:cNvSpPr>
            <a:spLocks noGrp="1" noChangeArrowheads="1"/>
          </p:cNvSpPr>
          <p:nvPr>
            <p:ph type="ctrTitle"/>
          </p:nvPr>
        </p:nvSpPr>
        <p:spPr/>
        <p:txBody>
          <a:bodyPr/>
          <a:lstStyle/>
          <a:p>
            <a:r>
              <a:rPr lang="en-US"/>
              <a:t>Latin American Independence</a:t>
            </a:r>
          </a:p>
        </p:txBody>
      </p:sp>
      <p:sp>
        <p:nvSpPr>
          <p:cNvPr id="239621" name="Rectangle 5"/>
          <p:cNvSpPr>
            <a:spLocks noGrp="1" noChangeArrowheads="1"/>
          </p:cNvSpPr>
          <p:nvPr>
            <p:ph type="subTitle" idx="1"/>
          </p:nvPr>
        </p:nvSpPr>
        <p:spPr/>
        <p:txBody>
          <a:bodyPr/>
          <a:lstStyle/>
          <a:p>
            <a:endParaRPr lang="en-US"/>
          </a:p>
        </p:txBody>
      </p:sp>
    </p:spTree>
    <p:extLst>
      <p:ext uri="{BB962C8B-B14F-4D97-AF65-F5344CB8AC3E}">
        <p14:creationId xmlns:p14="http://schemas.microsoft.com/office/powerpoint/2010/main" val="82751689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4466" name="Rectangle 2"/>
          <p:cNvSpPr>
            <a:spLocks noGrp="1" noChangeArrowheads="1"/>
          </p:cNvSpPr>
          <p:nvPr>
            <p:ph idx="1"/>
          </p:nvPr>
        </p:nvSpPr>
        <p:spPr>
          <a:xfrm>
            <a:off x="1524000" y="0"/>
            <a:ext cx="9144000" cy="6858000"/>
          </a:xfrm>
        </p:spPr>
        <p:txBody>
          <a:bodyPr/>
          <a:lstStyle/>
          <a:p>
            <a:pPr algn="ctr">
              <a:buClr>
                <a:schemeClr val="tx1"/>
              </a:buClr>
              <a:buFont typeface="Wingdings" panose="05000000000000000000" pitchFamily="2" charset="2"/>
              <a:buNone/>
            </a:pPr>
            <a:r>
              <a:rPr lang="en-US" sz="3600" b="1" u="sng">
                <a:latin typeface="Garamond" panose="02020404030301010803" pitchFamily="18" charset="0"/>
              </a:rPr>
              <a:t>Toussaint L’Ouverture</a:t>
            </a:r>
          </a:p>
          <a:p>
            <a:r>
              <a:rPr lang="en-US" sz="1800" b="1">
                <a:latin typeface="Garamond" panose="02020404030301010803" pitchFamily="18" charset="0"/>
              </a:rPr>
              <a:t>Toussaint L’Ouverture was a former slave who was self educated and became familiar with the ideals of the Enlightenment</a:t>
            </a:r>
          </a:p>
          <a:p>
            <a:r>
              <a:rPr lang="en-US" sz="1800" b="1">
                <a:latin typeface="Garamond" panose="02020404030301010803" pitchFamily="18" charset="0"/>
              </a:rPr>
              <a:t>In 1789, he led the people of Haiti in a rebellion  against their French rulers, and freed Haiti by 1798</a:t>
            </a:r>
          </a:p>
          <a:p>
            <a:r>
              <a:rPr lang="en-US" sz="1800" b="1">
                <a:latin typeface="Garamond" panose="02020404030301010803" pitchFamily="18" charset="0"/>
              </a:rPr>
              <a:t>In 1802 Napoleon Bonaparte attempted to reestablish French control in Haiti</a:t>
            </a:r>
          </a:p>
          <a:p>
            <a:r>
              <a:rPr lang="en-US" sz="1800" b="1">
                <a:latin typeface="Garamond" panose="02020404030301010803" pitchFamily="18" charset="0"/>
              </a:rPr>
              <a:t>Toussaint L’Ouverture fought a guerilla war against the French</a:t>
            </a:r>
          </a:p>
          <a:p>
            <a:r>
              <a:rPr lang="en-US" sz="1800" b="1">
                <a:latin typeface="Garamond" panose="02020404030301010803" pitchFamily="18" charset="0"/>
              </a:rPr>
              <a:t>By 1804 Haiti gained it’s independence.</a:t>
            </a:r>
          </a:p>
          <a:p>
            <a:endParaRPr lang="en-US" sz="1800" b="1">
              <a:latin typeface="Garamond" panose="02020404030301010803" pitchFamily="18" charset="0"/>
            </a:endParaRPr>
          </a:p>
        </p:txBody>
      </p:sp>
      <p:pic>
        <p:nvPicPr>
          <p:cNvPr id="574467" name="Picture 3" descr="haiti-toussai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2971800"/>
            <a:ext cx="2590800" cy="3657600"/>
          </a:xfrm>
          <a:prstGeom prst="rect">
            <a:avLst/>
          </a:prstGeom>
          <a:noFill/>
          <a:extLst>
            <a:ext uri="{909E8E84-426E-40DD-AFC4-6F175D3DCCD1}">
              <a14:hiddenFill xmlns:a14="http://schemas.microsoft.com/office/drawing/2010/main">
                <a:solidFill>
                  <a:srgbClr val="FFFFFF"/>
                </a:solidFill>
              </a14:hiddenFill>
            </a:ext>
          </a:extLst>
        </p:spPr>
      </p:pic>
      <p:pic>
        <p:nvPicPr>
          <p:cNvPr id="574468" name="Picture 4" descr="toussaint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9401" y="2819400"/>
            <a:ext cx="2962275" cy="3867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776900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0386" name="Rectangle 2"/>
          <p:cNvSpPr>
            <a:spLocks noGrp="1" noChangeArrowheads="1"/>
          </p:cNvSpPr>
          <p:nvPr>
            <p:ph idx="1"/>
          </p:nvPr>
        </p:nvSpPr>
        <p:spPr>
          <a:xfrm>
            <a:off x="1524000" y="0"/>
            <a:ext cx="9144000" cy="6858000"/>
          </a:xfrm>
        </p:spPr>
        <p:txBody>
          <a:bodyPr/>
          <a:lstStyle/>
          <a:p>
            <a:pPr algn="ctr">
              <a:buFont typeface="Wingdings" panose="05000000000000000000" pitchFamily="2" charset="2"/>
              <a:buNone/>
            </a:pPr>
            <a:r>
              <a:rPr lang="en-US" sz="3600" b="1">
                <a:latin typeface="Garamond" panose="02020404030301010803" pitchFamily="18" charset="0"/>
              </a:rPr>
              <a:t>Jose de San Martin</a:t>
            </a:r>
          </a:p>
          <a:p>
            <a:pPr algn="ctr">
              <a:buFont typeface="Wingdings" panose="05000000000000000000" pitchFamily="2" charset="2"/>
              <a:buNone/>
            </a:pPr>
            <a:r>
              <a:rPr lang="en-US" sz="1600" b="1">
                <a:latin typeface="Garamond" panose="02020404030301010803" pitchFamily="18" charset="0"/>
              </a:rPr>
              <a:t>(1778 – 1850)</a:t>
            </a:r>
          </a:p>
          <a:p>
            <a:pPr>
              <a:buClr>
                <a:schemeClr val="tx1"/>
              </a:buClr>
            </a:pPr>
            <a:endParaRPr lang="en-US" sz="1600">
              <a:latin typeface="Garamond" panose="02020404030301010803" pitchFamily="18" charset="0"/>
            </a:endParaRPr>
          </a:p>
          <a:p>
            <a:pPr>
              <a:buClr>
                <a:schemeClr val="tx1"/>
              </a:buClr>
            </a:pPr>
            <a:r>
              <a:rPr lang="en-US" sz="1600">
                <a:latin typeface="Garamond" panose="02020404030301010803" pitchFamily="18" charset="0"/>
              </a:rPr>
              <a:t>One of the main leaders of the Latin American independence movement.</a:t>
            </a:r>
          </a:p>
          <a:p>
            <a:pPr>
              <a:buClr>
                <a:schemeClr val="tx1"/>
              </a:buClr>
            </a:pPr>
            <a:r>
              <a:rPr lang="en-US" sz="1600">
                <a:latin typeface="Garamond" panose="02020404030301010803" pitchFamily="18" charset="0"/>
              </a:rPr>
              <a:t>He was a strategic genius who used his skills to help fight against Spanish Rule.</a:t>
            </a:r>
          </a:p>
          <a:p>
            <a:pPr>
              <a:buClr>
                <a:schemeClr val="tx1"/>
              </a:buClr>
            </a:pPr>
            <a:r>
              <a:rPr lang="en-US" sz="1600">
                <a:latin typeface="Garamond" panose="02020404030301010803" pitchFamily="18" charset="0"/>
              </a:rPr>
              <a:t>He is known as one of the principal liberators of South America.</a:t>
            </a:r>
          </a:p>
          <a:p>
            <a:pPr>
              <a:buClr>
                <a:schemeClr val="tx1"/>
              </a:buClr>
            </a:pPr>
            <a:r>
              <a:rPr lang="en-US" sz="1600">
                <a:latin typeface="Garamond" panose="02020404030301010803" pitchFamily="18" charset="0"/>
              </a:rPr>
              <a:t>He was a hero in South America but mostly in Argentina.</a:t>
            </a:r>
          </a:p>
          <a:p>
            <a:pPr>
              <a:buClr>
                <a:schemeClr val="tx1"/>
              </a:buClr>
            </a:pPr>
            <a:endParaRPr lang="en-US" sz="1600">
              <a:latin typeface="Garamond" panose="02020404030301010803" pitchFamily="18" charset="0"/>
            </a:endParaRPr>
          </a:p>
          <a:p>
            <a:pPr>
              <a:buClr>
                <a:schemeClr val="tx1"/>
              </a:buClr>
            </a:pPr>
            <a:endParaRPr lang="en-US" sz="1600">
              <a:latin typeface="Garamond" panose="02020404030301010803" pitchFamily="18" charset="0"/>
            </a:endParaRPr>
          </a:p>
        </p:txBody>
      </p:sp>
      <p:pic>
        <p:nvPicPr>
          <p:cNvPr id="400387" name="Picture 3" descr="jose-san-martin-pq"/>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2971800"/>
            <a:ext cx="2743200" cy="3200400"/>
          </a:xfrm>
          <a:prstGeom prst="rect">
            <a:avLst/>
          </a:prstGeom>
          <a:noFill/>
          <a:extLst>
            <a:ext uri="{909E8E84-426E-40DD-AFC4-6F175D3DCCD1}">
              <a14:hiddenFill xmlns:a14="http://schemas.microsoft.com/office/drawing/2010/main">
                <a:solidFill>
                  <a:srgbClr val="FFFFFF"/>
                </a:solidFill>
              </a14:hiddenFill>
            </a:ext>
          </a:extLst>
        </p:spPr>
      </p:pic>
      <p:pic>
        <p:nvPicPr>
          <p:cNvPr id="400388" name="Picture 4" descr="Argentin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29401" y="2971800"/>
            <a:ext cx="2543175" cy="320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584771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43" name="Rectangle 3"/>
          <p:cNvSpPr>
            <a:spLocks noGrp="1" noChangeArrowheads="1"/>
          </p:cNvSpPr>
          <p:nvPr>
            <p:ph idx="1"/>
          </p:nvPr>
        </p:nvSpPr>
        <p:spPr>
          <a:xfrm>
            <a:off x="1524000" y="0"/>
            <a:ext cx="9144000" cy="6858000"/>
          </a:xfrm>
        </p:spPr>
        <p:txBody>
          <a:bodyPr/>
          <a:lstStyle/>
          <a:p>
            <a:pPr algn="ctr">
              <a:buFont typeface="Wingdings" panose="05000000000000000000" pitchFamily="2" charset="2"/>
              <a:buNone/>
            </a:pPr>
            <a:r>
              <a:rPr lang="en-US" sz="3600" b="1">
                <a:latin typeface="Garamond" panose="02020404030301010803" pitchFamily="18" charset="0"/>
              </a:rPr>
              <a:t>Simon Bolivar</a:t>
            </a:r>
          </a:p>
          <a:p>
            <a:r>
              <a:rPr lang="en-US" sz="1800" b="1">
                <a:latin typeface="Garamond" panose="02020404030301010803" pitchFamily="18" charset="0"/>
              </a:rPr>
              <a:t>A Creole educated in Europe.</a:t>
            </a:r>
          </a:p>
          <a:p>
            <a:r>
              <a:rPr lang="en-US" sz="1800" b="1">
                <a:latin typeface="Garamond" panose="02020404030301010803" pitchFamily="18" charset="0"/>
              </a:rPr>
              <a:t>Believed in the ideas of the Enlightenment and the French Revolution.</a:t>
            </a:r>
          </a:p>
          <a:p>
            <a:r>
              <a:rPr lang="en-US" sz="1800" b="1">
                <a:latin typeface="Garamond" panose="02020404030301010803" pitchFamily="18" charset="0"/>
              </a:rPr>
              <a:t>Further inspired by the American Revolution</a:t>
            </a:r>
          </a:p>
          <a:p>
            <a:r>
              <a:rPr lang="en-US" sz="1800" b="1">
                <a:latin typeface="Garamond" panose="02020404030301010803" pitchFamily="18" charset="0"/>
              </a:rPr>
              <a:t>Vowed to drive the Spanish out of South America.</a:t>
            </a:r>
          </a:p>
          <a:p>
            <a:r>
              <a:rPr lang="en-US" sz="1800" b="1">
                <a:latin typeface="Garamond" panose="02020404030301010803" pitchFamily="18" charset="0"/>
              </a:rPr>
              <a:t>Called the “Liberator”</a:t>
            </a:r>
          </a:p>
          <a:p>
            <a:r>
              <a:rPr lang="en-US" sz="1800" b="1">
                <a:latin typeface="Garamond" panose="02020404030301010803" pitchFamily="18" charset="0"/>
              </a:rPr>
              <a:t>One of the greatest nationalist leaders of Latin American independence.</a:t>
            </a:r>
          </a:p>
        </p:txBody>
      </p:sp>
      <p:pic>
        <p:nvPicPr>
          <p:cNvPr id="675844" name="Picture 4" descr="sim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1" y="2743200"/>
            <a:ext cx="3116263" cy="3886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295014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1154" name="Rectangle 2"/>
          <p:cNvSpPr>
            <a:spLocks noGrp="1" noChangeArrowheads="1"/>
          </p:cNvSpPr>
          <p:nvPr>
            <p:ph idx="1"/>
          </p:nvPr>
        </p:nvSpPr>
        <p:spPr>
          <a:xfrm>
            <a:off x="1524000" y="0"/>
            <a:ext cx="9144000" cy="6858000"/>
          </a:xfrm>
        </p:spPr>
        <p:txBody>
          <a:bodyPr/>
          <a:lstStyle/>
          <a:p>
            <a:r>
              <a:rPr lang="en-US" b="1" u="sng">
                <a:latin typeface="Garamond" panose="02020404030301010803" pitchFamily="18" charset="0"/>
              </a:rPr>
              <a:t>Hierarchy Triangle</a:t>
            </a:r>
          </a:p>
          <a:p>
            <a:endParaRPr lang="en-US" sz="1800">
              <a:latin typeface="Garamond" panose="02020404030301010803" pitchFamily="18" charset="0"/>
            </a:endParaRPr>
          </a:p>
          <a:p>
            <a:r>
              <a:rPr lang="en-US" sz="1800" b="1">
                <a:latin typeface="Garamond" panose="02020404030301010803" pitchFamily="18" charset="0"/>
              </a:rPr>
              <a:t>Latin America </a:t>
            </a:r>
          </a:p>
          <a:p>
            <a:r>
              <a:rPr lang="en-US" sz="1600">
                <a:latin typeface="Garamond" panose="02020404030301010803" pitchFamily="18" charset="0"/>
              </a:rPr>
              <a:t>Latin American colonial society was separated into classes based on the origins and race of the people.</a:t>
            </a:r>
          </a:p>
          <a:p>
            <a:r>
              <a:rPr lang="en-US" sz="1600">
                <a:latin typeface="Garamond" panose="02020404030301010803" pitchFamily="18" charset="0"/>
              </a:rPr>
              <a:t>All the titles of the groups of people made up hierarchy Triangle which determined the place in the community of the people.</a:t>
            </a:r>
          </a:p>
          <a:p>
            <a:r>
              <a:rPr lang="en-US" sz="1800" b="1">
                <a:latin typeface="Garamond" panose="02020404030301010803" pitchFamily="18" charset="0"/>
              </a:rPr>
              <a:t>The Triangle </a:t>
            </a:r>
            <a:endParaRPr lang="en-US" sz="1600">
              <a:latin typeface="Garamond" panose="02020404030301010803" pitchFamily="18" charset="0"/>
            </a:endParaRPr>
          </a:p>
          <a:p>
            <a:r>
              <a:rPr lang="en-US" sz="1600">
                <a:latin typeface="Garamond" panose="02020404030301010803" pitchFamily="18" charset="0"/>
              </a:rPr>
              <a:t>At the top were the </a:t>
            </a:r>
            <a:r>
              <a:rPr lang="en-US" sz="1600" b="1" i="1">
                <a:latin typeface="Garamond" panose="02020404030301010803" pitchFamily="18" charset="0"/>
              </a:rPr>
              <a:t>Penninsulares</a:t>
            </a:r>
            <a:r>
              <a:rPr lang="en-US" sz="1600">
                <a:latin typeface="Garamond" panose="02020404030301010803" pitchFamily="18" charset="0"/>
              </a:rPr>
              <a:t>, men who were born in Spain. They were the only men who could run in office of the government. They made up 0.1% of the population.</a:t>
            </a:r>
          </a:p>
          <a:p>
            <a:r>
              <a:rPr lang="en-US" sz="1600">
                <a:latin typeface="Garamond" panose="02020404030301010803" pitchFamily="18" charset="0"/>
              </a:rPr>
              <a:t>Below the Penninsulares were the </a:t>
            </a:r>
            <a:r>
              <a:rPr lang="en-US" sz="1600" b="1" i="1">
                <a:latin typeface="Garamond" panose="02020404030301010803" pitchFamily="18" charset="0"/>
              </a:rPr>
              <a:t>Creoles</a:t>
            </a:r>
            <a:r>
              <a:rPr lang="en-US" sz="1600">
                <a:latin typeface="Garamond" panose="02020404030301010803" pitchFamily="18" charset="0"/>
              </a:rPr>
              <a:t>, Spaniards born in Latin America. They couldn’t hold high-level in the political office. They had pretty much the same rights as the Penninsulares. They were about 22.8 % of the population.</a:t>
            </a:r>
          </a:p>
          <a:p>
            <a:r>
              <a:rPr lang="en-US" sz="1600">
                <a:latin typeface="Garamond" panose="02020404030301010803" pitchFamily="18" charset="0"/>
              </a:rPr>
              <a:t>Below the Creoles came the </a:t>
            </a:r>
            <a:r>
              <a:rPr lang="en-US" sz="1600" b="1" i="1">
                <a:latin typeface="Garamond" panose="02020404030301010803" pitchFamily="18" charset="0"/>
              </a:rPr>
              <a:t>Mestizos</a:t>
            </a:r>
            <a:r>
              <a:rPr lang="en-US" sz="1600">
                <a:latin typeface="Garamond" panose="02020404030301010803" pitchFamily="18" charset="0"/>
              </a:rPr>
              <a:t>,  the people of European and Native American ancestry.</a:t>
            </a:r>
          </a:p>
          <a:p>
            <a:r>
              <a:rPr lang="en-US" sz="1600">
                <a:latin typeface="Garamond" panose="02020404030301010803" pitchFamily="18" charset="0"/>
              </a:rPr>
              <a:t>At the bottom were the </a:t>
            </a:r>
            <a:r>
              <a:rPr lang="en-US" sz="1800" b="1" i="1">
                <a:latin typeface="Garamond" panose="02020404030301010803" pitchFamily="18" charset="0"/>
              </a:rPr>
              <a:t>Mulattos, </a:t>
            </a:r>
            <a:r>
              <a:rPr lang="en-US" sz="1800">
                <a:latin typeface="Garamond" panose="02020404030301010803" pitchFamily="18" charset="0"/>
              </a:rPr>
              <a:t>people of both African and European descent. </a:t>
            </a:r>
          </a:p>
        </p:txBody>
      </p:sp>
      <p:pic>
        <p:nvPicPr>
          <p:cNvPr id="561155" name="Picture 3" descr="MCDD00368_00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0" y="4953000"/>
            <a:ext cx="4078288" cy="1676400"/>
          </a:xfrm>
          <a:prstGeom prst="rect">
            <a:avLst/>
          </a:prstGeom>
          <a:noFill/>
          <a:extLst>
            <a:ext uri="{909E8E84-426E-40DD-AFC4-6F175D3DCCD1}">
              <a14:hiddenFill xmlns:a14="http://schemas.microsoft.com/office/drawing/2010/main">
                <a:solidFill>
                  <a:srgbClr val="FFFFFF"/>
                </a:solidFill>
              </a14:hiddenFill>
            </a:ext>
          </a:extLst>
        </p:spPr>
      </p:pic>
      <p:pic>
        <p:nvPicPr>
          <p:cNvPr id="561156" name="Picture 4" descr="untitl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4343400"/>
            <a:ext cx="5410200" cy="2514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506388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258" name="Rectangle 2"/>
          <p:cNvSpPr>
            <a:spLocks noGrp="1" noChangeArrowheads="1"/>
          </p:cNvSpPr>
          <p:nvPr>
            <p:ph idx="1"/>
          </p:nvPr>
        </p:nvSpPr>
        <p:spPr>
          <a:xfrm>
            <a:off x="1524000" y="0"/>
            <a:ext cx="9144000" cy="6858000"/>
          </a:xfrm>
        </p:spPr>
        <p:txBody>
          <a:bodyPr/>
          <a:lstStyle/>
          <a:p>
            <a:pPr algn="ctr"/>
            <a:r>
              <a:rPr lang="en-US">
                <a:latin typeface="Garamond" panose="02020404030301010803" pitchFamily="18" charset="0"/>
              </a:rPr>
              <a:t>Problems of Latin American independence</a:t>
            </a:r>
          </a:p>
          <a:p>
            <a:r>
              <a:rPr lang="en-US" sz="1800">
                <a:latin typeface="Garamond" panose="02020404030301010803" pitchFamily="18" charset="0"/>
              </a:rPr>
              <a:t>Regional differences</a:t>
            </a:r>
          </a:p>
          <a:p>
            <a:pPr lvl="1"/>
            <a:r>
              <a:rPr lang="en-US" sz="1400">
                <a:latin typeface="Garamond" panose="02020404030301010803" pitchFamily="18" charset="0"/>
              </a:rPr>
              <a:t>Geographic barriers</a:t>
            </a:r>
          </a:p>
          <a:p>
            <a:pPr lvl="1"/>
            <a:r>
              <a:rPr lang="en-US" sz="1400">
                <a:latin typeface="Garamond" panose="02020404030301010803" pitchFamily="18" charset="0"/>
              </a:rPr>
              <a:t>Border disputes</a:t>
            </a:r>
          </a:p>
          <a:p>
            <a:pPr lvl="1"/>
            <a:r>
              <a:rPr lang="en-US" sz="1400">
                <a:latin typeface="Garamond" panose="02020404030301010803" pitchFamily="18" charset="0"/>
              </a:rPr>
              <a:t>Regional rivalries for power</a:t>
            </a:r>
          </a:p>
          <a:p>
            <a:r>
              <a:rPr lang="en-US" sz="1800">
                <a:latin typeface="Garamond" panose="02020404030301010803" pitchFamily="18" charset="0"/>
              </a:rPr>
              <a:t>Cuadillos</a:t>
            </a:r>
          </a:p>
          <a:p>
            <a:pPr lvl="1"/>
            <a:r>
              <a:rPr lang="en-US" sz="1400">
                <a:latin typeface="Garamond" panose="02020404030301010803" pitchFamily="18" charset="0"/>
              </a:rPr>
              <a:t>People were illiterate</a:t>
            </a:r>
          </a:p>
          <a:p>
            <a:pPr lvl="1"/>
            <a:r>
              <a:rPr lang="en-US" sz="1400">
                <a:latin typeface="Garamond" panose="02020404030301010803" pitchFamily="18" charset="0"/>
              </a:rPr>
              <a:t>Ill repaired to create a representative democracy</a:t>
            </a:r>
          </a:p>
          <a:p>
            <a:pPr lvl="1"/>
            <a:r>
              <a:rPr lang="en-US" sz="1400">
                <a:latin typeface="Garamond" panose="02020404030301010803" pitchFamily="18" charset="0"/>
              </a:rPr>
              <a:t>Leaders had power over the military and became dictators\ </a:t>
            </a:r>
          </a:p>
          <a:p>
            <a:r>
              <a:rPr lang="en-US" sz="1800">
                <a:latin typeface="Garamond" panose="02020404030301010803" pitchFamily="18" charset="0"/>
              </a:rPr>
              <a:t>Economic and social inequality</a:t>
            </a:r>
          </a:p>
          <a:p>
            <a:pPr lvl="1"/>
            <a:r>
              <a:rPr lang="en-US" sz="1400">
                <a:latin typeface="Garamond" panose="02020404030301010803" pitchFamily="18" charset="0"/>
              </a:rPr>
              <a:t>Over throw or colonial rule</a:t>
            </a:r>
          </a:p>
          <a:p>
            <a:pPr lvl="1"/>
            <a:r>
              <a:rPr lang="en-US" sz="1400">
                <a:latin typeface="Garamond" panose="02020404030301010803" pitchFamily="18" charset="0"/>
              </a:rPr>
              <a:t>Ended mercantilism </a:t>
            </a:r>
          </a:p>
          <a:p>
            <a:pPr lvl="1"/>
            <a:r>
              <a:rPr lang="en-US" sz="1400">
                <a:latin typeface="Garamond" panose="02020404030301010803" pitchFamily="18" charset="0"/>
              </a:rPr>
              <a:t>Gap between rich and poor grew greater</a:t>
            </a:r>
          </a:p>
          <a:p>
            <a:pPr lvl="1"/>
            <a:r>
              <a:rPr lang="en-US" sz="1400">
                <a:latin typeface="Garamond" panose="02020404030301010803" pitchFamily="18" charset="0"/>
              </a:rPr>
              <a:t>Unequal social status</a:t>
            </a:r>
          </a:p>
          <a:p>
            <a:r>
              <a:rPr lang="en-US" sz="1800">
                <a:latin typeface="Garamond" panose="02020404030301010803" pitchFamily="18" charset="0"/>
              </a:rPr>
              <a:t>Conservatism of the church</a:t>
            </a:r>
          </a:p>
          <a:p>
            <a:pPr lvl="1"/>
            <a:r>
              <a:rPr lang="en-US" sz="1400">
                <a:latin typeface="Garamond" panose="02020404030301010803" pitchFamily="18" charset="0"/>
              </a:rPr>
              <a:t>Powerful force in Latin American society</a:t>
            </a:r>
          </a:p>
          <a:p>
            <a:pPr lvl="1"/>
            <a:r>
              <a:rPr lang="en-US" sz="1400">
                <a:latin typeface="Garamond" panose="02020404030301010803" pitchFamily="18" charset="0"/>
              </a:rPr>
              <a:t>Oppose liberal changes that  benefit the majority</a:t>
            </a:r>
          </a:p>
          <a:p>
            <a:pPr lvl="1"/>
            <a:endParaRPr lang="en-US" sz="1600">
              <a:latin typeface="Garamond" panose="02020404030301010803" pitchFamily="18" charset="0"/>
            </a:endParaRPr>
          </a:p>
          <a:p>
            <a:pPr lvl="1"/>
            <a:endParaRPr lang="en-US" sz="1600">
              <a:latin typeface="Garamond" panose="02020404030301010803" pitchFamily="18" charset="0"/>
            </a:endParaRPr>
          </a:p>
          <a:p>
            <a:pPr lvl="1">
              <a:buFont typeface="Wingdings" panose="05000000000000000000" pitchFamily="2" charset="2"/>
              <a:buNone/>
            </a:pPr>
            <a:endParaRPr lang="en-US" sz="1600">
              <a:latin typeface="Garamond" panose="02020404030301010803" pitchFamily="18" charset="0"/>
            </a:endParaRPr>
          </a:p>
        </p:txBody>
      </p:sp>
      <p:pic>
        <p:nvPicPr>
          <p:cNvPr id="352259" name="Picture 3" descr="latinou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5201" y="0"/>
            <a:ext cx="5624513"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715029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4" name="Rectangle 4"/>
          <p:cNvSpPr>
            <a:spLocks noGrp="1" noChangeArrowheads="1"/>
          </p:cNvSpPr>
          <p:nvPr>
            <p:ph type="ctrTitle"/>
          </p:nvPr>
        </p:nvSpPr>
        <p:spPr/>
        <p:txBody>
          <a:bodyPr/>
          <a:lstStyle/>
          <a:p>
            <a:r>
              <a:rPr lang="en-US"/>
              <a:t>Nationalism</a:t>
            </a:r>
          </a:p>
        </p:txBody>
      </p:sp>
      <p:sp>
        <p:nvSpPr>
          <p:cNvPr id="281605" name="Rectangle 5"/>
          <p:cNvSpPr>
            <a:spLocks noGrp="1" noChangeArrowheads="1"/>
          </p:cNvSpPr>
          <p:nvPr>
            <p:ph type="subTitle" idx="1"/>
          </p:nvPr>
        </p:nvSpPr>
        <p:spPr/>
        <p:txBody>
          <a:bodyPr/>
          <a:lstStyle/>
          <a:p>
            <a:endParaRPr lang="en-US"/>
          </a:p>
        </p:txBody>
      </p:sp>
    </p:spTree>
    <p:extLst>
      <p:ext uri="{BB962C8B-B14F-4D97-AF65-F5344CB8AC3E}">
        <p14:creationId xmlns:p14="http://schemas.microsoft.com/office/powerpoint/2010/main" val="404665645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6818" name="Rectangle 2"/>
          <p:cNvSpPr>
            <a:spLocks noGrp="1" noChangeArrowheads="1"/>
          </p:cNvSpPr>
          <p:nvPr>
            <p:ph idx="1"/>
          </p:nvPr>
        </p:nvSpPr>
        <p:spPr>
          <a:xfrm>
            <a:off x="1524000" y="0"/>
            <a:ext cx="9144000" cy="6858000"/>
          </a:xfrm>
        </p:spPr>
        <p:txBody>
          <a:bodyPr/>
          <a:lstStyle/>
          <a:p>
            <a:pPr algn="ctr">
              <a:buFont typeface="Wingdings" panose="05000000000000000000" pitchFamily="2" charset="2"/>
              <a:buNone/>
            </a:pPr>
            <a:r>
              <a:rPr lang="en-US" sz="3600" b="1">
                <a:latin typeface="Garamond" panose="02020404030301010803" pitchFamily="18" charset="0"/>
              </a:rPr>
              <a:t>Nationalism</a:t>
            </a:r>
          </a:p>
          <a:p>
            <a:pPr>
              <a:buFont typeface="Wingdings" panose="05000000000000000000" pitchFamily="2" charset="2"/>
              <a:buNone/>
            </a:pPr>
            <a:r>
              <a:rPr lang="en-US" sz="1800" b="1">
                <a:latin typeface="Garamond" panose="02020404030301010803" pitchFamily="18" charset="0"/>
              </a:rPr>
              <a:t>      Definition</a:t>
            </a:r>
          </a:p>
          <a:p>
            <a:r>
              <a:rPr lang="en-US" sz="1600">
                <a:latin typeface="Garamond" panose="02020404030301010803" pitchFamily="18" charset="0"/>
              </a:rPr>
              <a:t> The belief that people should be loyal to and have pride in their nation</a:t>
            </a:r>
          </a:p>
          <a:p>
            <a:r>
              <a:rPr lang="en-US" sz="1600">
                <a:latin typeface="Garamond" panose="02020404030301010803" pitchFamily="18" charset="0"/>
              </a:rPr>
              <a:t>Nationalism can be like a bomb blowing nations apart or a magnet pulling them together</a:t>
            </a:r>
          </a:p>
          <a:p>
            <a:pPr>
              <a:buFont typeface="Wingdings" panose="05000000000000000000" pitchFamily="2" charset="2"/>
              <a:buNone/>
            </a:pPr>
            <a:r>
              <a:rPr lang="en-US" sz="1800" b="1">
                <a:latin typeface="Garamond" panose="02020404030301010803" pitchFamily="18" charset="0"/>
              </a:rPr>
              <a:t>      Common Bonds of Nationalism</a:t>
            </a:r>
          </a:p>
          <a:p>
            <a:r>
              <a:rPr lang="en-US" sz="1800">
                <a:latin typeface="Garamond" panose="02020404030301010803" pitchFamily="18" charset="0"/>
              </a:rPr>
              <a:t>Common language, culture, history, land</a:t>
            </a:r>
          </a:p>
          <a:p>
            <a:pPr>
              <a:buFont typeface="Wingdings" panose="05000000000000000000" pitchFamily="2" charset="2"/>
              <a:buNone/>
            </a:pPr>
            <a:endParaRPr lang="en-US" sz="1800">
              <a:latin typeface="Garamond" panose="02020404030301010803" pitchFamily="18" charset="0"/>
            </a:endParaRPr>
          </a:p>
        </p:txBody>
      </p:sp>
      <p:pic>
        <p:nvPicPr>
          <p:cNvPr id="546819" name="Picture 3" descr="flag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1626" y="2667001"/>
            <a:ext cx="5057775" cy="3255963"/>
          </a:xfrm>
          <a:prstGeom prst="rect">
            <a:avLst/>
          </a:prstGeom>
          <a:noFill/>
          <a:extLst>
            <a:ext uri="{909E8E84-426E-40DD-AFC4-6F175D3DCCD1}">
              <a14:hiddenFill xmlns:a14="http://schemas.microsoft.com/office/drawing/2010/main">
                <a:solidFill>
                  <a:srgbClr val="FFFFFF"/>
                </a:solidFill>
              </a14:hiddenFill>
            </a:ext>
          </a:extLst>
        </p:spPr>
      </p:pic>
      <p:pic>
        <p:nvPicPr>
          <p:cNvPr id="546820" name="Picture 4" descr="FLAGS-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81800" y="1600200"/>
            <a:ext cx="3646488" cy="4648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69900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1714" name="Rectangle 2"/>
          <p:cNvSpPr>
            <a:spLocks noGrp="1" noChangeArrowheads="1"/>
          </p:cNvSpPr>
          <p:nvPr>
            <p:ph idx="1"/>
          </p:nvPr>
        </p:nvSpPr>
        <p:spPr>
          <a:xfrm>
            <a:off x="1524000" y="0"/>
            <a:ext cx="9144000" cy="6858000"/>
          </a:xfrm>
          <a:noFill/>
        </p:spPr>
        <p:txBody>
          <a:bodyPr/>
          <a:lstStyle/>
          <a:p>
            <a:pPr algn="ctr">
              <a:buClr>
                <a:schemeClr val="tx1"/>
              </a:buClr>
              <a:buFont typeface="Wingdings" panose="05000000000000000000" pitchFamily="2" charset="2"/>
              <a:buNone/>
            </a:pPr>
            <a:r>
              <a:rPr lang="en-US" sz="3600" b="1">
                <a:latin typeface="Garamond" panose="02020404030301010803" pitchFamily="18" charset="0"/>
              </a:rPr>
              <a:t>Petition of Rights(1628)</a:t>
            </a:r>
          </a:p>
          <a:p>
            <a:pPr>
              <a:buClr>
                <a:schemeClr val="tx1"/>
              </a:buClr>
            </a:pPr>
            <a:r>
              <a:rPr lang="en-US" sz="1600">
                <a:latin typeface="Garamond" panose="02020404030301010803" pitchFamily="18" charset="0"/>
              </a:rPr>
              <a:t>King Charles I had to call Parliament to ask for money</a:t>
            </a:r>
          </a:p>
          <a:p>
            <a:pPr>
              <a:buClr>
                <a:schemeClr val="tx1"/>
              </a:buClr>
            </a:pPr>
            <a:r>
              <a:rPr lang="en-US" sz="1600">
                <a:latin typeface="Garamond" panose="02020404030301010803" pitchFamily="18" charset="0"/>
              </a:rPr>
              <a:t>They refused to give him any until he signed the Petition of Rights </a:t>
            </a:r>
          </a:p>
          <a:p>
            <a:pPr>
              <a:buClr>
                <a:schemeClr val="tx1"/>
              </a:buClr>
            </a:pPr>
            <a:r>
              <a:rPr lang="en-US" sz="1800" b="1">
                <a:latin typeface="Garamond" panose="02020404030301010803" pitchFamily="18" charset="0"/>
              </a:rPr>
              <a:t>In the Petition the king agreed to:</a:t>
            </a:r>
          </a:p>
          <a:p>
            <a:pPr lvl="1">
              <a:buClr>
                <a:schemeClr val="tx1"/>
              </a:buClr>
            </a:pPr>
            <a:r>
              <a:rPr lang="en-US" sz="1600" b="1">
                <a:latin typeface="Garamond" panose="02020404030301010803" pitchFamily="18" charset="0"/>
              </a:rPr>
              <a:t>Not imprison subjects without due cause</a:t>
            </a:r>
          </a:p>
          <a:p>
            <a:pPr lvl="1">
              <a:buClr>
                <a:schemeClr val="tx1"/>
              </a:buClr>
            </a:pPr>
            <a:r>
              <a:rPr lang="en-US" sz="1600" b="1">
                <a:latin typeface="Garamond" panose="02020404030301010803" pitchFamily="18" charset="0"/>
              </a:rPr>
              <a:t>Not levy taxes without Parliament’s consent</a:t>
            </a:r>
          </a:p>
          <a:p>
            <a:pPr lvl="1">
              <a:buClr>
                <a:schemeClr val="tx1"/>
              </a:buClr>
            </a:pPr>
            <a:r>
              <a:rPr lang="en-US" sz="1600" b="1">
                <a:latin typeface="Garamond" panose="02020404030301010803" pitchFamily="18" charset="0"/>
              </a:rPr>
              <a:t>Not house soldiers in private homes</a:t>
            </a:r>
          </a:p>
          <a:p>
            <a:pPr lvl="1">
              <a:buClr>
                <a:schemeClr val="tx1"/>
              </a:buClr>
            </a:pPr>
            <a:r>
              <a:rPr lang="en-US" sz="1600" b="1">
                <a:latin typeface="Garamond" panose="02020404030301010803" pitchFamily="18" charset="0"/>
              </a:rPr>
              <a:t>Not impose martial law in peacetime</a:t>
            </a:r>
          </a:p>
          <a:p>
            <a:pPr>
              <a:buClr>
                <a:schemeClr val="tx1"/>
              </a:buClr>
            </a:pPr>
            <a:r>
              <a:rPr lang="en-US" sz="1600">
                <a:latin typeface="Garamond" panose="02020404030301010803" pitchFamily="18" charset="0"/>
              </a:rPr>
              <a:t>The king agreed to the Petition but after he ignored it</a:t>
            </a:r>
          </a:p>
          <a:p>
            <a:pPr>
              <a:buClr>
                <a:schemeClr val="tx1"/>
              </a:buClr>
            </a:pPr>
            <a:r>
              <a:rPr lang="en-US" sz="1600">
                <a:latin typeface="Garamond" panose="02020404030301010803" pitchFamily="18" charset="0"/>
              </a:rPr>
              <a:t>The petition was important because it set forth the idea that the law was higher even then the king.</a:t>
            </a:r>
          </a:p>
          <a:p>
            <a:pPr lvl="1">
              <a:buClr>
                <a:schemeClr val="tx1"/>
              </a:buClr>
              <a:buFontTx/>
              <a:buChar char="•"/>
            </a:pPr>
            <a:endParaRPr lang="en-US" sz="1600" b="1">
              <a:latin typeface="Garamond" panose="02020404030301010803" pitchFamily="18" charset="0"/>
            </a:endParaRPr>
          </a:p>
        </p:txBody>
      </p:sp>
      <p:pic>
        <p:nvPicPr>
          <p:cNvPr id="371715" name="Picture 3" descr="charles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3505201"/>
            <a:ext cx="3581400" cy="2944813"/>
          </a:xfrm>
          <a:prstGeom prst="rect">
            <a:avLst/>
          </a:prstGeom>
          <a:noFill/>
          <a:extLst>
            <a:ext uri="{909E8E84-426E-40DD-AFC4-6F175D3DCCD1}">
              <a14:hiddenFill xmlns:a14="http://schemas.microsoft.com/office/drawing/2010/main">
                <a:solidFill>
                  <a:srgbClr val="FFFFFF"/>
                </a:solidFill>
              </a14:hiddenFill>
            </a:ext>
          </a:extLst>
        </p:spPr>
      </p:pic>
      <p:pic>
        <p:nvPicPr>
          <p:cNvPr id="371716" name="Picture 4" descr="petitions-80">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34201" y="3352800"/>
            <a:ext cx="1812925" cy="3181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102829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2194" name="Rectangle 2"/>
          <p:cNvSpPr>
            <a:spLocks noGrp="1" noChangeArrowheads="1"/>
          </p:cNvSpPr>
          <p:nvPr>
            <p:ph idx="1"/>
          </p:nvPr>
        </p:nvSpPr>
        <p:spPr>
          <a:xfrm>
            <a:off x="1524000" y="0"/>
            <a:ext cx="9144000" cy="6858000"/>
          </a:xfrm>
        </p:spPr>
        <p:txBody>
          <a:bodyPr/>
          <a:lstStyle/>
          <a:p>
            <a:pPr algn="ctr"/>
            <a:r>
              <a:rPr lang="en-US" sz="3600" b="1">
                <a:latin typeface="Garamond" panose="02020404030301010803" pitchFamily="18" charset="0"/>
              </a:rPr>
              <a:t>Congress of Vienna</a:t>
            </a:r>
          </a:p>
          <a:p>
            <a:r>
              <a:rPr lang="en-US" sz="1600">
                <a:latin typeface="Garamond" panose="02020404030301010803" pitchFamily="18" charset="0"/>
              </a:rPr>
              <a:t>After Napoleon leaders were looking to have long lasting peace and stability in Europe</a:t>
            </a:r>
          </a:p>
          <a:p>
            <a:r>
              <a:rPr lang="en-US" sz="1600">
                <a:latin typeface="Garamond" panose="02020404030301010803" pitchFamily="18" charset="0"/>
              </a:rPr>
              <a:t>Congress of Vienna called to set up new policies in Europe</a:t>
            </a:r>
          </a:p>
          <a:p>
            <a:r>
              <a:rPr lang="en-US" sz="1600">
                <a:latin typeface="Garamond" panose="02020404030301010803" pitchFamily="18" charset="0"/>
              </a:rPr>
              <a:t>Most of the Decisions made at Vienna were made by  King Frederick William III of Prussia, Czar Alexander I of Russia, Emperor Francis I of Austria, Britain and France</a:t>
            </a:r>
          </a:p>
          <a:p>
            <a:r>
              <a:rPr lang="en-US" sz="1800" b="1">
                <a:latin typeface="Garamond" panose="02020404030301010803" pitchFamily="18" charset="0"/>
              </a:rPr>
              <a:t>The Containment of France</a:t>
            </a:r>
          </a:p>
          <a:p>
            <a:r>
              <a:rPr lang="en-US" sz="1600">
                <a:latin typeface="Garamond" panose="02020404030301010803" pitchFamily="18" charset="0"/>
              </a:rPr>
              <a:t>Congress made the weak countries surrounding France stronger</a:t>
            </a:r>
          </a:p>
          <a:p>
            <a:r>
              <a:rPr lang="en-US" sz="1600">
                <a:latin typeface="Garamond" panose="02020404030301010803" pitchFamily="18" charset="0"/>
              </a:rPr>
              <a:t>This allowed the countries to contain France and prevent it from overpowering weaker nations</a:t>
            </a:r>
          </a:p>
          <a:p>
            <a:r>
              <a:rPr lang="en-US" sz="1800" b="1">
                <a:latin typeface="Garamond" panose="02020404030301010803" pitchFamily="18" charset="0"/>
              </a:rPr>
              <a:t>Balance of Power</a:t>
            </a:r>
          </a:p>
          <a:p>
            <a:r>
              <a:rPr lang="en-US" sz="1600">
                <a:latin typeface="Garamond" panose="02020404030301010803" pitchFamily="18" charset="0"/>
              </a:rPr>
              <a:t>The Congress did not want to weaken France to much</a:t>
            </a:r>
          </a:p>
          <a:p>
            <a:r>
              <a:rPr lang="en-US" sz="1600">
                <a:latin typeface="Garamond" panose="02020404030301010803" pitchFamily="18" charset="0"/>
              </a:rPr>
              <a:t>The French were required to give up all land that Napoleon had taken, but besides that remained in tact</a:t>
            </a:r>
          </a:p>
          <a:p>
            <a:r>
              <a:rPr lang="en-US" sz="1600">
                <a:latin typeface="Garamond" panose="02020404030301010803" pitchFamily="18" charset="0"/>
              </a:rPr>
              <a:t>France still remained a strong country</a:t>
            </a:r>
          </a:p>
          <a:p>
            <a:r>
              <a:rPr lang="en-US" sz="1800" b="1">
                <a:latin typeface="Garamond" panose="02020404030301010803" pitchFamily="18" charset="0"/>
              </a:rPr>
              <a:t>Legitimacy</a:t>
            </a:r>
          </a:p>
          <a:p>
            <a:r>
              <a:rPr lang="en-US" sz="1600">
                <a:latin typeface="Garamond" panose="02020404030301010803" pitchFamily="18" charset="0"/>
              </a:rPr>
              <a:t>This policy restored as many rulers as possible that Napoleon had taken from their thrown be put back into power</a:t>
            </a:r>
          </a:p>
          <a:p>
            <a:r>
              <a:rPr lang="en-US" sz="1800" b="1">
                <a:latin typeface="Garamond" panose="02020404030301010803" pitchFamily="18" charset="0"/>
              </a:rPr>
              <a:t>Long-Term Legacy</a:t>
            </a:r>
          </a:p>
          <a:p>
            <a:r>
              <a:rPr lang="en-US" sz="1600">
                <a:latin typeface="Garamond" panose="02020404030301010803" pitchFamily="18" charset="0"/>
              </a:rPr>
              <a:t>The Congress left a legacy that would influence politics for the next 100 years</a:t>
            </a:r>
          </a:p>
          <a:p>
            <a:endParaRPr lang="en-US" sz="1600">
              <a:latin typeface="Garamond" panose="02020404030301010803" pitchFamily="18" charset="0"/>
            </a:endParaRPr>
          </a:p>
        </p:txBody>
      </p:sp>
      <p:pic>
        <p:nvPicPr>
          <p:cNvPr id="392195" name="Picture 3" descr="img0081">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10600" y="5486400"/>
            <a:ext cx="2057400"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644876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idx="1"/>
          </p:nvPr>
        </p:nvSpPr>
        <p:spPr>
          <a:xfrm>
            <a:off x="1524000" y="0"/>
            <a:ext cx="9144000" cy="6858000"/>
          </a:xfrm>
        </p:spPr>
        <p:txBody>
          <a:bodyPr/>
          <a:lstStyle/>
          <a:p>
            <a:pPr algn="ctr">
              <a:buFont typeface="Wingdings" panose="05000000000000000000" pitchFamily="2" charset="2"/>
              <a:buNone/>
            </a:pPr>
            <a:r>
              <a:rPr lang="en-US" sz="3600" b="1">
                <a:latin typeface="Garamond" panose="02020404030301010803" pitchFamily="18" charset="0"/>
              </a:rPr>
              <a:t>Balance of Power</a:t>
            </a:r>
          </a:p>
          <a:p>
            <a:r>
              <a:rPr lang="en-US" sz="1800" b="1">
                <a:latin typeface="Garamond" panose="02020404030301010803" pitchFamily="18" charset="0"/>
              </a:rPr>
              <a:t>Definition</a:t>
            </a:r>
          </a:p>
          <a:p>
            <a:r>
              <a:rPr lang="en-US" sz="1600">
                <a:latin typeface="Garamond" panose="02020404030301010803" pitchFamily="18" charset="0"/>
              </a:rPr>
              <a:t>distribution of political and economic power that provides any one nation from becoming too strong</a:t>
            </a:r>
          </a:p>
          <a:p>
            <a:r>
              <a:rPr lang="en-US" sz="1800" b="1">
                <a:latin typeface="Garamond" panose="02020404030301010803" pitchFamily="18" charset="0"/>
              </a:rPr>
              <a:t>The Congress of Vienna</a:t>
            </a:r>
          </a:p>
          <a:p>
            <a:pPr>
              <a:buClr>
                <a:schemeClr val="tx1"/>
              </a:buClr>
              <a:buFontTx/>
              <a:buChar char="•"/>
            </a:pPr>
            <a:r>
              <a:rPr lang="en-US" sz="1600">
                <a:latin typeface="Garamond" panose="02020404030301010803" pitchFamily="18" charset="0"/>
              </a:rPr>
              <a:t>1815- leaders of Austria, Russia, England, and France met</a:t>
            </a:r>
          </a:p>
          <a:p>
            <a:pPr>
              <a:buClr>
                <a:schemeClr val="tx1"/>
              </a:buClr>
              <a:buFontTx/>
              <a:buChar char="•"/>
            </a:pPr>
            <a:r>
              <a:rPr lang="en-US" sz="1600">
                <a:latin typeface="Garamond" panose="02020404030301010803" pitchFamily="18" charset="0"/>
              </a:rPr>
              <a:t>wanted to devise a peace settlement and restore stability and order to Europe</a:t>
            </a:r>
            <a:endParaRPr lang="en-US" sz="1600" b="1">
              <a:latin typeface="Garamond" panose="02020404030301010803" pitchFamily="18" charset="0"/>
            </a:endParaRPr>
          </a:p>
          <a:p>
            <a:pPr>
              <a:buClr>
                <a:schemeClr val="tx1"/>
              </a:buClr>
              <a:buFontTx/>
              <a:buChar char="•"/>
            </a:pPr>
            <a:r>
              <a:rPr lang="en-US" sz="1600">
                <a:latin typeface="Garamond" panose="02020404030301010803" pitchFamily="18" charset="0"/>
              </a:rPr>
              <a:t>A balance of power is what the leaders at the Congress of Vienna wanted after Napoleon’s defeat to avoid another instance of what happened with France (too powerful).</a:t>
            </a:r>
          </a:p>
          <a:p>
            <a:pPr>
              <a:buClr>
                <a:schemeClr val="tx1"/>
              </a:buClr>
              <a:buFont typeface="Wingdings" panose="05000000000000000000" pitchFamily="2" charset="2"/>
              <a:buNone/>
            </a:pPr>
            <a:r>
              <a:rPr lang="en-US" sz="1600">
                <a:latin typeface="Garamond" panose="02020404030301010803" pitchFamily="18" charset="0"/>
              </a:rPr>
              <a:t>	</a:t>
            </a:r>
            <a:endParaRPr lang="en-US" sz="1800" b="1">
              <a:latin typeface="Garamond" panose="02020404030301010803" pitchFamily="18" charset="0"/>
            </a:endParaRPr>
          </a:p>
        </p:txBody>
      </p:sp>
      <p:pic>
        <p:nvPicPr>
          <p:cNvPr id="46083" name="Picture 3" descr="Congress of Vienn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3759201"/>
            <a:ext cx="3429000" cy="2278063"/>
          </a:xfrm>
          <a:prstGeom prst="rect">
            <a:avLst/>
          </a:prstGeom>
          <a:noFill/>
          <a:extLst>
            <a:ext uri="{909E8E84-426E-40DD-AFC4-6F175D3DCCD1}">
              <a14:hiddenFill xmlns:a14="http://schemas.microsoft.com/office/drawing/2010/main">
                <a:solidFill>
                  <a:srgbClr val="FFFFFF"/>
                </a:solidFill>
              </a14:hiddenFill>
            </a:ext>
          </a:extLst>
        </p:spPr>
      </p:pic>
      <p:pic>
        <p:nvPicPr>
          <p:cNvPr id="46084" name="Picture 4" descr="Congress_of_Vienn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8401" y="3810001"/>
            <a:ext cx="3514725" cy="2251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267245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6" name="Rectangle 2"/>
          <p:cNvSpPr>
            <a:spLocks noGrp="1" noChangeArrowheads="1"/>
          </p:cNvSpPr>
          <p:nvPr>
            <p:ph idx="1"/>
          </p:nvPr>
        </p:nvSpPr>
        <p:spPr>
          <a:xfrm>
            <a:off x="1524000" y="0"/>
            <a:ext cx="9144000" cy="6858000"/>
          </a:xfrm>
        </p:spPr>
        <p:txBody>
          <a:bodyPr/>
          <a:lstStyle/>
          <a:p>
            <a:pPr>
              <a:buFont typeface="Wingdings" panose="05000000000000000000" pitchFamily="2" charset="2"/>
              <a:buNone/>
            </a:pPr>
            <a:r>
              <a:rPr lang="en-US" sz="3600" b="1">
                <a:latin typeface="Garamond" panose="02020404030301010803" pitchFamily="18" charset="0"/>
              </a:rPr>
              <a:t>                          Russification</a:t>
            </a:r>
          </a:p>
          <a:p>
            <a:r>
              <a:rPr lang="en-US" sz="1600">
                <a:latin typeface="Garamond" panose="02020404030301010803" pitchFamily="18" charset="0"/>
              </a:rPr>
              <a:t>Promoted Russian history, language, and culture, sometimes forbidding the cultural practices of native peoples</a:t>
            </a:r>
          </a:p>
          <a:p>
            <a:r>
              <a:rPr lang="en-US" sz="1600">
                <a:latin typeface="Garamond" panose="02020404030301010803" pitchFamily="18" charset="0"/>
              </a:rPr>
              <a:t>Appointment of Russians to key posts in the government and secret police.</a:t>
            </a:r>
          </a:p>
          <a:p>
            <a:r>
              <a:rPr lang="en-US" sz="1600">
                <a:latin typeface="Garamond" panose="02020404030301010803" pitchFamily="18" charset="0"/>
              </a:rPr>
              <a:t>Redrawing the boundaries of many republics to ensure that non-Russians would not gain the majority.</a:t>
            </a:r>
          </a:p>
          <a:p>
            <a:r>
              <a:rPr lang="en-US" sz="1600">
                <a:latin typeface="Garamond" panose="02020404030301010803" pitchFamily="18" charset="0"/>
              </a:rPr>
              <a:t>Russification was making sure that the Russians stayed in control of Russia.</a:t>
            </a:r>
          </a:p>
          <a:p>
            <a:endParaRPr lang="en-US" sz="1600">
              <a:latin typeface="Garamond" panose="02020404030301010803" pitchFamily="18" charset="0"/>
            </a:endParaRPr>
          </a:p>
        </p:txBody>
      </p:sp>
      <p:pic>
        <p:nvPicPr>
          <p:cNvPr id="303107" name="Picture 3" descr="Russia%203%20statu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2514600"/>
            <a:ext cx="2647950" cy="40147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6537266"/>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6834" name="Rectangle 2"/>
          <p:cNvSpPr>
            <a:spLocks noGrp="1" noChangeArrowheads="1"/>
          </p:cNvSpPr>
          <p:nvPr>
            <p:ph idx="1"/>
          </p:nvPr>
        </p:nvSpPr>
        <p:spPr>
          <a:xfrm>
            <a:off x="1828800" y="152400"/>
            <a:ext cx="8534400" cy="6400800"/>
          </a:xfrm>
        </p:spPr>
        <p:txBody>
          <a:bodyPr/>
          <a:lstStyle/>
          <a:p>
            <a:pPr algn="ctr">
              <a:buFont typeface="Wingdings" panose="05000000000000000000" pitchFamily="2" charset="2"/>
              <a:buNone/>
            </a:pPr>
            <a:r>
              <a:rPr lang="en-US" sz="3600" b="1">
                <a:latin typeface="Garamond" panose="02020404030301010803" pitchFamily="18" charset="0"/>
              </a:rPr>
              <a:t>Giuseppe Mazzini</a:t>
            </a:r>
          </a:p>
          <a:p>
            <a:r>
              <a:rPr lang="en-US" sz="1800" b="1">
                <a:latin typeface="Garamond" panose="02020404030301010803" pitchFamily="18" charset="0"/>
              </a:rPr>
              <a:t>Fought for freedom and unification of all Italian speaking people by forming “Young Italy.”</a:t>
            </a:r>
          </a:p>
          <a:p>
            <a:r>
              <a:rPr lang="en-US" sz="1600">
                <a:latin typeface="Garamond" panose="02020404030301010803" pitchFamily="18" charset="0"/>
              </a:rPr>
              <a:t>Called the “soul” of Italy for his fiery speeches and writings.</a:t>
            </a:r>
          </a:p>
          <a:p>
            <a:r>
              <a:rPr lang="en-US" sz="1600">
                <a:latin typeface="Garamond" panose="02020404030301010803" pitchFamily="18" charset="0"/>
              </a:rPr>
              <a:t>Led revolts and fought for democracy and social justice.</a:t>
            </a:r>
          </a:p>
          <a:p>
            <a:r>
              <a:rPr lang="en-US" sz="1600">
                <a:latin typeface="Garamond" panose="02020404030301010803" pitchFamily="18" charset="0"/>
              </a:rPr>
              <a:t>One of the three leaders of Italian Nationalism.</a:t>
            </a:r>
          </a:p>
          <a:p>
            <a:pPr>
              <a:buFont typeface="Wingdings" panose="05000000000000000000" pitchFamily="2" charset="2"/>
              <a:buNone/>
            </a:pPr>
            <a:endParaRPr lang="en-US" sz="1600">
              <a:latin typeface="Garamond" panose="02020404030301010803" pitchFamily="18" charset="0"/>
            </a:endParaRPr>
          </a:p>
        </p:txBody>
      </p:sp>
      <p:pic>
        <p:nvPicPr>
          <p:cNvPr id="376835" name="Picture 3" descr="mazzi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4200" y="3124200"/>
            <a:ext cx="1562100" cy="1790700"/>
          </a:xfrm>
          <a:prstGeom prst="rect">
            <a:avLst/>
          </a:prstGeom>
          <a:noFill/>
          <a:extLst>
            <a:ext uri="{909E8E84-426E-40DD-AFC4-6F175D3DCCD1}">
              <a14:hiddenFill xmlns:a14="http://schemas.microsoft.com/office/drawing/2010/main">
                <a:solidFill>
                  <a:srgbClr val="FFFFFF"/>
                </a:solidFill>
              </a14:hiddenFill>
            </a:ext>
          </a:extLst>
        </p:spPr>
      </p:pic>
      <p:pic>
        <p:nvPicPr>
          <p:cNvPr id="376836" name="Picture 4" descr="statues-00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2590800"/>
            <a:ext cx="2286000" cy="304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014256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6466" name="Rectangle 2"/>
          <p:cNvSpPr>
            <a:spLocks noGrp="1" noChangeArrowheads="1"/>
          </p:cNvSpPr>
          <p:nvPr>
            <p:ph idx="1"/>
          </p:nvPr>
        </p:nvSpPr>
        <p:spPr>
          <a:xfrm>
            <a:off x="1981200" y="457200"/>
            <a:ext cx="5638800" cy="5486400"/>
          </a:xfrm>
        </p:spPr>
        <p:txBody>
          <a:bodyPr/>
          <a:lstStyle/>
          <a:p>
            <a:pPr algn="ctr">
              <a:buFont typeface="Wingdings" panose="05000000000000000000" pitchFamily="2" charset="2"/>
              <a:buNone/>
            </a:pPr>
            <a:r>
              <a:rPr lang="en-US" sz="3600" b="1">
                <a:latin typeface="Garamond" panose="02020404030301010803" pitchFamily="18" charset="0"/>
              </a:rPr>
              <a:t>Count Camillo Cauvor</a:t>
            </a:r>
          </a:p>
          <a:p>
            <a:pPr>
              <a:buFont typeface="Wingdings" panose="05000000000000000000" pitchFamily="2" charset="2"/>
              <a:buNone/>
            </a:pPr>
            <a:endParaRPr lang="en-US" sz="1800" b="1">
              <a:latin typeface="Garamond" panose="02020404030301010803" pitchFamily="18" charset="0"/>
            </a:endParaRPr>
          </a:p>
          <a:p>
            <a:pPr lvl="2">
              <a:buFont typeface="Wingdings" panose="05000000000000000000" pitchFamily="2" charset="2"/>
              <a:buNone/>
            </a:pPr>
            <a:r>
              <a:rPr lang="en-US" sz="1800" b="1">
                <a:latin typeface="Garamond" panose="02020404030301010803" pitchFamily="18" charset="0"/>
              </a:rPr>
              <a:t>Who was Cauvor?</a:t>
            </a:r>
          </a:p>
          <a:p>
            <a:pPr lvl="2"/>
            <a:r>
              <a:rPr lang="en-US" sz="1600">
                <a:latin typeface="Garamond" panose="02020404030301010803" pitchFamily="18" charset="0"/>
              </a:rPr>
              <a:t>He was a middle-aged, wealthy aristocrat.</a:t>
            </a:r>
          </a:p>
          <a:p>
            <a:pPr lvl="2"/>
            <a:r>
              <a:rPr lang="en-US" sz="1600">
                <a:latin typeface="Garamond" panose="02020404030301010803" pitchFamily="18" charset="0"/>
              </a:rPr>
              <a:t>Was named prime minister of Piedmont-Sardinia in 1852 by the king Victor Emmanuel II</a:t>
            </a:r>
          </a:p>
          <a:p>
            <a:pPr lvl="2"/>
            <a:r>
              <a:rPr lang="en-US" sz="1600">
                <a:latin typeface="Garamond" panose="02020404030301010803" pitchFamily="18" charset="0"/>
              </a:rPr>
              <a:t>He worked to expand Sardinia’s power, was mistrusted that he just wanted more power in stead of trying to unite Italy.</a:t>
            </a:r>
          </a:p>
          <a:p>
            <a:pPr lvl="2">
              <a:buFont typeface="Wingdings" panose="05000000000000000000" pitchFamily="2" charset="2"/>
              <a:buNone/>
            </a:pPr>
            <a:r>
              <a:rPr lang="en-US" sz="1800" b="1">
                <a:latin typeface="Garamond" panose="02020404030301010803" pitchFamily="18" charset="0"/>
              </a:rPr>
              <a:t>What he did</a:t>
            </a:r>
          </a:p>
          <a:p>
            <a:pPr lvl="2"/>
            <a:r>
              <a:rPr lang="en-US" sz="1600">
                <a:latin typeface="Garamond" panose="02020404030301010803" pitchFamily="18" charset="0"/>
              </a:rPr>
              <a:t>He strived to gain control of northern Italy, through diplomacy and cunning.</a:t>
            </a:r>
          </a:p>
          <a:p>
            <a:pPr lvl="2"/>
            <a:r>
              <a:rPr lang="en-US" sz="1600">
                <a:latin typeface="Garamond" panose="02020404030301010803" pitchFamily="18" charset="0"/>
              </a:rPr>
              <a:t>Austrians were a roadblock to unification, so he made allies with the French who helped him drive out the Austrians from northern Italy</a:t>
            </a:r>
          </a:p>
          <a:p>
            <a:pPr lvl="2"/>
            <a:r>
              <a:rPr lang="en-US" sz="1600">
                <a:latin typeface="Garamond" panose="02020404030301010803" pitchFamily="18" charset="0"/>
              </a:rPr>
              <a:t>This provoked a war with Austria, but the Sardinian army won quickly.  </a:t>
            </a:r>
          </a:p>
          <a:p>
            <a:pPr lvl="2"/>
            <a:r>
              <a:rPr lang="en-US" sz="1600">
                <a:latin typeface="Garamond" panose="02020404030301010803" pitchFamily="18" charset="0"/>
              </a:rPr>
              <a:t>Gained all of northern Italy except for Venetia.</a:t>
            </a:r>
          </a:p>
          <a:p>
            <a:pPr lvl="2"/>
            <a:endParaRPr lang="en-US" sz="1600">
              <a:latin typeface="Garamond" panose="02020404030301010803" pitchFamily="18" charset="0"/>
            </a:endParaRPr>
          </a:p>
        </p:txBody>
      </p:sp>
      <p:pic>
        <p:nvPicPr>
          <p:cNvPr id="446467" name="Picture 3" descr="untitl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8600" y="1981201"/>
            <a:ext cx="2362200" cy="3152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8395521"/>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4722" name="Rectangle 2"/>
          <p:cNvSpPr>
            <a:spLocks noGrp="1" noChangeArrowheads="1"/>
          </p:cNvSpPr>
          <p:nvPr>
            <p:ph idx="1"/>
          </p:nvPr>
        </p:nvSpPr>
        <p:spPr>
          <a:xfrm>
            <a:off x="1524000" y="0"/>
            <a:ext cx="9144000" cy="6858000"/>
          </a:xfrm>
        </p:spPr>
        <p:txBody>
          <a:bodyPr/>
          <a:lstStyle/>
          <a:p>
            <a:pPr algn="ctr">
              <a:buFont typeface="Wingdings" panose="05000000000000000000" pitchFamily="2" charset="2"/>
              <a:buNone/>
            </a:pPr>
            <a:r>
              <a:rPr lang="en-US" sz="3600" b="1">
                <a:latin typeface="Garamond" panose="02020404030301010803" pitchFamily="18" charset="0"/>
              </a:rPr>
              <a:t>Giuseppe Garibaldi</a:t>
            </a:r>
          </a:p>
          <a:p>
            <a:r>
              <a:rPr lang="en-US" sz="1600">
                <a:latin typeface="Garamond" panose="02020404030301010803" pitchFamily="18" charset="0"/>
              </a:rPr>
              <a:t>Garibaldi’s greatest dream was Italian unity</a:t>
            </a:r>
          </a:p>
          <a:p>
            <a:r>
              <a:rPr lang="en-US" sz="1600">
                <a:latin typeface="Garamond" panose="02020404030301010803" pitchFamily="18" charset="0"/>
              </a:rPr>
              <a:t>Garibaldi led a small army of Italian nationalists in May 1860</a:t>
            </a:r>
          </a:p>
          <a:p>
            <a:r>
              <a:rPr lang="en-US" sz="1600">
                <a:latin typeface="Garamond" panose="02020404030301010803" pitchFamily="18" charset="0"/>
              </a:rPr>
              <a:t>He and his followers always wore bright red shirts, so they were call the Red Shirts</a:t>
            </a:r>
          </a:p>
          <a:p>
            <a:r>
              <a:rPr lang="en-US" sz="1600">
                <a:latin typeface="Garamond" panose="02020404030301010803" pitchFamily="18" charset="0"/>
              </a:rPr>
              <a:t>The southern areas he conquered, he then united</a:t>
            </a:r>
          </a:p>
          <a:p>
            <a:r>
              <a:rPr lang="en-US" sz="1600">
                <a:latin typeface="Garamond" panose="02020404030301010803" pitchFamily="18" charset="0"/>
              </a:rPr>
              <a:t>Lived from 1807-1882</a:t>
            </a:r>
          </a:p>
        </p:txBody>
      </p:sp>
      <p:pic>
        <p:nvPicPr>
          <p:cNvPr id="414723" name="Picture 3" descr="[Giuseppe Garibald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15200" y="2895600"/>
            <a:ext cx="2535238" cy="3676650"/>
          </a:xfrm>
          <a:prstGeom prst="rect">
            <a:avLst/>
          </a:prstGeom>
          <a:noFill/>
          <a:extLst>
            <a:ext uri="{909E8E84-426E-40DD-AFC4-6F175D3DCCD1}">
              <a14:hiddenFill xmlns:a14="http://schemas.microsoft.com/office/drawing/2010/main">
                <a:solidFill>
                  <a:srgbClr val="FFFFFF"/>
                </a:solidFill>
              </a14:hiddenFill>
            </a:ext>
          </a:extLst>
        </p:spPr>
      </p:pic>
      <p:pic>
        <p:nvPicPr>
          <p:cNvPr id="414724" name="Picture 4" descr="garibaldi_dagg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2895600"/>
            <a:ext cx="2459038" cy="3752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822552"/>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8082" name="Rectangle 2"/>
          <p:cNvSpPr>
            <a:spLocks noGrp="1" noChangeArrowheads="1"/>
          </p:cNvSpPr>
          <p:nvPr>
            <p:ph idx="1"/>
          </p:nvPr>
        </p:nvSpPr>
        <p:spPr>
          <a:xfrm>
            <a:off x="1524000" y="0"/>
            <a:ext cx="9144000" cy="6858000"/>
          </a:xfrm>
        </p:spPr>
        <p:txBody>
          <a:bodyPr/>
          <a:lstStyle/>
          <a:p>
            <a:pPr algn="ctr">
              <a:buFont typeface="Wingdings" panose="05000000000000000000" pitchFamily="2" charset="2"/>
              <a:buNone/>
            </a:pPr>
            <a:r>
              <a:rPr lang="en-US" sz="3600" b="1">
                <a:latin typeface="Garamond" panose="02020404030301010803" pitchFamily="18" charset="0"/>
              </a:rPr>
              <a:t>Otto von Bismarck</a:t>
            </a:r>
          </a:p>
          <a:p>
            <a:r>
              <a:rPr lang="en-US" sz="1600">
                <a:latin typeface="Garamond" panose="02020404030301010803" pitchFamily="18" charset="0"/>
              </a:rPr>
              <a:t>Unified Germany in 1871</a:t>
            </a:r>
          </a:p>
          <a:p>
            <a:r>
              <a:rPr lang="en-US" sz="1600">
                <a:latin typeface="Garamond" panose="02020404030301010803" pitchFamily="18" charset="0"/>
              </a:rPr>
              <a:t>Master of Realpolitik-”Politics of Reality”-tough power politics with no idealism</a:t>
            </a:r>
          </a:p>
          <a:p>
            <a:r>
              <a:rPr lang="en-US" sz="1600">
                <a:latin typeface="Garamond" panose="02020404030301010803" pitchFamily="18" charset="0"/>
              </a:rPr>
              <a:t>Believed only Blood and Iron (War) would unite Germany</a:t>
            </a:r>
          </a:p>
          <a:p>
            <a:r>
              <a:rPr lang="en-US" sz="1600">
                <a:latin typeface="Garamond" panose="02020404030301010803" pitchFamily="18" charset="0"/>
              </a:rPr>
              <a:t>Formed an alliance with Austria to gain some land, then turned on them in the 7 Weeks War</a:t>
            </a:r>
          </a:p>
          <a:p>
            <a:r>
              <a:rPr lang="en-US" sz="1600">
                <a:latin typeface="Garamond" panose="02020404030301010803" pitchFamily="18" charset="0"/>
              </a:rPr>
              <a:t>Manipulated a diplomatic document to provoke France into war, then beat them (Franco-Prussian War), taking land away from France and making France bitter towards Germany</a:t>
            </a:r>
          </a:p>
          <a:p>
            <a:r>
              <a:rPr lang="en-US" sz="1600">
                <a:latin typeface="Garamond" panose="02020404030301010803" pitchFamily="18" charset="0"/>
              </a:rPr>
              <a:t>Both cunning and deeply religious</a:t>
            </a:r>
          </a:p>
        </p:txBody>
      </p:sp>
      <p:pic>
        <p:nvPicPr>
          <p:cNvPr id="558083" name="Picture 3" descr="bismarck">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3810000"/>
            <a:ext cx="1822450" cy="2438400"/>
          </a:xfrm>
          <a:prstGeom prst="rect">
            <a:avLst/>
          </a:prstGeom>
          <a:noFill/>
          <a:extLst>
            <a:ext uri="{909E8E84-426E-40DD-AFC4-6F175D3DCCD1}">
              <a14:hiddenFill xmlns:a14="http://schemas.microsoft.com/office/drawing/2010/main">
                <a:solidFill>
                  <a:srgbClr val="FFFFFF"/>
                </a:solidFill>
              </a14:hiddenFill>
            </a:ext>
          </a:extLst>
        </p:spPr>
      </p:pic>
      <p:pic>
        <p:nvPicPr>
          <p:cNvPr id="558084" name="Picture 4" descr="180px-Bismarck_pickelhaub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15200" y="3581400"/>
            <a:ext cx="1714500" cy="2781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7310608"/>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7314" name="Rectangle 2"/>
          <p:cNvSpPr>
            <a:spLocks noGrp="1" noChangeArrowheads="1"/>
          </p:cNvSpPr>
          <p:nvPr>
            <p:ph idx="1"/>
          </p:nvPr>
        </p:nvSpPr>
        <p:spPr>
          <a:xfrm>
            <a:off x="1752600" y="228600"/>
            <a:ext cx="8686800" cy="6248400"/>
          </a:xfrm>
        </p:spPr>
        <p:txBody>
          <a:bodyPr/>
          <a:lstStyle/>
          <a:p>
            <a:pPr algn="ctr">
              <a:buFont typeface="Wingdings" panose="05000000000000000000" pitchFamily="2" charset="2"/>
              <a:buNone/>
            </a:pPr>
            <a:r>
              <a:rPr lang="en-US" sz="3600" b="1">
                <a:latin typeface="Garamond" panose="02020404030301010803" pitchFamily="18" charset="0"/>
              </a:rPr>
              <a:t>Blood and Iron</a:t>
            </a:r>
          </a:p>
          <a:p>
            <a:endParaRPr lang="en-US" sz="800">
              <a:latin typeface="Garamond" panose="02020404030301010803" pitchFamily="18" charset="0"/>
            </a:endParaRPr>
          </a:p>
          <a:p>
            <a:r>
              <a:rPr lang="en-US" sz="1600">
                <a:latin typeface="Garamond" panose="02020404030301010803" pitchFamily="18" charset="0"/>
              </a:rPr>
              <a:t>A concept created by Otto von Bismarck, which stated that Germany would be unified not through speeches and majority decisions, but through war.</a:t>
            </a:r>
          </a:p>
          <a:p>
            <a:r>
              <a:rPr lang="en-US" sz="1600">
                <a:latin typeface="Garamond" panose="02020404030301010803" pitchFamily="18" charset="0"/>
              </a:rPr>
              <a:t>This theory was put into use during the Franco-Prussian War of 1870.</a:t>
            </a:r>
          </a:p>
          <a:p>
            <a:r>
              <a:rPr lang="en-US" sz="1600">
                <a:latin typeface="Garamond" panose="02020404030301010803" pitchFamily="18" charset="0"/>
              </a:rPr>
              <a:t>Using nationalism and hatred against France, Prussia gained land.</a:t>
            </a:r>
          </a:p>
          <a:p>
            <a:r>
              <a:rPr lang="en-US" sz="1600">
                <a:latin typeface="Garamond" panose="02020404030301010803" pitchFamily="18" charset="0"/>
              </a:rPr>
              <a:t>In 1871, through Blood and Iron, the German states became united under the Prussian King William I.</a:t>
            </a:r>
          </a:p>
        </p:txBody>
      </p:sp>
      <p:pic>
        <p:nvPicPr>
          <p:cNvPr id="397315" name="Picture 3" descr="Chancellor Otto von Bismarck (1815-189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2971800"/>
            <a:ext cx="2457450" cy="3276600"/>
          </a:xfrm>
          <a:prstGeom prst="rect">
            <a:avLst/>
          </a:prstGeom>
          <a:noFill/>
          <a:extLst>
            <a:ext uri="{909E8E84-426E-40DD-AFC4-6F175D3DCCD1}">
              <a14:hiddenFill xmlns:a14="http://schemas.microsoft.com/office/drawing/2010/main">
                <a:solidFill>
                  <a:srgbClr val="FFFFFF"/>
                </a:solidFill>
              </a14:hiddenFill>
            </a:ext>
          </a:extLst>
        </p:spPr>
      </p:pic>
      <p:pic>
        <p:nvPicPr>
          <p:cNvPr id="397316" name="Picture 4" descr="Blood-and-Ir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3200" y="2667001"/>
            <a:ext cx="3284538" cy="3990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6612166"/>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idx="1"/>
          </p:nvPr>
        </p:nvSpPr>
        <p:spPr>
          <a:xfrm>
            <a:off x="1524000" y="0"/>
            <a:ext cx="9144000" cy="6858000"/>
          </a:xfrm>
        </p:spPr>
        <p:txBody>
          <a:bodyPr/>
          <a:lstStyle/>
          <a:p>
            <a:pPr algn="ctr">
              <a:buFont typeface="Wingdings" panose="05000000000000000000" pitchFamily="2" charset="2"/>
              <a:buNone/>
            </a:pPr>
            <a:r>
              <a:rPr lang="en-US" b="1">
                <a:latin typeface="Garamond" panose="02020404030301010803" pitchFamily="18" charset="0"/>
              </a:rPr>
              <a:t>Franco-Prussian War</a:t>
            </a:r>
          </a:p>
          <a:p>
            <a:r>
              <a:rPr lang="en-US" sz="1600">
                <a:latin typeface="Garamond" panose="02020404030301010803" pitchFamily="18" charset="0"/>
              </a:rPr>
              <a:t>Bismarck needed the support of a few southern German states, and believed that he could gain it through a war with France</a:t>
            </a:r>
          </a:p>
          <a:p>
            <a:r>
              <a:rPr lang="en-US" sz="1600">
                <a:latin typeface="Garamond" panose="02020404030301010803" pitchFamily="18" charset="0"/>
              </a:rPr>
              <a:t>He published an altered version of a diplomatic telegram that he had received , and gave a false description of a meeting between Wilhelm I and the French Ambassador.</a:t>
            </a:r>
          </a:p>
          <a:p>
            <a:r>
              <a:rPr lang="en-US" sz="1600">
                <a:latin typeface="Garamond" panose="02020404030301010803" pitchFamily="18" charset="0"/>
              </a:rPr>
              <a:t>In the description Wilhelm seemed to insult France, and reacting to the insult the French declared war on Prussia on July 19, 1870. </a:t>
            </a:r>
          </a:p>
          <a:p>
            <a:r>
              <a:rPr lang="en-US" sz="1600">
                <a:latin typeface="Garamond" panose="02020404030301010803" pitchFamily="18" charset="0"/>
              </a:rPr>
              <a:t>The Prussian army poured into northern France. In September 1870 the Prussian army surrounded the main French force at Sedan. </a:t>
            </a:r>
          </a:p>
          <a:p>
            <a:r>
              <a:rPr lang="en-US" sz="1600">
                <a:latin typeface="Garamond" panose="02020404030301010803" pitchFamily="18" charset="0"/>
              </a:rPr>
              <a:t>Only Paris held out against the Germans. For four months Paris withstood German siege. Finally, hunger forced them to surrender. </a:t>
            </a:r>
          </a:p>
          <a:p>
            <a:r>
              <a:rPr lang="en-US" sz="1600">
                <a:latin typeface="Garamond" panose="02020404030301010803" pitchFamily="18" charset="0"/>
              </a:rPr>
              <a:t>With the defeat of France nationalistic fever finally seized the people in southern Germany, and they accepted Prussian leadership.</a:t>
            </a:r>
          </a:p>
          <a:p>
            <a:r>
              <a:rPr lang="en-US" sz="1600">
                <a:latin typeface="Garamond" panose="02020404030301010803" pitchFamily="18" charset="0"/>
              </a:rPr>
              <a:t>On January 18, 1871 at the captured French palace of Versailles, King Wilhelm I was crowned Kaiser or emperor of Prussia. </a:t>
            </a:r>
          </a:p>
          <a:p>
            <a:r>
              <a:rPr lang="en-US" sz="1600">
                <a:latin typeface="Garamond" panose="02020404030301010803" pitchFamily="18" charset="0"/>
              </a:rPr>
              <a:t>Led to hard feelings between France and Germany for many years, and indirectly led to WWII</a:t>
            </a:r>
          </a:p>
          <a:p>
            <a:endParaRPr lang="en-US" sz="1600">
              <a:latin typeface="Garamond" panose="02020404030301010803" pitchFamily="18" charset="0"/>
            </a:endParaRPr>
          </a:p>
        </p:txBody>
      </p:sp>
      <p:pic>
        <p:nvPicPr>
          <p:cNvPr id="41987" name="Picture 3" descr="francoprussianwa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4953001"/>
            <a:ext cx="2971800" cy="1674813"/>
          </a:xfrm>
          <a:prstGeom prst="rect">
            <a:avLst/>
          </a:prstGeom>
          <a:noFill/>
          <a:extLst>
            <a:ext uri="{909E8E84-426E-40DD-AFC4-6F175D3DCCD1}">
              <a14:hiddenFill xmlns:a14="http://schemas.microsoft.com/office/drawing/2010/main">
                <a:solidFill>
                  <a:srgbClr val="FFFFFF"/>
                </a:solidFill>
              </a14:hiddenFill>
            </a:ext>
          </a:extLst>
        </p:spPr>
      </p:pic>
      <p:pic>
        <p:nvPicPr>
          <p:cNvPr id="41988" name="Picture 4" descr="Prussi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5601" y="4979988"/>
            <a:ext cx="3495675" cy="18780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5270505"/>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6226" name="Rectangle 2"/>
          <p:cNvSpPr>
            <a:spLocks noGrp="1" noChangeArrowheads="1"/>
          </p:cNvSpPr>
          <p:nvPr>
            <p:ph idx="1"/>
          </p:nvPr>
        </p:nvSpPr>
        <p:spPr>
          <a:xfrm>
            <a:off x="1524000" y="0"/>
            <a:ext cx="9144000" cy="6858000"/>
          </a:xfrm>
        </p:spPr>
        <p:txBody>
          <a:bodyPr/>
          <a:lstStyle/>
          <a:p>
            <a:pPr>
              <a:buFont typeface="Wingdings" panose="05000000000000000000" pitchFamily="2" charset="2"/>
              <a:buNone/>
            </a:pPr>
            <a:r>
              <a:rPr lang="en-US" b="1">
                <a:latin typeface="Garamond" panose="02020404030301010803" pitchFamily="18" charset="0"/>
              </a:rPr>
              <a:t>                  Global Nationalism: Kaiser</a:t>
            </a:r>
          </a:p>
          <a:p>
            <a:pPr>
              <a:buFont typeface="Wingdings" panose="05000000000000000000" pitchFamily="2" charset="2"/>
              <a:buNone/>
            </a:pPr>
            <a:r>
              <a:rPr lang="en-US" sz="1800" b="1">
                <a:latin typeface="Garamond" panose="02020404030301010803" pitchFamily="18" charset="0"/>
              </a:rPr>
              <a:t>Kaiser</a:t>
            </a:r>
          </a:p>
          <a:p>
            <a:pPr>
              <a:buFont typeface="Wingdings" panose="05000000000000000000" pitchFamily="2" charset="2"/>
              <a:buNone/>
            </a:pPr>
            <a:r>
              <a:rPr lang="en-US" sz="1600">
                <a:latin typeface="Garamond" panose="02020404030301010803" pitchFamily="18" charset="0"/>
              </a:rPr>
              <a:t>German word meaning “emperor” used for German kings of the late 1800’s and early 1900’s</a:t>
            </a:r>
          </a:p>
          <a:p>
            <a:pPr>
              <a:buFont typeface="Wingdings" panose="05000000000000000000" pitchFamily="2" charset="2"/>
              <a:buNone/>
            </a:pPr>
            <a:endParaRPr lang="en-US" sz="1600">
              <a:latin typeface="Garamond" panose="02020404030301010803" pitchFamily="18" charset="0"/>
            </a:endParaRPr>
          </a:p>
          <a:p>
            <a:pPr>
              <a:buFont typeface="Wingdings" panose="05000000000000000000" pitchFamily="2" charset="2"/>
              <a:buNone/>
            </a:pPr>
            <a:r>
              <a:rPr lang="en-US" sz="1600">
                <a:latin typeface="Garamond" panose="02020404030301010803" pitchFamily="18" charset="0"/>
              </a:rPr>
              <a:t>On January 18,1871, at the captured French palace of Versailles, King Wilhelm I of Prussia was crowned Kaiser, or emperor. </a:t>
            </a:r>
          </a:p>
          <a:p>
            <a:pPr>
              <a:buFont typeface="Wingdings" panose="05000000000000000000" pitchFamily="2" charset="2"/>
              <a:buNone/>
            </a:pPr>
            <a:endParaRPr lang="en-US" sz="1600">
              <a:latin typeface="Garamond" panose="02020404030301010803" pitchFamily="18" charset="0"/>
            </a:endParaRPr>
          </a:p>
          <a:p>
            <a:pPr>
              <a:buFont typeface="Wingdings" panose="05000000000000000000" pitchFamily="2" charset="2"/>
              <a:buNone/>
            </a:pPr>
            <a:r>
              <a:rPr lang="en-US" sz="1600">
                <a:latin typeface="Garamond" panose="02020404030301010803" pitchFamily="18" charset="0"/>
              </a:rPr>
              <a:t>Germans called their empire the Second Reich.</a:t>
            </a:r>
          </a:p>
          <a:p>
            <a:pPr>
              <a:buFont typeface="Wingdings" panose="05000000000000000000" pitchFamily="2" charset="2"/>
              <a:buNone/>
            </a:pPr>
            <a:endParaRPr lang="en-US" sz="1600">
              <a:latin typeface="Garamond" panose="02020404030301010803" pitchFamily="18" charset="0"/>
            </a:endParaRPr>
          </a:p>
          <a:p>
            <a:pPr>
              <a:buFont typeface="Wingdings" panose="05000000000000000000" pitchFamily="2" charset="2"/>
              <a:buNone/>
            </a:pPr>
            <a:r>
              <a:rPr lang="en-US" sz="1600">
                <a:latin typeface="Garamond" panose="02020404030301010803" pitchFamily="18" charset="0"/>
              </a:rPr>
              <a:t>Bismarck had achieved Prussian dominance over Germany and Europe “by blood and iron,” as he had set out to do</a:t>
            </a:r>
          </a:p>
          <a:p>
            <a:pPr>
              <a:buFont typeface="Wingdings" panose="05000000000000000000" pitchFamily="2" charset="2"/>
              <a:buNone/>
            </a:pPr>
            <a:endParaRPr lang="en-US" sz="1600">
              <a:latin typeface="Garamond" panose="02020404030301010803" pitchFamily="18" charset="0"/>
            </a:endParaRPr>
          </a:p>
        </p:txBody>
      </p:sp>
      <p:pic>
        <p:nvPicPr>
          <p:cNvPr id="436227" name="Picture 3" descr="Photo">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3886200"/>
            <a:ext cx="4419600" cy="2971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01371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9522" name="Rectangle 2"/>
          <p:cNvSpPr>
            <a:spLocks noGrp="1" noChangeArrowheads="1"/>
          </p:cNvSpPr>
          <p:nvPr>
            <p:ph idx="1"/>
          </p:nvPr>
        </p:nvSpPr>
        <p:spPr>
          <a:xfrm>
            <a:off x="1524000" y="0"/>
            <a:ext cx="9144000" cy="6858000"/>
          </a:xfrm>
        </p:spPr>
        <p:txBody>
          <a:bodyPr/>
          <a:lstStyle/>
          <a:p>
            <a:pPr algn="ctr"/>
            <a:r>
              <a:rPr lang="en-US" b="1">
                <a:latin typeface="Garamond" panose="02020404030301010803" pitchFamily="18" charset="0"/>
              </a:rPr>
              <a:t>English Civil War</a:t>
            </a:r>
          </a:p>
          <a:p>
            <a:endParaRPr lang="en-US" sz="1600" b="1">
              <a:latin typeface="Garamond" panose="02020404030301010803" pitchFamily="18" charset="0"/>
            </a:endParaRPr>
          </a:p>
          <a:p>
            <a:r>
              <a:rPr lang="en-US" sz="1600">
                <a:latin typeface="Garamond" panose="02020404030301010803" pitchFamily="18" charset="0"/>
              </a:rPr>
              <a:t>Charles I offended the puritans by upholding church rituals and  a former prayer book </a:t>
            </a:r>
          </a:p>
          <a:p>
            <a:r>
              <a:rPr lang="en-US" sz="1600">
                <a:latin typeface="Garamond" panose="02020404030301010803" pitchFamily="18" charset="0"/>
              </a:rPr>
              <a:t>Charles tried to force the Presbyterian Scots to accept a version of the Anglican prayer book</a:t>
            </a:r>
          </a:p>
          <a:p>
            <a:r>
              <a:rPr lang="en-US" sz="1600">
                <a:latin typeface="Garamond" panose="02020404030301010803" pitchFamily="18" charset="0"/>
              </a:rPr>
              <a:t>Lead to a conflict between the supporters of parliament and the supporters of English monarchy from 1642-1649</a:t>
            </a:r>
          </a:p>
        </p:txBody>
      </p:sp>
      <p:pic>
        <p:nvPicPr>
          <p:cNvPr id="619523" name="Picture 3" descr="Picture of 'Oliver Cromwell'">
            <a:hlinkClick r:id="rId2" tooltip="Picture of 'Oliver Cromwell'"/>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5201" y="2590800"/>
            <a:ext cx="2924175" cy="3962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026136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378" name="Rectangle 2"/>
          <p:cNvSpPr>
            <a:spLocks noGrp="1" noChangeArrowheads="1"/>
          </p:cNvSpPr>
          <p:nvPr>
            <p:ph idx="1"/>
          </p:nvPr>
        </p:nvSpPr>
        <p:spPr>
          <a:xfrm>
            <a:off x="1524000" y="0"/>
            <a:ext cx="9144000" cy="6858000"/>
          </a:xfrm>
        </p:spPr>
        <p:txBody>
          <a:bodyPr/>
          <a:lstStyle/>
          <a:p>
            <a:pPr algn="ctr">
              <a:buFont typeface="Wingdings" panose="05000000000000000000" pitchFamily="2" charset="2"/>
              <a:buNone/>
            </a:pPr>
            <a:r>
              <a:rPr lang="en-US" sz="3600" b="1">
                <a:latin typeface="Garamond" panose="02020404030301010803" pitchFamily="18" charset="0"/>
              </a:rPr>
              <a:t>Zionism</a:t>
            </a:r>
          </a:p>
          <a:p>
            <a:r>
              <a:rPr lang="en-US" sz="1800" b="1">
                <a:latin typeface="Garamond" panose="02020404030301010803" pitchFamily="18" charset="0"/>
              </a:rPr>
              <a:t>Defined</a:t>
            </a:r>
          </a:p>
          <a:p>
            <a:r>
              <a:rPr lang="en-US" sz="1600">
                <a:latin typeface="Garamond" panose="02020404030301010803" pitchFamily="18" charset="0"/>
              </a:rPr>
              <a:t>Movement in the 1800’s dedicated to building a Jewish state in Palestine.</a:t>
            </a:r>
          </a:p>
          <a:p>
            <a:r>
              <a:rPr lang="en-US" sz="1600">
                <a:latin typeface="Garamond" panose="02020404030301010803" pitchFamily="18" charset="0"/>
              </a:rPr>
              <a:t>Jews faced a long history of exile and persecution, known as Anti-Semitism. </a:t>
            </a:r>
          </a:p>
          <a:p>
            <a:r>
              <a:rPr lang="en-US" sz="1600">
                <a:latin typeface="Garamond" panose="02020404030301010803" pitchFamily="18" charset="0"/>
              </a:rPr>
              <a:t>Jews had a strong want for their own homeland.</a:t>
            </a:r>
          </a:p>
          <a:p>
            <a:r>
              <a:rPr lang="en-US" sz="1600">
                <a:latin typeface="Garamond" panose="02020404030301010803" pitchFamily="18" charset="0"/>
              </a:rPr>
              <a:t>The land in which they would pursue was called Palestine.</a:t>
            </a:r>
          </a:p>
          <a:p>
            <a:r>
              <a:rPr lang="en-US" sz="1600">
                <a:latin typeface="Garamond" panose="02020404030301010803" pitchFamily="18" charset="0"/>
              </a:rPr>
              <a:t>In the 1890’s, a movement known as Zionism developed to follow this goal.</a:t>
            </a:r>
          </a:p>
          <a:p>
            <a:r>
              <a:rPr lang="en-US" sz="1800" b="1">
                <a:latin typeface="Garamond" panose="02020404030301010803" pitchFamily="18" charset="0"/>
              </a:rPr>
              <a:t>Leader</a:t>
            </a:r>
          </a:p>
          <a:p>
            <a:r>
              <a:rPr lang="en-US" sz="1600">
                <a:latin typeface="Garamond" panose="02020404030301010803" pitchFamily="18" charset="0"/>
              </a:rPr>
              <a:t>The leader of the Zionist movement was Theodor Herzl, a writer in Vienna.</a:t>
            </a:r>
          </a:p>
          <a:p>
            <a:r>
              <a:rPr lang="en-US" sz="1600">
                <a:latin typeface="Garamond" panose="02020404030301010803" pitchFamily="18" charset="0"/>
              </a:rPr>
              <a:t>In 1897, he organized the first world Congress of Zionists. </a:t>
            </a:r>
          </a:p>
          <a:p>
            <a:r>
              <a:rPr lang="en-US" sz="1600">
                <a:latin typeface="Garamond" panose="02020404030301010803" pitchFamily="18" charset="0"/>
              </a:rPr>
              <a:t>Herzl’s dream of an independent Israel was realized a little more than 50 years later. </a:t>
            </a:r>
          </a:p>
          <a:p>
            <a:endParaRPr lang="en-US" sz="1600">
              <a:latin typeface="Garamond" panose="02020404030301010803" pitchFamily="18" charset="0"/>
            </a:endParaRPr>
          </a:p>
          <a:p>
            <a:endParaRPr lang="en-US" sz="1600">
              <a:latin typeface="Garamond" panose="02020404030301010803" pitchFamily="18" charset="0"/>
            </a:endParaRPr>
          </a:p>
          <a:p>
            <a:endParaRPr lang="en-US" sz="1600">
              <a:latin typeface="Garamond" panose="02020404030301010803" pitchFamily="18" charset="0"/>
            </a:endParaRPr>
          </a:p>
          <a:p>
            <a:endParaRPr lang="en-US" sz="1600">
              <a:latin typeface="Garamond" panose="02020404030301010803" pitchFamily="18" charset="0"/>
            </a:endParaRPr>
          </a:p>
          <a:p>
            <a:endParaRPr lang="en-US" sz="1600">
              <a:latin typeface="Garamond" panose="02020404030301010803" pitchFamily="18" charset="0"/>
            </a:endParaRPr>
          </a:p>
        </p:txBody>
      </p:sp>
      <p:pic>
        <p:nvPicPr>
          <p:cNvPr id="357379" name="Picture 3" descr="ff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801" y="4114800"/>
            <a:ext cx="1609725" cy="2349500"/>
          </a:xfrm>
          <a:prstGeom prst="rect">
            <a:avLst/>
          </a:prstGeom>
          <a:noFill/>
          <a:extLst>
            <a:ext uri="{909E8E84-426E-40DD-AFC4-6F175D3DCCD1}">
              <a14:hiddenFill xmlns:a14="http://schemas.microsoft.com/office/drawing/2010/main">
                <a:solidFill>
                  <a:srgbClr val="FFFFFF"/>
                </a:solidFill>
              </a14:hiddenFill>
            </a:ext>
          </a:extLst>
        </p:spPr>
      </p:pic>
      <p:pic>
        <p:nvPicPr>
          <p:cNvPr id="357380" name="Picture 4" descr="h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1" y="3962400"/>
            <a:ext cx="2314575" cy="2590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2236145"/>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8034" name="Rectangle 2"/>
          <p:cNvSpPr>
            <a:spLocks noGrp="1" noChangeArrowheads="1"/>
          </p:cNvSpPr>
          <p:nvPr>
            <p:ph idx="1"/>
          </p:nvPr>
        </p:nvSpPr>
        <p:spPr>
          <a:xfrm>
            <a:off x="1524000" y="0"/>
            <a:ext cx="9144000" cy="6858000"/>
          </a:xfrm>
        </p:spPr>
        <p:txBody>
          <a:bodyPr/>
          <a:lstStyle/>
          <a:p>
            <a:pPr algn="ctr">
              <a:buFont typeface="Wingdings" panose="05000000000000000000" pitchFamily="2" charset="2"/>
              <a:buNone/>
            </a:pPr>
            <a:r>
              <a:rPr lang="en-US" sz="3600" b="1">
                <a:latin typeface="Garamond" panose="02020404030301010803" pitchFamily="18" charset="0"/>
              </a:rPr>
              <a:t>Young Turks</a:t>
            </a:r>
          </a:p>
          <a:p>
            <a:pPr>
              <a:buFont typeface="Wingdings" panose="05000000000000000000" pitchFamily="2" charset="2"/>
              <a:buNone/>
            </a:pPr>
            <a:endParaRPr lang="en-US" sz="1800">
              <a:latin typeface="Garamond" panose="02020404030301010803" pitchFamily="18" charset="0"/>
            </a:endParaRPr>
          </a:p>
          <a:p>
            <a:r>
              <a:rPr lang="en-US" sz="1600">
                <a:latin typeface="Garamond" panose="02020404030301010803" pitchFamily="18" charset="0"/>
              </a:rPr>
              <a:t>The movement established by the Turks in the late 1800’s to reform the Ottoman Empire</a:t>
            </a:r>
          </a:p>
          <a:p>
            <a:r>
              <a:rPr lang="en-US" sz="1600">
                <a:latin typeface="Garamond" panose="02020404030301010803" pitchFamily="18" charset="0"/>
              </a:rPr>
              <a:t>Young Turks wanted to strengthen the Ottoman Empire and end threat of Western Imperialism.</a:t>
            </a:r>
          </a:p>
          <a:p>
            <a:r>
              <a:rPr lang="en-US" sz="1600">
                <a:latin typeface="Garamond" panose="02020404030301010803" pitchFamily="18" charset="0"/>
              </a:rPr>
              <a:t>Wanted to return to a traditional Muslim government and leadership</a:t>
            </a:r>
          </a:p>
          <a:p>
            <a:r>
              <a:rPr lang="en-US" sz="1600">
                <a:latin typeface="Garamond" panose="02020404030301010803" pitchFamily="18" charset="0"/>
              </a:rPr>
              <a:t>The Sultan was overthrown and the government was taken over by the Turks in 1908.</a:t>
            </a:r>
          </a:p>
          <a:p>
            <a:r>
              <a:rPr lang="en-US" sz="1600">
                <a:latin typeface="Garamond" panose="02020404030301010803" pitchFamily="18" charset="0"/>
              </a:rPr>
              <a:t>They supported Turkish nationalism.</a:t>
            </a:r>
          </a:p>
          <a:p>
            <a:pPr>
              <a:buFont typeface="Wingdings" panose="05000000000000000000" pitchFamily="2" charset="2"/>
              <a:buNone/>
            </a:pPr>
            <a:endParaRPr lang="en-US" sz="1800">
              <a:latin typeface="Garamond" panose="02020404030301010803" pitchFamily="18" charset="0"/>
            </a:endParaRPr>
          </a:p>
          <a:p>
            <a:pPr>
              <a:buFont typeface="Wingdings" panose="05000000000000000000" pitchFamily="2" charset="2"/>
              <a:buNone/>
            </a:pPr>
            <a:endParaRPr lang="en-US" sz="1800">
              <a:latin typeface="Garamond" panose="02020404030301010803" pitchFamily="18" charset="0"/>
            </a:endParaRPr>
          </a:p>
          <a:p>
            <a:pPr>
              <a:buFont typeface="Wingdings" panose="05000000000000000000" pitchFamily="2" charset="2"/>
              <a:buNone/>
            </a:pPr>
            <a:endParaRPr lang="en-US" sz="1800">
              <a:latin typeface="Garamond" panose="02020404030301010803" pitchFamily="18" charset="0"/>
            </a:endParaRPr>
          </a:p>
          <a:p>
            <a:pPr>
              <a:buFont typeface="Wingdings" panose="05000000000000000000" pitchFamily="2" charset="2"/>
              <a:buNone/>
            </a:pPr>
            <a:endParaRPr lang="en-US" sz="3600" b="1">
              <a:latin typeface="Garamond" panose="02020404030301010803" pitchFamily="18" charset="0"/>
            </a:endParaRPr>
          </a:p>
        </p:txBody>
      </p:sp>
      <p:pic>
        <p:nvPicPr>
          <p:cNvPr id="428035" name="Picture 3" descr="YOUNGTU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2971800"/>
            <a:ext cx="3733800" cy="274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8684903"/>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4546" name="Rectangle 2"/>
          <p:cNvSpPr>
            <a:spLocks noGrp="1" noChangeArrowheads="1"/>
          </p:cNvSpPr>
          <p:nvPr>
            <p:ph idx="1"/>
          </p:nvPr>
        </p:nvSpPr>
        <p:spPr>
          <a:xfrm>
            <a:off x="1524000" y="0"/>
            <a:ext cx="9144000" cy="6858000"/>
          </a:xfrm>
        </p:spPr>
        <p:txBody>
          <a:bodyPr/>
          <a:lstStyle/>
          <a:p>
            <a:pPr algn="ctr">
              <a:buFont typeface="Wingdings" panose="05000000000000000000" pitchFamily="2" charset="2"/>
              <a:buNone/>
            </a:pPr>
            <a:r>
              <a:rPr lang="en-US" sz="3600" b="1">
                <a:latin typeface="Garamond" panose="02020404030301010803" pitchFamily="18" charset="0"/>
              </a:rPr>
              <a:t>Pan-Slavism</a:t>
            </a:r>
          </a:p>
          <a:p>
            <a:pPr>
              <a:buFont typeface="Wingdings" panose="05000000000000000000" pitchFamily="2" charset="2"/>
              <a:buNone/>
            </a:pPr>
            <a:endParaRPr lang="en-US" sz="1800" b="1">
              <a:latin typeface="Garamond" panose="02020404030301010803" pitchFamily="18" charset="0"/>
            </a:endParaRPr>
          </a:p>
          <a:p>
            <a:pPr>
              <a:buClr>
                <a:schemeClr val="tx1"/>
              </a:buClr>
            </a:pPr>
            <a:endParaRPr lang="en-US" sz="1600">
              <a:latin typeface="Garamond" panose="02020404030301010803" pitchFamily="18" charset="0"/>
            </a:endParaRPr>
          </a:p>
          <a:p>
            <a:pPr>
              <a:buClr>
                <a:schemeClr val="tx1"/>
              </a:buClr>
            </a:pPr>
            <a:r>
              <a:rPr lang="en-US" sz="1600">
                <a:latin typeface="Garamond" panose="02020404030301010803" pitchFamily="18" charset="0"/>
              </a:rPr>
              <a:t>Russia had encouraged this form of nationalism in Eastern Europe</a:t>
            </a:r>
          </a:p>
          <a:p>
            <a:pPr>
              <a:buClr>
                <a:schemeClr val="tx1"/>
              </a:buClr>
            </a:pPr>
            <a:r>
              <a:rPr lang="en-US" sz="1600">
                <a:latin typeface="Garamond" panose="02020404030301010803" pitchFamily="18" charset="0"/>
              </a:rPr>
              <a:t>The movement tried to draw together all Slavic peoples</a:t>
            </a:r>
          </a:p>
          <a:p>
            <a:pPr>
              <a:buClr>
                <a:schemeClr val="tx1"/>
              </a:buClr>
            </a:pPr>
            <a:r>
              <a:rPr lang="en-US" sz="1600">
                <a:latin typeface="Garamond" panose="02020404030301010803" pitchFamily="18" charset="0"/>
              </a:rPr>
              <a:t>Russia was the largest Slavic nation</a:t>
            </a:r>
          </a:p>
          <a:p>
            <a:pPr>
              <a:buClr>
                <a:schemeClr val="tx1"/>
              </a:buClr>
            </a:pPr>
            <a:r>
              <a:rPr lang="en-US" sz="1600">
                <a:latin typeface="Garamond" panose="02020404030301010803" pitchFamily="18" charset="0"/>
              </a:rPr>
              <a:t>It was ready to defend a young Slavic nation in the Balkans, Serbia</a:t>
            </a:r>
          </a:p>
          <a:p>
            <a:pPr>
              <a:buClr>
                <a:schemeClr val="tx1"/>
              </a:buClr>
            </a:pPr>
            <a:r>
              <a:rPr lang="en-US" sz="1600">
                <a:latin typeface="Garamond" panose="02020404030301010803" pitchFamily="18" charset="0"/>
              </a:rPr>
              <a:t>Small Slavic populations throughout the Balkans looked to Russia for leadership in their desire for unity</a:t>
            </a:r>
          </a:p>
          <a:p>
            <a:pPr>
              <a:buClr>
                <a:schemeClr val="tx1"/>
              </a:buClr>
            </a:pPr>
            <a:r>
              <a:rPr lang="en-US" sz="1600">
                <a:latin typeface="Garamond" panose="02020404030301010803" pitchFamily="18" charset="0"/>
              </a:rPr>
              <a:t>Austria-Hungary opposed Slavic national movements</a:t>
            </a:r>
          </a:p>
        </p:txBody>
      </p:sp>
      <p:pic>
        <p:nvPicPr>
          <p:cNvPr id="364547" name="Picture 3" descr="Balkan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00400" y="3200400"/>
            <a:ext cx="5181600" cy="3335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6126068"/>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8" name="Rectangle 4"/>
          <p:cNvSpPr>
            <a:spLocks noGrp="1" noChangeArrowheads="1"/>
          </p:cNvSpPr>
          <p:nvPr>
            <p:ph type="ctrTitle"/>
          </p:nvPr>
        </p:nvSpPr>
        <p:spPr/>
        <p:txBody>
          <a:bodyPr/>
          <a:lstStyle/>
          <a:p>
            <a:r>
              <a:rPr lang="en-US"/>
              <a:t>Industrial Revolution</a:t>
            </a:r>
          </a:p>
        </p:txBody>
      </p:sp>
      <p:sp>
        <p:nvSpPr>
          <p:cNvPr id="241669" name="Rectangle 5"/>
          <p:cNvSpPr>
            <a:spLocks noGrp="1" noChangeArrowheads="1"/>
          </p:cNvSpPr>
          <p:nvPr>
            <p:ph type="subTitle" idx="1"/>
          </p:nvPr>
        </p:nvSpPr>
        <p:spPr/>
        <p:txBody>
          <a:bodyPr/>
          <a:lstStyle/>
          <a:p>
            <a:endParaRPr lang="en-US"/>
          </a:p>
        </p:txBody>
      </p:sp>
    </p:spTree>
    <p:extLst>
      <p:ext uri="{BB962C8B-B14F-4D97-AF65-F5344CB8AC3E}">
        <p14:creationId xmlns:p14="http://schemas.microsoft.com/office/powerpoint/2010/main" val="3414398053"/>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6" name="Rectangle 2"/>
          <p:cNvSpPr>
            <a:spLocks noGrp="1" noChangeArrowheads="1"/>
          </p:cNvSpPr>
          <p:nvPr>
            <p:ph idx="1"/>
          </p:nvPr>
        </p:nvSpPr>
        <p:spPr>
          <a:xfrm>
            <a:off x="1524000" y="0"/>
            <a:ext cx="9144000" cy="6858000"/>
          </a:xfrm>
        </p:spPr>
        <p:txBody>
          <a:bodyPr/>
          <a:lstStyle/>
          <a:p>
            <a:pPr algn="ctr">
              <a:buFont typeface="Wingdings" panose="05000000000000000000" pitchFamily="2" charset="2"/>
              <a:buNone/>
            </a:pPr>
            <a:r>
              <a:rPr lang="en-US" sz="3600" b="1">
                <a:latin typeface="Garamond" panose="02020404030301010803" pitchFamily="18" charset="0"/>
              </a:rPr>
              <a:t>Agrarian Revolution</a:t>
            </a:r>
          </a:p>
          <a:p>
            <a:r>
              <a:rPr lang="en-US" sz="1800" b="1">
                <a:latin typeface="Garamond" panose="02020404030301010803" pitchFamily="18" charset="0"/>
              </a:rPr>
              <a:t>Increased</a:t>
            </a:r>
            <a:r>
              <a:rPr lang="en-US" sz="1800">
                <a:latin typeface="Garamond" panose="02020404030301010803" pitchFamily="18" charset="0"/>
              </a:rPr>
              <a:t> </a:t>
            </a:r>
            <a:r>
              <a:rPr lang="en-US" sz="1800" b="1">
                <a:latin typeface="Garamond" panose="02020404030301010803" pitchFamily="18" charset="0"/>
              </a:rPr>
              <a:t>Food Production-</a:t>
            </a:r>
          </a:p>
          <a:p>
            <a:r>
              <a:rPr lang="en-US" sz="1600">
                <a:latin typeface="Garamond" panose="02020404030301010803" pitchFamily="18" charset="0"/>
              </a:rPr>
              <a:t>Change in methods of farming…</a:t>
            </a:r>
          </a:p>
          <a:p>
            <a:r>
              <a:rPr lang="en-US" sz="1800" b="1">
                <a:latin typeface="Garamond" panose="02020404030301010803" pitchFamily="18" charset="0"/>
              </a:rPr>
              <a:t>Technology-</a:t>
            </a:r>
          </a:p>
          <a:p>
            <a:r>
              <a:rPr lang="en-US" sz="1600">
                <a:latin typeface="Garamond" panose="02020404030301010803" pitchFamily="18" charset="0"/>
              </a:rPr>
              <a:t>The Dutch began building dikes and made ways to protect their farmland form the sea and used fertilizer to improve the soil. </a:t>
            </a:r>
          </a:p>
          <a:p>
            <a:r>
              <a:rPr lang="en-US" sz="1600">
                <a:latin typeface="Garamond" panose="02020404030301010803" pitchFamily="18" charset="0"/>
              </a:rPr>
              <a:t>British invented new ways to increase food production, Jethro Tull, invented the Seed Drill, which planted seeds in rows.</a:t>
            </a:r>
          </a:p>
          <a:p>
            <a:r>
              <a:rPr lang="en-US" sz="1800" b="1">
                <a:latin typeface="Garamond" panose="02020404030301010803" pitchFamily="18" charset="0"/>
              </a:rPr>
              <a:t>Enclosure Movement-</a:t>
            </a:r>
            <a:endParaRPr lang="en-US" sz="1600">
              <a:latin typeface="Garamond" panose="02020404030301010803" pitchFamily="18" charset="0"/>
            </a:endParaRPr>
          </a:p>
          <a:p>
            <a:r>
              <a:rPr lang="en-US" sz="1600">
                <a:latin typeface="Garamond" panose="02020404030301010803" pitchFamily="18" charset="0"/>
              </a:rPr>
              <a:t>The neighboring farmers took down their fences in an attempt to increase the food production by having larger crops, and also, it increased the size of fields from small strip crops to larger crops.</a:t>
            </a:r>
          </a:p>
          <a:p>
            <a:r>
              <a:rPr lang="en-US" sz="1800" b="1">
                <a:latin typeface="Garamond" panose="02020404030301010803" pitchFamily="18" charset="0"/>
              </a:rPr>
              <a:t>Population Explosion-</a:t>
            </a:r>
          </a:p>
          <a:p>
            <a:r>
              <a:rPr lang="en-US" sz="1600">
                <a:latin typeface="Garamond" panose="02020404030301010803" pitchFamily="18" charset="0"/>
              </a:rPr>
              <a:t>The Revolution lead to a great increase in population, and Europe’s population increased form about 120 million to about 190 million people.</a:t>
            </a:r>
          </a:p>
        </p:txBody>
      </p:sp>
      <p:pic>
        <p:nvPicPr>
          <p:cNvPr id="308227" name="Picture 3" descr="0008n11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4343400"/>
            <a:ext cx="3124200" cy="2133600"/>
          </a:xfrm>
          <a:prstGeom prst="rect">
            <a:avLst/>
          </a:prstGeom>
          <a:noFill/>
          <a:extLst>
            <a:ext uri="{909E8E84-426E-40DD-AFC4-6F175D3DCCD1}">
              <a14:hiddenFill xmlns:a14="http://schemas.microsoft.com/office/drawing/2010/main">
                <a:solidFill>
                  <a:srgbClr val="FFFFFF"/>
                </a:solidFill>
              </a14:hiddenFill>
            </a:ext>
          </a:extLst>
        </p:spPr>
      </p:pic>
      <p:pic>
        <p:nvPicPr>
          <p:cNvPr id="308228" name="Picture 4" descr="jethr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4191000"/>
            <a:ext cx="3505200" cy="20145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1441186"/>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0610" name="Rectangle 2"/>
          <p:cNvSpPr>
            <a:spLocks noChangeArrowheads="1"/>
          </p:cNvSpPr>
          <p:nvPr/>
        </p:nvSpPr>
        <p:spPr bwMode="auto">
          <a:xfrm>
            <a:off x="152400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a:spcBef>
                <a:spcPct val="20000"/>
              </a:spcBef>
              <a:buClr>
                <a:schemeClr val="accent1"/>
              </a:buClr>
              <a:buFont typeface="Wingdings" panose="05000000000000000000" pitchFamily="2" charset="2"/>
              <a:defRPr sz="3200">
                <a:solidFill>
                  <a:schemeClr val="tx1"/>
                </a:solidFill>
                <a:latin typeface="Arial" panose="020B0604020202020204" pitchFamily="34" charset="0"/>
                <a:cs typeface="Arial" panose="020B0604020202020204" pitchFamily="34" charset="0"/>
              </a:defRPr>
            </a:lvl1pPr>
            <a:lvl2pPr algn="ctr">
              <a:spcBef>
                <a:spcPct val="20000"/>
              </a:spcBef>
              <a:buClr>
                <a:schemeClr val="accent1"/>
              </a:buClr>
              <a:buFont typeface="Wingdings" panose="05000000000000000000" pitchFamily="2" charset="2"/>
              <a:defRPr sz="2700">
                <a:solidFill>
                  <a:schemeClr val="tx1"/>
                </a:solidFill>
                <a:latin typeface="Arial" panose="020B0604020202020204" pitchFamily="34" charset="0"/>
                <a:cs typeface="Arial" panose="020B0604020202020204" pitchFamily="34" charset="0"/>
              </a:defRPr>
            </a:lvl2pPr>
            <a:lvl3pPr algn="ctr">
              <a:spcBef>
                <a:spcPct val="20000"/>
              </a:spcBef>
              <a:buClr>
                <a:schemeClr val="accent1"/>
              </a:buClr>
              <a:buFont typeface="Wingdings" panose="05000000000000000000" pitchFamily="2" charset="2"/>
              <a:defRPr sz="2300">
                <a:solidFill>
                  <a:schemeClr val="tx1"/>
                </a:solidFill>
                <a:latin typeface="Arial" panose="020B0604020202020204" pitchFamily="34" charset="0"/>
                <a:cs typeface="Arial" panose="020B0604020202020204" pitchFamily="34" charset="0"/>
              </a:defRPr>
            </a:lvl3pPr>
            <a:lvl4pPr algn="ctr">
              <a:spcBef>
                <a:spcPct val="20000"/>
              </a:spcBef>
              <a:buClr>
                <a:schemeClr val="accent1"/>
              </a:buClr>
              <a:defRPr sz="2000">
                <a:solidFill>
                  <a:schemeClr val="tx1"/>
                </a:solidFill>
                <a:latin typeface="Arial" panose="020B0604020202020204" pitchFamily="34" charset="0"/>
                <a:cs typeface="Arial" panose="020B0604020202020204" pitchFamily="34" charset="0"/>
              </a:defRPr>
            </a:lvl4pPr>
            <a:lvl5pPr algn="ctr">
              <a:spcBef>
                <a:spcPct val="20000"/>
              </a:spcBef>
              <a:buClr>
                <a:schemeClr val="accent1"/>
              </a:buClr>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5pPr>
            <a:lvl6pPr algn="ctr" fontAlgn="base">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6pPr>
            <a:lvl7pPr algn="ctr" fontAlgn="base">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7pPr>
            <a:lvl8pPr algn="ctr" fontAlgn="base">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8pPr>
            <a:lvl9pPr algn="ctr" fontAlgn="base">
              <a:spcBef>
                <a:spcPct val="20000"/>
              </a:spcBef>
              <a:spcAft>
                <a:spcPct val="0"/>
              </a:spcAft>
              <a:buClr>
                <a:schemeClr val="accent1"/>
              </a:buClr>
              <a:buFont typeface="Wingdings" panose="05000000000000000000" pitchFamily="2" charset="2"/>
              <a:defRPr sz="2000">
                <a:solidFill>
                  <a:schemeClr val="tx1"/>
                </a:solidFill>
                <a:latin typeface="Arial" panose="020B0604020202020204" pitchFamily="34" charset="0"/>
                <a:cs typeface="Arial" panose="020B0604020202020204" pitchFamily="34" charset="0"/>
              </a:defRPr>
            </a:lvl9pPr>
          </a:lstStyle>
          <a:p>
            <a:r>
              <a:rPr lang="en-US" sz="3600" b="1">
                <a:latin typeface="Garamond" panose="02020404030301010803" pitchFamily="18" charset="0"/>
              </a:rPr>
              <a:t>Enclosure Movement</a:t>
            </a:r>
          </a:p>
          <a:p>
            <a:pPr algn="l">
              <a:buFont typeface="Wingdings" panose="05000000000000000000" pitchFamily="2" charset="2"/>
              <a:buChar char="l"/>
            </a:pPr>
            <a:r>
              <a:rPr lang="en-US" sz="1600" b="1">
                <a:latin typeface="Garamond" panose="02020404030301010803" pitchFamily="18" charset="0"/>
              </a:rPr>
              <a:t>Enclosure</a:t>
            </a:r>
          </a:p>
          <a:p>
            <a:pPr lvl="1" algn="l">
              <a:buFont typeface="Wingdings" panose="05000000000000000000" pitchFamily="2" charset="2"/>
              <a:buChar char="¡"/>
            </a:pPr>
            <a:r>
              <a:rPr lang="en-US" sz="1400">
                <a:latin typeface="Garamond" panose="02020404030301010803" pitchFamily="18" charset="0"/>
              </a:rPr>
              <a:t>The combining of many small farms to make one larger farm which produces more food</a:t>
            </a:r>
          </a:p>
          <a:p>
            <a:pPr algn="l">
              <a:buFont typeface="Wingdings" panose="05000000000000000000" pitchFamily="2" charset="2"/>
              <a:buChar char="l"/>
            </a:pPr>
            <a:r>
              <a:rPr lang="en-US" sz="1600">
                <a:latin typeface="Garamond" panose="02020404030301010803" pitchFamily="18" charset="0"/>
              </a:rPr>
              <a:t>Made farming more efficient</a:t>
            </a:r>
          </a:p>
          <a:p>
            <a:pPr lvl="1" algn="l">
              <a:buFont typeface="Wingdings" panose="05000000000000000000" pitchFamily="2" charset="2"/>
              <a:buChar char="¡"/>
            </a:pPr>
            <a:r>
              <a:rPr lang="en-US" sz="1400">
                <a:latin typeface="Garamond" panose="02020404030301010803" pitchFamily="18" charset="0"/>
              </a:rPr>
              <a:t>Fewer farmers were needed</a:t>
            </a:r>
          </a:p>
          <a:p>
            <a:pPr lvl="2" algn="l">
              <a:buFont typeface="Wingdings" panose="05000000000000000000" pitchFamily="2" charset="2"/>
              <a:buChar char="l"/>
            </a:pPr>
            <a:r>
              <a:rPr lang="en-US" sz="1200">
                <a:latin typeface="Garamond" panose="02020404030301010803" pitchFamily="18" charset="0"/>
              </a:rPr>
              <a:t>Unemployed farmers moved to cities to look for work</a:t>
            </a:r>
          </a:p>
          <a:p>
            <a:pPr algn="l">
              <a:buFont typeface="Wingdings" panose="05000000000000000000" pitchFamily="2" charset="2"/>
              <a:buChar char="l"/>
            </a:pPr>
            <a:r>
              <a:rPr lang="en-US" sz="1600">
                <a:latin typeface="Garamond" panose="02020404030301010803" pitchFamily="18" charset="0"/>
              </a:rPr>
              <a:t>Improved agricultural production</a:t>
            </a:r>
          </a:p>
          <a:p>
            <a:endParaRPr lang="en-US" sz="1600">
              <a:latin typeface="Garamond" panose="02020404030301010803" pitchFamily="18" charset="0"/>
            </a:endParaRPr>
          </a:p>
        </p:txBody>
      </p:sp>
      <p:pic>
        <p:nvPicPr>
          <p:cNvPr id="580611" name="Picture 3" descr="is?1901055631032">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4038600"/>
            <a:ext cx="3429000" cy="1633538"/>
          </a:xfrm>
          <a:prstGeom prst="rect">
            <a:avLst/>
          </a:prstGeom>
          <a:noFill/>
          <a:extLst>
            <a:ext uri="{909E8E84-426E-40DD-AFC4-6F175D3DCCD1}">
              <a14:hiddenFill xmlns:a14="http://schemas.microsoft.com/office/drawing/2010/main">
                <a:solidFill>
                  <a:srgbClr val="FFFFFF"/>
                </a:solidFill>
              </a14:hiddenFill>
            </a:ext>
          </a:extLst>
        </p:spPr>
      </p:pic>
      <p:pic>
        <p:nvPicPr>
          <p:cNvPr id="580612" name="Picture 4" descr="right-click to save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3600" y="2895600"/>
            <a:ext cx="3810000" cy="304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2505328"/>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6" name="Rectangle 4"/>
          <p:cNvSpPr>
            <a:spLocks noGrp="1" noChangeArrowheads="1"/>
          </p:cNvSpPr>
          <p:nvPr>
            <p:ph type="title"/>
          </p:nvPr>
        </p:nvSpPr>
        <p:spPr/>
        <p:txBody>
          <a:bodyPr/>
          <a:lstStyle/>
          <a:p>
            <a:endParaRPr lang="en-US"/>
          </a:p>
        </p:txBody>
      </p:sp>
      <p:sp>
        <p:nvSpPr>
          <p:cNvPr id="28677" name="Rectangle 5"/>
          <p:cNvSpPr>
            <a:spLocks noGrp="1" noChangeArrowheads="1"/>
          </p:cNvSpPr>
          <p:nvPr>
            <p:ph idx="1"/>
          </p:nvPr>
        </p:nvSpPr>
        <p:spPr/>
        <p:txBody>
          <a:bodyPr/>
          <a:lstStyle/>
          <a:p>
            <a:endParaRPr lang="en-US"/>
          </a:p>
        </p:txBody>
      </p:sp>
      <p:sp>
        <p:nvSpPr>
          <p:cNvPr id="28674" name="Rectangle 2"/>
          <p:cNvSpPr>
            <a:spLocks noGrp="1" noChangeArrowheads="1"/>
          </p:cNvSpPr>
          <p:nvPr>
            <p:ph type="body" idx="4294967295"/>
          </p:nvPr>
        </p:nvSpPr>
        <p:spPr>
          <a:xfrm>
            <a:off x="1524000" y="0"/>
            <a:ext cx="9144000" cy="6858000"/>
          </a:xfrm>
        </p:spPr>
        <p:txBody>
          <a:bodyPr/>
          <a:lstStyle/>
          <a:p>
            <a:pPr algn="ctr">
              <a:buFont typeface="Wingdings" panose="05000000000000000000" pitchFamily="2" charset="2"/>
              <a:buNone/>
            </a:pPr>
            <a:r>
              <a:rPr lang="en-US" sz="3600" dirty="0">
                <a:latin typeface="Garamond" panose="02020404030301010803" pitchFamily="18" charset="0"/>
              </a:rPr>
              <a:t>Population Explosion</a:t>
            </a:r>
          </a:p>
          <a:p>
            <a:r>
              <a:rPr lang="en-US" sz="1600" dirty="0">
                <a:latin typeface="Garamond" panose="02020404030301010803" pitchFamily="18" charset="0"/>
              </a:rPr>
              <a:t>In the 1800s, after the Agrarian Revolution, more people had a larger and better selection of food for their diets.  </a:t>
            </a:r>
          </a:p>
          <a:p>
            <a:r>
              <a:rPr lang="en-US" sz="1600" dirty="0">
                <a:latin typeface="Garamond" panose="02020404030301010803" pitchFamily="18" charset="0"/>
              </a:rPr>
              <a:t>People began to live longer and be healthier and because of this the population grew.</a:t>
            </a:r>
          </a:p>
          <a:p>
            <a:r>
              <a:rPr lang="en-US" sz="1600" dirty="0">
                <a:latin typeface="Garamond" panose="02020404030301010803" pitchFamily="18" charset="0"/>
              </a:rPr>
              <a:t>Because of this population explosion many people began to move to the cities looking for work.</a:t>
            </a:r>
          </a:p>
          <a:p>
            <a:r>
              <a:rPr lang="en-US" sz="1600" dirty="0">
                <a:latin typeface="Garamond" panose="02020404030301010803" pitchFamily="18" charset="0"/>
              </a:rPr>
              <a:t>This was called urbanization</a:t>
            </a:r>
          </a:p>
          <a:p>
            <a:r>
              <a:rPr lang="en-US" sz="1600" dirty="0">
                <a:latin typeface="Garamond" panose="02020404030301010803" pitchFamily="18" charset="0"/>
              </a:rPr>
              <a:t>Most city’s population doubled, or even tripled</a:t>
            </a:r>
          </a:p>
          <a:p>
            <a:pPr>
              <a:buFont typeface="Wingdings" panose="05000000000000000000" pitchFamily="2" charset="2"/>
              <a:buNone/>
            </a:pPr>
            <a:endParaRPr lang="en-US" sz="1600" dirty="0">
              <a:latin typeface="Garamond" panose="02020404030301010803" pitchFamily="18" charset="0"/>
            </a:endParaRPr>
          </a:p>
        </p:txBody>
      </p:sp>
      <p:pic>
        <p:nvPicPr>
          <p:cNvPr id="28675" name="Picture 3" descr="T628873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0" y="3505200"/>
            <a:ext cx="5867400" cy="2800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0199619"/>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7538" name="Rectangle 2"/>
          <p:cNvSpPr>
            <a:spLocks noGrp="1" noChangeArrowheads="1"/>
          </p:cNvSpPr>
          <p:nvPr>
            <p:ph idx="1"/>
          </p:nvPr>
        </p:nvSpPr>
        <p:spPr>
          <a:xfrm>
            <a:off x="1524000" y="0"/>
            <a:ext cx="4724400" cy="6858000"/>
          </a:xfrm>
        </p:spPr>
        <p:txBody>
          <a:bodyPr/>
          <a:lstStyle/>
          <a:p>
            <a:pPr algn="ctr">
              <a:buFont typeface="Wingdings" panose="05000000000000000000" pitchFamily="2" charset="2"/>
              <a:buNone/>
            </a:pPr>
            <a:r>
              <a:rPr lang="en-US" sz="3600">
                <a:latin typeface="Garamond" panose="02020404030301010803" pitchFamily="18" charset="0"/>
              </a:rPr>
              <a:t>Causes of the Industrial Revolution</a:t>
            </a:r>
          </a:p>
          <a:p>
            <a:endParaRPr lang="en-US" sz="1600">
              <a:latin typeface="Garamond" panose="02020404030301010803" pitchFamily="18" charset="0"/>
            </a:endParaRPr>
          </a:p>
          <a:p>
            <a:endParaRPr lang="en-US" sz="1600">
              <a:latin typeface="Garamond" panose="02020404030301010803" pitchFamily="18" charset="0"/>
            </a:endParaRPr>
          </a:p>
          <a:p>
            <a:r>
              <a:rPr lang="en-US" sz="1600">
                <a:latin typeface="Garamond" panose="02020404030301010803" pitchFamily="18" charset="0"/>
              </a:rPr>
              <a:t>Agrarian Revolution:</a:t>
            </a:r>
          </a:p>
          <a:p>
            <a:pPr lvl="1"/>
            <a:r>
              <a:rPr lang="en-US" sz="1600">
                <a:latin typeface="Garamond" panose="02020404030301010803" pitchFamily="18" charset="0"/>
              </a:rPr>
              <a:t>Build dikes to protect to protect farmland from the sea</a:t>
            </a:r>
          </a:p>
          <a:p>
            <a:pPr lvl="1"/>
            <a:r>
              <a:rPr lang="en-US" sz="1600">
                <a:latin typeface="Garamond" panose="02020404030301010803" pitchFamily="18" charset="0"/>
              </a:rPr>
              <a:t>Animal fertilizer to improve soil</a:t>
            </a:r>
          </a:p>
          <a:p>
            <a:pPr lvl="1"/>
            <a:r>
              <a:rPr lang="en-US" sz="1600">
                <a:latin typeface="Garamond" panose="02020404030301010803" pitchFamily="18" charset="0"/>
              </a:rPr>
              <a:t>Invent seed drill</a:t>
            </a:r>
          </a:p>
          <a:p>
            <a:pPr lvl="2"/>
            <a:r>
              <a:rPr lang="en-US" sz="1600">
                <a:latin typeface="Garamond" panose="02020404030301010803" pitchFamily="18" charset="0"/>
              </a:rPr>
              <a:t>more food production</a:t>
            </a:r>
          </a:p>
          <a:p>
            <a:endParaRPr lang="en-US" sz="1600">
              <a:latin typeface="Garamond" panose="02020404030301010803" pitchFamily="18" charset="0"/>
            </a:endParaRPr>
          </a:p>
          <a:p>
            <a:r>
              <a:rPr lang="en-US" sz="1600">
                <a:latin typeface="Garamond" panose="02020404030301010803" pitchFamily="18" charset="0"/>
              </a:rPr>
              <a:t>Population Explosion:</a:t>
            </a:r>
          </a:p>
          <a:p>
            <a:pPr lvl="1"/>
            <a:r>
              <a:rPr lang="en-US" sz="1600">
                <a:latin typeface="Garamond" panose="02020404030301010803" pitchFamily="18" charset="0"/>
              </a:rPr>
              <a:t>People eat better</a:t>
            </a:r>
          </a:p>
          <a:p>
            <a:pPr lvl="1"/>
            <a:r>
              <a:rPr lang="en-US" sz="1600">
                <a:latin typeface="Garamond" panose="02020404030301010803" pitchFamily="18" charset="0"/>
              </a:rPr>
              <a:t>Women give birth to healthier babies</a:t>
            </a:r>
          </a:p>
          <a:p>
            <a:pPr lvl="1"/>
            <a:r>
              <a:rPr lang="en-US" sz="1600">
                <a:latin typeface="Garamond" panose="02020404030301010803" pitchFamily="18" charset="0"/>
              </a:rPr>
              <a:t>Better medical care</a:t>
            </a:r>
          </a:p>
          <a:p>
            <a:pPr lvl="2"/>
            <a:r>
              <a:rPr lang="en-US" sz="1600">
                <a:latin typeface="Garamond" panose="02020404030301010803" pitchFamily="18" charset="0"/>
              </a:rPr>
              <a:t>Slows death rate</a:t>
            </a:r>
          </a:p>
          <a:p>
            <a:endParaRPr lang="en-US" sz="1600">
              <a:latin typeface="Garamond" panose="02020404030301010803" pitchFamily="18" charset="0"/>
            </a:endParaRPr>
          </a:p>
          <a:p>
            <a:r>
              <a:rPr lang="en-US" sz="1600">
                <a:latin typeface="Garamond" panose="02020404030301010803" pitchFamily="18" charset="0"/>
              </a:rPr>
              <a:t>Energy Revolution:</a:t>
            </a:r>
          </a:p>
          <a:p>
            <a:pPr lvl="1"/>
            <a:r>
              <a:rPr lang="en-US" sz="1600">
                <a:latin typeface="Garamond" panose="02020404030301010803" pitchFamily="18" charset="0"/>
              </a:rPr>
              <a:t>Water wheels power new machines</a:t>
            </a:r>
          </a:p>
          <a:p>
            <a:pPr lvl="1"/>
            <a:r>
              <a:rPr lang="en-US" sz="1600">
                <a:latin typeface="Garamond" panose="02020404030301010803" pitchFamily="18" charset="0"/>
              </a:rPr>
              <a:t>Coal used to fuel steam engine</a:t>
            </a:r>
          </a:p>
        </p:txBody>
      </p:sp>
      <p:pic>
        <p:nvPicPr>
          <p:cNvPr id="577539" name="Picture 3" descr="spinning_jenn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7001" y="3657601"/>
            <a:ext cx="3724275" cy="2752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6382220"/>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8098" name="Rectangle 2"/>
          <p:cNvSpPr>
            <a:spLocks noGrp="1" noChangeArrowheads="1"/>
          </p:cNvSpPr>
          <p:nvPr>
            <p:ph idx="1"/>
          </p:nvPr>
        </p:nvSpPr>
        <p:spPr>
          <a:xfrm>
            <a:off x="1524000" y="0"/>
            <a:ext cx="9144000" cy="6858000"/>
          </a:xfrm>
        </p:spPr>
        <p:txBody>
          <a:bodyPr/>
          <a:lstStyle/>
          <a:p>
            <a:pPr algn="ctr">
              <a:buFont typeface="Wingdings" panose="05000000000000000000" pitchFamily="2" charset="2"/>
              <a:buNone/>
            </a:pPr>
            <a:r>
              <a:rPr lang="en-US">
                <a:latin typeface="Garamond" panose="02020404030301010803" pitchFamily="18" charset="0"/>
              </a:rPr>
              <a:t>Factory System</a:t>
            </a:r>
          </a:p>
          <a:p>
            <a:pPr>
              <a:buClr>
                <a:schemeClr val="tx1"/>
              </a:buClr>
            </a:pPr>
            <a:r>
              <a:rPr lang="en-US" sz="1600">
                <a:latin typeface="Garamond" panose="02020404030301010803" pitchFamily="18" charset="0"/>
              </a:rPr>
              <a:t>Factories were first used to mass produce textile goods.</a:t>
            </a:r>
          </a:p>
          <a:p>
            <a:pPr>
              <a:buClr>
                <a:schemeClr val="tx1"/>
              </a:buClr>
            </a:pPr>
            <a:r>
              <a:rPr lang="en-US" sz="1600">
                <a:latin typeface="Garamond" panose="02020404030301010803" pitchFamily="18" charset="0"/>
              </a:rPr>
              <a:t>They used inventions like the flying shuttle, spinning jenny, and the spinning mule to quickly produce large amounts of product.</a:t>
            </a:r>
          </a:p>
          <a:p>
            <a:pPr>
              <a:buClr>
                <a:schemeClr val="tx1"/>
              </a:buClr>
            </a:pPr>
            <a:r>
              <a:rPr lang="en-US" sz="1600">
                <a:latin typeface="Garamond" panose="02020404030301010803" pitchFamily="18" charset="0"/>
              </a:rPr>
              <a:t>The factory system cut prices of goods by lowering the number of workers needed to create the products. </a:t>
            </a:r>
          </a:p>
          <a:p>
            <a:pPr>
              <a:buClr>
                <a:schemeClr val="tx1"/>
              </a:buClr>
            </a:pPr>
            <a:r>
              <a:rPr lang="en-US" sz="1600">
                <a:latin typeface="Garamond" panose="02020404030301010803" pitchFamily="18" charset="0"/>
              </a:rPr>
              <a:t>In the early 1800s factories began appearing in large numbers along river banks, where they could use water as an energy supply. </a:t>
            </a:r>
          </a:p>
        </p:txBody>
      </p:sp>
      <p:pic>
        <p:nvPicPr>
          <p:cNvPr id="388099" name="Picture 3" descr="Factory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6600" y="2895601"/>
            <a:ext cx="4724400" cy="3343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63241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9346" name="Rectangle 2"/>
          <p:cNvSpPr>
            <a:spLocks noGrp="1" noChangeArrowheads="1"/>
          </p:cNvSpPr>
          <p:nvPr>
            <p:ph idx="1"/>
          </p:nvPr>
        </p:nvSpPr>
        <p:spPr>
          <a:xfrm>
            <a:off x="1524000" y="0"/>
            <a:ext cx="9144000" cy="6858000"/>
          </a:xfrm>
        </p:spPr>
        <p:txBody>
          <a:bodyPr/>
          <a:lstStyle/>
          <a:p>
            <a:pPr algn="ctr">
              <a:buFont typeface="Wingdings" panose="05000000000000000000" pitchFamily="2" charset="2"/>
              <a:buNone/>
            </a:pPr>
            <a:r>
              <a:rPr lang="en-US" sz="3600" b="1">
                <a:latin typeface="Garamond" panose="02020404030301010803" pitchFamily="18" charset="0"/>
              </a:rPr>
              <a:t>TEXTILE INDUSTRY</a:t>
            </a:r>
          </a:p>
          <a:p>
            <a:pPr algn="ctr">
              <a:buFont typeface="Wingdings" panose="05000000000000000000" pitchFamily="2" charset="2"/>
              <a:buNone/>
            </a:pPr>
            <a:endParaRPr lang="en-US" sz="3600" b="1">
              <a:latin typeface="Garamond" panose="02020404030301010803" pitchFamily="18" charset="0"/>
            </a:endParaRPr>
          </a:p>
          <a:p>
            <a:r>
              <a:rPr lang="en-US" sz="1800" b="1">
                <a:latin typeface="Garamond" panose="02020404030301010803" pitchFamily="18" charset="0"/>
              </a:rPr>
              <a:t>Began in Britain.</a:t>
            </a:r>
          </a:p>
          <a:p>
            <a:r>
              <a:rPr lang="en-US" sz="1600">
                <a:latin typeface="Garamond" panose="02020404030301010803" pitchFamily="18" charset="0"/>
              </a:rPr>
              <a:t>Quickened the work process in Britain.</a:t>
            </a:r>
          </a:p>
          <a:p>
            <a:r>
              <a:rPr lang="en-US" sz="1600">
                <a:latin typeface="Garamond" panose="02020404030301010803" pitchFamily="18" charset="0"/>
              </a:rPr>
              <a:t>Britain was able to take raw cotton from the U.S. and quickly turn the cotton into a finished good and sell the good back to the U.S. at a higher price.</a:t>
            </a:r>
          </a:p>
          <a:p>
            <a:r>
              <a:rPr lang="en-US" sz="1600">
                <a:latin typeface="Garamond" panose="02020404030301010803" pitchFamily="18" charset="0"/>
              </a:rPr>
              <a:t>John Kay invented “the flying shuttle” that carried thread speedily back and forth on the loom while the weaver pulled the handle. </a:t>
            </a:r>
          </a:p>
          <a:p>
            <a:r>
              <a:rPr lang="en-US" sz="1600">
                <a:latin typeface="Garamond" panose="02020404030301010803" pitchFamily="18" charset="0"/>
              </a:rPr>
              <a:t>Many new inventions in the textile industry allowed this industry to become the first factory system.</a:t>
            </a:r>
          </a:p>
        </p:txBody>
      </p:sp>
      <p:pic>
        <p:nvPicPr>
          <p:cNvPr id="569347" name="Picture 3" descr="textileindustr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4191000"/>
            <a:ext cx="3690938" cy="2408238"/>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09353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1874" name="Rectangle 2"/>
          <p:cNvSpPr>
            <a:spLocks noGrp="1" noChangeArrowheads="1"/>
          </p:cNvSpPr>
          <p:nvPr>
            <p:ph idx="1"/>
          </p:nvPr>
        </p:nvSpPr>
        <p:spPr>
          <a:xfrm>
            <a:off x="1524000" y="0"/>
            <a:ext cx="9144000" cy="6858000"/>
          </a:xfrm>
        </p:spPr>
        <p:txBody>
          <a:bodyPr/>
          <a:lstStyle/>
          <a:p>
            <a:pPr algn="ctr">
              <a:buFont typeface="Wingdings" panose="05000000000000000000" pitchFamily="2" charset="2"/>
              <a:buNone/>
            </a:pPr>
            <a:r>
              <a:rPr lang="en-US" sz="3600" b="1">
                <a:latin typeface="Garamond" panose="02020404030301010803" pitchFamily="18" charset="0"/>
              </a:rPr>
              <a:t>Oliver Cromwell</a:t>
            </a:r>
          </a:p>
          <a:p>
            <a:pPr>
              <a:buFont typeface="Wingdings" panose="05000000000000000000" pitchFamily="2" charset="2"/>
              <a:buNone/>
            </a:pPr>
            <a:endParaRPr lang="en-US" sz="1600">
              <a:latin typeface="Garamond" panose="02020404030301010803" pitchFamily="18" charset="0"/>
            </a:endParaRPr>
          </a:p>
          <a:p>
            <a:r>
              <a:rPr lang="en-US" sz="1600">
                <a:latin typeface="Garamond" panose="02020404030301010803" pitchFamily="18" charset="0"/>
              </a:rPr>
              <a:t>Was a skilled military leader who overthrew the British king.  </a:t>
            </a:r>
          </a:p>
          <a:p>
            <a:r>
              <a:rPr lang="en-US" sz="1600">
                <a:latin typeface="Garamond" panose="02020404030301010803" pitchFamily="18" charset="0"/>
              </a:rPr>
              <a:t>King Charles I was put in prison and put on trial.  He was sentenced to death by way of beheading.  He was the first king to be executed by his own subjects.</a:t>
            </a:r>
          </a:p>
          <a:p>
            <a:r>
              <a:rPr lang="en-US" sz="1600">
                <a:latin typeface="Garamond" panose="02020404030301010803" pitchFamily="18" charset="0"/>
              </a:rPr>
              <a:t>After the kings execution Parliament’s House of commons abolished the monarchy, the House of Lords, and the official Church of England.  England became a Commonwealth.</a:t>
            </a:r>
          </a:p>
          <a:p>
            <a:r>
              <a:rPr lang="en-US" sz="1600">
                <a:latin typeface="Garamond" panose="02020404030301010803" pitchFamily="18" charset="0"/>
              </a:rPr>
              <a:t>Charles II the heir to the throne revolted against Cromwell and attacked England from Ireland and Scotland.  Cromwell sent troops into Ireland and Scotland to crush the uprising.</a:t>
            </a:r>
          </a:p>
          <a:p>
            <a:r>
              <a:rPr lang="en-US" sz="1600">
                <a:latin typeface="Garamond" panose="02020404030301010803" pitchFamily="18" charset="0"/>
              </a:rPr>
              <a:t>Cromwell took the title of Lord Protector.  At the time of his death in 1658 many people were tired of Puritan rule.</a:t>
            </a:r>
          </a:p>
          <a:p>
            <a:endParaRPr lang="en-US" sz="1600">
              <a:latin typeface="Garamond" panose="02020404030301010803" pitchFamily="18" charset="0"/>
            </a:endParaRPr>
          </a:p>
          <a:p>
            <a:endParaRPr lang="en-US" sz="1600">
              <a:latin typeface="Garamond" panose="02020404030301010803" pitchFamily="18" charset="0"/>
            </a:endParaRPr>
          </a:p>
          <a:p>
            <a:endParaRPr lang="en-US" sz="1600">
              <a:latin typeface="Garamond" panose="02020404030301010803" pitchFamily="18" charset="0"/>
            </a:endParaRPr>
          </a:p>
          <a:p>
            <a:endParaRPr lang="en-US" sz="1600">
              <a:latin typeface="Garamond" panose="02020404030301010803" pitchFamily="18" charset="0"/>
            </a:endParaRPr>
          </a:p>
          <a:p>
            <a:endParaRPr lang="en-US" sz="1600">
              <a:latin typeface="Garamond" panose="02020404030301010803" pitchFamily="18" charset="0"/>
            </a:endParaRPr>
          </a:p>
          <a:p>
            <a:pPr>
              <a:buFont typeface="Wingdings" panose="05000000000000000000" pitchFamily="2" charset="2"/>
              <a:buNone/>
            </a:pPr>
            <a:r>
              <a:rPr lang="en-US" sz="1600">
                <a:latin typeface="Garamond" panose="02020404030301010803" pitchFamily="18" charset="0"/>
              </a:rPr>
              <a:t>                           </a:t>
            </a:r>
          </a:p>
        </p:txBody>
      </p:sp>
      <p:pic>
        <p:nvPicPr>
          <p:cNvPr id="591875" name="Picture 3" descr="Oliver Cromwell 1599 - 165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3581400"/>
            <a:ext cx="2438400" cy="2971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1152848"/>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8994" name="Rectangle 2"/>
          <p:cNvSpPr>
            <a:spLocks noGrp="1" noChangeArrowheads="1"/>
          </p:cNvSpPr>
          <p:nvPr>
            <p:ph idx="1"/>
          </p:nvPr>
        </p:nvSpPr>
        <p:spPr>
          <a:xfrm>
            <a:off x="1524000" y="0"/>
            <a:ext cx="9144000" cy="6858000"/>
          </a:xfrm>
        </p:spPr>
        <p:txBody>
          <a:bodyPr/>
          <a:lstStyle/>
          <a:p>
            <a:pPr>
              <a:buFont typeface="Wingdings" panose="05000000000000000000" pitchFamily="2" charset="2"/>
              <a:buNone/>
            </a:pPr>
            <a:r>
              <a:rPr lang="en-US" b="1">
                <a:latin typeface="Garamond" panose="02020404030301010803" pitchFamily="18" charset="0"/>
              </a:rPr>
              <a:t>                         Rise of Big Business</a:t>
            </a:r>
          </a:p>
          <a:p>
            <a:pPr>
              <a:buClr>
                <a:schemeClr val="tx1"/>
              </a:buClr>
            </a:pPr>
            <a:r>
              <a:rPr lang="en-US" sz="1600">
                <a:latin typeface="Garamond" panose="02020404030301010803" pitchFamily="18" charset="0"/>
              </a:rPr>
              <a:t>The need for the investment of large amounts of money in business</a:t>
            </a:r>
          </a:p>
          <a:p>
            <a:pPr>
              <a:buClr>
                <a:schemeClr val="tx1"/>
              </a:buClr>
            </a:pPr>
            <a:r>
              <a:rPr lang="en-US" sz="1600">
                <a:latin typeface="Garamond" panose="02020404030301010803" pitchFamily="18" charset="0"/>
              </a:rPr>
              <a:t>Business owners sold stocks, or shares in their companies, to investors</a:t>
            </a:r>
          </a:p>
          <a:p>
            <a:pPr>
              <a:buClr>
                <a:schemeClr val="tx1"/>
              </a:buClr>
            </a:pPr>
            <a:r>
              <a:rPr lang="en-US" sz="1600">
                <a:latin typeface="Garamond" panose="02020404030301010803" pitchFamily="18" charset="0"/>
              </a:rPr>
              <a:t>This allowed businesses to expand into many areas</a:t>
            </a:r>
          </a:p>
          <a:p>
            <a:pPr>
              <a:buClr>
                <a:schemeClr val="tx1"/>
              </a:buClr>
            </a:pPr>
            <a:r>
              <a:rPr lang="en-US" sz="1600">
                <a:latin typeface="Garamond" panose="02020404030301010803" pitchFamily="18" charset="0"/>
              </a:rPr>
              <a:t>Investors and businessmen made large sums of money in short period of time</a:t>
            </a:r>
          </a:p>
          <a:p>
            <a:pPr>
              <a:buClr>
                <a:schemeClr val="tx1"/>
              </a:buClr>
            </a:pPr>
            <a:endParaRPr lang="en-US" sz="1600">
              <a:latin typeface="Garamond" panose="02020404030301010803" pitchFamily="18" charset="0"/>
            </a:endParaRPr>
          </a:p>
          <a:p>
            <a:pPr>
              <a:buClr>
                <a:schemeClr val="tx1"/>
              </a:buClr>
            </a:pPr>
            <a:endParaRPr lang="en-US" sz="1600" b="1">
              <a:latin typeface="Garamond" panose="02020404030301010803" pitchFamily="18" charset="0"/>
            </a:endParaRPr>
          </a:p>
        </p:txBody>
      </p:sp>
      <p:pic>
        <p:nvPicPr>
          <p:cNvPr id="468995" name="Picture 3" descr="http://1912.history.ohio-state.edu/Trusts/RiseBigBusiness.htm">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2057400"/>
            <a:ext cx="3505200" cy="4191000"/>
          </a:xfrm>
          <a:prstGeom prst="rect">
            <a:avLst/>
          </a:prstGeom>
          <a:noFill/>
          <a:extLst>
            <a:ext uri="{909E8E84-426E-40DD-AFC4-6F175D3DCCD1}">
              <a14:hiddenFill xmlns:a14="http://schemas.microsoft.com/office/drawing/2010/main">
                <a:solidFill>
                  <a:srgbClr val="FFFFFF"/>
                </a:solidFill>
              </a14:hiddenFill>
            </a:ext>
          </a:extLst>
        </p:spPr>
      </p:pic>
      <p:pic>
        <p:nvPicPr>
          <p:cNvPr id="468996" name="Picture 4" descr="http://historyteacher.net/APUSH-Course/APUSH%20Course%20Main%20Page.htm">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43600" y="2057400"/>
            <a:ext cx="3962400" cy="4191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226296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8" name="Rectangle 2"/>
          <p:cNvSpPr>
            <a:spLocks noGrp="1" noChangeArrowheads="1"/>
          </p:cNvSpPr>
          <p:nvPr>
            <p:ph idx="1"/>
          </p:nvPr>
        </p:nvSpPr>
        <p:spPr>
          <a:xfrm>
            <a:off x="1524000" y="0"/>
            <a:ext cx="9144000" cy="6858000"/>
          </a:xfrm>
        </p:spPr>
        <p:txBody>
          <a:bodyPr/>
          <a:lstStyle/>
          <a:p>
            <a:pPr algn="ctr">
              <a:buFont typeface="Wingdings" panose="05000000000000000000" pitchFamily="2" charset="2"/>
              <a:buNone/>
            </a:pPr>
            <a:r>
              <a:rPr lang="en-US" sz="3600" b="1">
                <a:latin typeface="Garamond" panose="02020404030301010803" pitchFamily="18" charset="0"/>
              </a:rPr>
              <a:t>Working Conditions of the Industrial Revolution </a:t>
            </a:r>
          </a:p>
          <a:p>
            <a:pPr>
              <a:buClr>
                <a:schemeClr val="tx1"/>
              </a:buClr>
            </a:pPr>
            <a:r>
              <a:rPr lang="en-US" sz="1600">
                <a:latin typeface="Garamond" panose="02020404030301010803" pitchFamily="18" charset="0"/>
              </a:rPr>
              <a:t>Factory work hours were long.</a:t>
            </a:r>
          </a:p>
          <a:p>
            <a:pPr>
              <a:buClr>
                <a:schemeClr val="tx1"/>
              </a:buClr>
            </a:pPr>
            <a:r>
              <a:rPr lang="en-US" sz="1600">
                <a:latin typeface="Garamond" panose="02020404030301010803" pitchFamily="18" charset="0"/>
              </a:rPr>
              <a:t>Men, women, and even children worked for 12 to 16 hours a day.</a:t>
            </a:r>
          </a:p>
          <a:p>
            <a:pPr>
              <a:buClr>
                <a:schemeClr val="tx1"/>
              </a:buClr>
            </a:pPr>
            <a:r>
              <a:rPr lang="en-US" sz="1600">
                <a:latin typeface="Garamond" panose="02020404030301010803" pitchFamily="18" charset="0"/>
              </a:rPr>
              <a:t>Mass production methods led to work that was boring.</a:t>
            </a:r>
          </a:p>
          <a:p>
            <a:pPr>
              <a:buClr>
                <a:schemeClr val="tx1"/>
              </a:buClr>
            </a:pPr>
            <a:r>
              <a:rPr lang="en-US" sz="1600">
                <a:latin typeface="Garamond" panose="02020404030301010803" pitchFamily="18" charset="0"/>
              </a:rPr>
              <a:t>Many machines were dangerous.</a:t>
            </a:r>
          </a:p>
          <a:p>
            <a:pPr>
              <a:buClr>
                <a:schemeClr val="tx1"/>
              </a:buClr>
            </a:pPr>
            <a:r>
              <a:rPr lang="en-US" sz="1600">
                <a:latin typeface="Garamond" panose="02020404030301010803" pitchFamily="18" charset="0"/>
              </a:rPr>
              <a:t>Many people lost limbs in machines.</a:t>
            </a:r>
          </a:p>
          <a:p>
            <a:pPr>
              <a:buClr>
                <a:schemeClr val="tx1"/>
              </a:buClr>
            </a:pPr>
            <a:r>
              <a:rPr lang="en-US" sz="1600">
                <a:latin typeface="Garamond" panose="02020404030301010803" pitchFamily="18" charset="0"/>
              </a:rPr>
              <a:t>Dim lighting.</a:t>
            </a:r>
          </a:p>
          <a:p>
            <a:pPr>
              <a:buClr>
                <a:schemeClr val="tx1"/>
              </a:buClr>
            </a:pPr>
            <a:endParaRPr lang="en-US" sz="1600">
              <a:latin typeface="Garamond" panose="02020404030301010803" pitchFamily="18" charset="0"/>
            </a:endParaRPr>
          </a:p>
          <a:p>
            <a:pPr>
              <a:buClr>
                <a:schemeClr val="tx1"/>
              </a:buClr>
            </a:pPr>
            <a:endParaRPr lang="en-US" sz="1600"/>
          </a:p>
        </p:txBody>
      </p:sp>
      <p:pic>
        <p:nvPicPr>
          <p:cNvPr id="285699" name="Picture 3" descr="steamengine">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3962400"/>
            <a:ext cx="2362200" cy="1568450"/>
          </a:xfrm>
          <a:prstGeom prst="rect">
            <a:avLst/>
          </a:prstGeom>
          <a:noFill/>
          <a:extLst>
            <a:ext uri="{909E8E84-426E-40DD-AFC4-6F175D3DCCD1}">
              <a14:hiddenFill xmlns:a14="http://schemas.microsoft.com/office/drawing/2010/main">
                <a:solidFill>
                  <a:srgbClr val="FFFFFF"/>
                </a:solidFill>
              </a14:hiddenFill>
            </a:ext>
          </a:extLst>
        </p:spPr>
      </p:pic>
      <p:pic>
        <p:nvPicPr>
          <p:cNvPr id="285700" name="Picture 4" descr="DSC03530A">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86600" y="2209800"/>
            <a:ext cx="1981200" cy="1627188"/>
          </a:xfrm>
          <a:prstGeom prst="rect">
            <a:avLst/>
          </a:prstGeom>
          <a:noFill/>
          <a:extLst>
            <a:ext uri="{909E8E84-426E-40DD-AFC4-6F175D3DCCD1}">
              <a14:hiddenFill xmlns:a14="http://schemas.microsoft.com/office/drawing/2010/main">
                <a:solidFill>
                  <a:srgbClr val="FFFFFF"/>
                </a:solidFill>
              </a14:hiddenFill>
            </a:ext>
          </a:extLst>
        </p:spPr>
      </p:pic>
      <p:pic>
        <p:nvPicPr>
          <p:cNvPr id="285701" name="Picture 5" descr="factory_scene">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29400" y="4419601"/>
            <a:ext cx="2133600" cy="13382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779226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7298" name="Rectangle 2"/>
          <p:cNvSpPr>
            <a:spLocks noGrp="1" noChangeArrowheads="1"/>
          </p:cNvSpPr>
          <p:nvPr>
            <p:ph idx="1"/>
          </p:nvPr>
        </p:nvSpPr>
        <p:spPr>
          <a:xfrm>
            <a:off x="1524000" y="0"/>
            <a:ext cx="9144000" cy="6858000"/>
          </a:xfrm>
        </p:spPr>
        <p:txBody>
          <a:bodyPr/>
          <a:lstStyle/>
          <a:p>
            <a:pPr algn="ctr">
              <a:buFont typeface="Wingdings" panose="05000000000000000000" pitchFamily="2" charset="2"/>
              <a:buNone/>
            </a:pPr>
            <a:r>
              <a:rPr lang="en-US" sz="3600" b="1">
                <a:latin typeface="Garamond" panose="02020404030301010803" pitchFamily="18" charset="0"/>
              </a:rPr>
              <a:t>New Class Structure</a:t>
            </a:r>
          </a:p>
          <a:p>
            <a:r>
              <a:rPr lang="en-US" sz="1600">
                <a:latin typeface="Garamond" panose="02020404030301010803" pitchFamily="18" charset="0"/>
              </a:rPr>
              <a:t>During the Industrial Revolution a new class structure emerged.</a:t>
            </a:r>
          </a:p>
          <a:p>
            <a:r>
              <a:rPr lang="en-US" sz="1800" b="1">
                <a:latin typeface="Garamond" panose="02020404030301010803" pitchFamily="18" charset="0"/>
              </a:rPr>
              <a:t>Upper Class</a:t>
            </a:r>
          </a:p>
          <a:p>
            <a:r>
              <a:rPr lang="en-US" sz="1600">
                <a:latin typeface="Garamond" panose="02020404030301010803" pitchFamily="18" charset="0"/>
              </a:rPr>
              <a:t>Very rich business families</a:t>
            </a:r>
          </a:p>
          <a:p>
            <a:r>
              <a:rPr lang="en-US" sz="1600">
                <a:latin typeface="Garamond" panose="02020404030301010803" pitchFamily="18" charset="0"/>
              </a:rPr>
              <a:t>Members of the class often married into nobility.</a:t>
            </a:r>
          </a:p>
          <a:p>
            <a:r>
              <a:rPr lang="en-US" sz="1800" b="1">
                <a:latin typeface="Garamond" panose="02020404030301010803" pitchFamily="18" charset="0"/>
              </a:rPr>
              <a:t>Upper Middle Class</a:t>
            </a:r>
          </a:p>
          <a:p>
            <a:r>
              <a:rPr lang="en-US" sz="1600">
                <a:latin typeface="Garamond" panose="02020404030301010803" pitchFamily="18" charset="0"/>
              </a:rPr>
              <a:t>Business people and professionals (Lawyers and Doctors)</a:t>
            </a:r>
          </a:p>
          <a:p>
            <a:r>
              <a:rPr lang="en-US" sz="1600">
                <a:latin typeface="Garamond" panose="02020404030301010803" pitchFamily="18" charset="0"/>
              </a:rPr>
              <a:t>High standard of living</a:t>
            </a:r>
          </a:p>
          <a:p>
            <a:r>
              <a:rPr lang="en-US" sz="1800" b="1">
                <a:latin typeface="Garamond" panose="02020404030301010803" pitchFamily="18" charset="0"/>
              </a:rPr>
              <a:t>Lower Middle Class</a:t>
            </a:r>
          </a:p>
          <a:p>
            <a:r>
              <a:rPr lang="en-US" sz="1600">
                <a:latin typeface="Garamond" panose="02020404030301010803" pitchFamily="18" charset="0"/>
              </a:rPr>
              <a:t>Below the upper middle class</a:t>
            </a:r>
          </a:p>
          <a:p>
            <a:r>
              <a:rPr lang="en-US" sz="1600">
                <a:latin typeface="Garamond" panose="02020404030301010803" pitchFamily="18" charset="0"/>
              </a:rPr>
              <a:t>Made of teachers, office workers, and shop owners</a:t>
            </a:r>
          </a:p>
          <a:p>
            <a:r>
              <a:rPr lang="en-US" sz="1800" b="1">
                <a:latin typeface="Garamond" panose="02020404030301010803" pitchFamily="18" charset="0"/>
              </a:rPr>
              <a:t>The Bottom</a:t>
            </a:r>
          </a:p>
          <a:p>
            <a:r>
              <a:rPr lang="en-US" sz="1600">
                <a:latin typeface="Garamond" panose="02020404030301010803" pitchFamily="18" charset="0"/>
              </a:rPr>
              <a:t>Factory workers and peasants.</a:t>
            </a:r>
          </a:p>
          <a:p>
            <a:r>
              <a:rPr lang="en-US" sz="1600">
                <a:latin typeface="Garamond" panose="02020404030301010803" pitchFamily="18" charset="0"/>
              </a:rPr>
              <a:t>Harsh living and working conditions.</a:t>
            </a:r>
          </a:p>
        </p:txBody>
      </p:sp>
      <p:pic>
        <p:nvPicPr>
          <p:cNvPr id="567299" name="Picture 3" descr="3044i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2667000"/>
            <a:ext cx="4572000" cy="3327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416304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3090" name="Rectangle 2"/>
          <p:cNvSpPr>
            <a:spLocks noGrp="1" noChangeArrowheads="1"/>
          </p:cNvSpPr>
          <p:nvPr>
            <p:ph idx="1"/>
          </p:nvPr>
        </p:nvSpPr>
        <p:spPr>
          <a:xfrm>
            <a:off x="1524000" y="0"/>
            <a:ext cx="9144000" cy="6858000"/>
          </a:xfrm>
        </p:spPr>
        <p:txBody>
          <a:bodyPr/>
          <a:lstStyle/>
          <a:p>
            <a:pPr>
              <a:buFont typeface="Wingdings" panose="05000000000000000000" pitchFamily="2" charset="2"/>
              <a:buNone/>
            </a:pPr>
            <a:r>
              <a:rPr lang="en-US" sz="3600" b="1">
                <a:latin typeface="Garamond" panose="02020404030301010803" pitchFamily="18" charset="0"/>
              </a:rPr>
              <a:t>                                     Changes in Social Roles</a:t>
            </a:r>
          </a:p>
          <a:p>
            <a:pPr>
              <a:buFont typeface="Wingdings" panose="05000000000000000000" pitchFamily="2" charset="2"/>
              <a:buNone/>
            </a:pPr>
            <a:endParaRPr lang="en-US" sz="1600" b="1">
              <a:latin typeface="Garamond" panose="02020404030301010803" pitchFamily="18" charset="0"/>
            </a:endParaRPr>
          </a:p>
          <a:p>
            <a:r>
              <a:rPr lang="en-US" sz="1600">
                <a:latin typeface="Garamond" panose="02020404030301010803" pitchFamily="18" charset="0"/>
              </a:rPr>
              <a:t>The upper class was mostly made up of very rich industrial and business families. These people often married into noble families.</a:t>
            </a:r>
          </a:p>
          <a:p>
            <a:r>
              <a:rPr lang="en-US" sz="1600">
                <a:latin typeface="Garamond" panose="02020404030301010803" pitchFamily="18" charset="0"/>
              </a:rPr>
              <a:t>Upper middle class consisted of: Lawyers and Doctors (business people/professionals)</a:t>
            </a:r>
          </a:p>
          <a:p>
            <a:r>
              <a:rPr lang="en-US" sz="1600">
                <a:latin typeface="Garamond" panose="02020404030301010803" pitchFamily="18" charset="0"/>
              </a:rPr>
              <a:t>Lower middle class consisted of: Teachers, Office Workers, Shop Owners, and Clerks.</a:t>
            </a:r>
          </a:p>
          <a:p>
            <a:r>
              <a:rPr lang="en-US" sz="1600">
                <a:latin typeface="Garamond" panose="02020404030301010803" pitchFamily="18" charset="0"/>
              </a:rPr>
              <a:t>The lower class was mostly made up of factory workers and peasants.  These people faced harsh work and living conditions.</a:t>
            </a:r>
          </a:p>
        </p:txBody>
      </p:sp>
      <p:pic>
        <p:nvPicPr>
          <p:cNvPr id="473091" name="Picture 3" descr="i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2667000"/>
            <a:ext cx="4800600" cy="4000500"/>
          </a:xfrm>
          <a:prstGeom prst="rect">
            <a:avLst/>
          </a:prstGeom>
          <a:noFill/>
          <a:extLst>
            <a:ext uri="{909E8E84-426E-40DD-AFC4-6F175D3DCCD1}">
              <a14:hiddenFill xmlns:a14="http://schemas.microsoft.com/office/drawing/2010/main">
                <a:solidFill>
                  <a:srgbClr val="FFFFFF"/>
                </a:solidFill>
              </a14:hiddenFill>
            </a:ext>
          </a:extLst>
        </p:spPr>
      </p:pic>
      <p:pic>
        <p:nvPicPr>
          <p:cNvPr id="473092" name="Picture 4" descr="ir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0400" y="2362200"/>
            <a:ext cx="3448050" cy="4286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000643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22" name="Rectangle 2"/>
          <p:cNvSpPr>
            <a:spLocks noGrp="1" noChangeArrowheads="1"/>
          </p:cNvSpPr>
          <p:nvPr>
            <p:ph idx="1"/>
          </p:nvPr>
        </p:nvSpPr>
        <p:spPr>
          <a:xfrm>
            <a:off x="1524000" y="0"/>
            <a:ext cx="9144000" cy="6858000"/>
          </a:xfrm>
        </p:spPr>
        <p:txBody>
          <a:bodyPr/>
          <a:lstStyle/>
          <a:p>
            <a:pPr algn="ctr">
              <a:buFont typeface="Wingdings" panose="05000000000000000000" pitchFamily="2" charset="2"/>
              <a:buNone/>
            </a:pPr>
            <a:r>
              <a:rPr lang="en-US" sz="3600" b="1">
                <a:latin typeface="Garamond" panose="02020404030301010803" pitchFamily="18" charset="0"/>
              </a:rPr>
              <a:t>Rise In The Standard Of Living</a:t>
            </a:r>
          </a:p>
          <a:p>
            <a:r>
              <a:rPr lang="en-US" sz="1600">
                <a:latin typeface="Garamond" panose="02020404030301010803" pitchFamily="18" charset="0"/>
              </a:rPr>
              <a:t>During the Industrial Revolution many economic and social changes came.</a:t>
            </a:r>
          </a:p>
          <a:p>
            <a:endParaRPr lang="en-US" sz="1600">
              <a:latin typeface="Garamond" panose="02020404030301010803" pitchFamily="18" charset="0"/>
            </a:endParaRPr>
          </a:p>
          <a:p>
            <a:r>
              <a:rPr lang="en-US" sz="1600">
                <a:latin typeface="Garamond" panose="02020404030301010803" pitchFamily="18" charset="0"/>
              </a:rPr>
              <a:t>Settlement patterns shifted over time. People who could afford it now moved out of the center of cities to cleaner and better sections of the cities</a:t>
            </a:r>
          </a:p>
          <a:p>
            <a:endParaRPr lang="en-US" sz="1600">
              <a:latin typeface="Garamond" panose="02020404030301010803" pitchFamily="18" charset="0"/>
            </a:endParaRPr>
          </a:p>
          <a:p>
            <a:r>
              <a:rPr lang="en-US" sz="1600">
                <a:latin typeface="Garamond" panose="02020404030301010803" pitchFamily="18" charset="0"/>
              </a:rPr>
              <a:t>The rich lived in pleasant neighborhoods on the edge of the cities</a:t>
            </a:r>
          </a:p>
          <a:p>
            <a:pPr>
              <a:buFont typeface="Wingdings" panose="05000000000000000000" pitchFamily="2" charset="2"/>
              <a:buNone/>
            </a:pPr>
            <a:endParaRPr lang="en-US" sz="1600">
              <a:latin typeface="Garamond" panose="02020404030301010803" pitchFamily="18" charset="0"/>
            </a:endParaRPr>
          </a:p>
          <a:p>
            <a:r>
              <a:rPr lang="en-US" sz="1600">
                <a:latin typeface="Garamond" panose="02020404030301010803" pitchFamily="18" charset="0"/>
              </a:rPr>
              <a:t>The poor were crowded into the slums in city centers, near factories.</a:t>
            </a:r>
          </a:p>
          <a:p>
            <a:endParaRPr lang="en-US" sz="1600">
              <a:latin typeface="Garamond" panose="02020404030301010803" pitchFamily="18" charset="0"/>
            </a:endParaRPr>
          </a:p>
          <a:p>
            <a:r>
              <a:rPr lang="en-US" sz="1600">
                <a:latin typeface="Garamond" panose="02020404030301010803" pitchFamily="18" charset="0"/>
              </a:rPr>
              <a:t>Over time, conditions in the cities improved.</a:t>
            </a:r>
          </a:p>
          <a:p>
            <a:endParaRPr lang="en-US" sz="1600">
              <a:latin typeface="Garamond" panose="02020404030301010803" pitchFamily="18" charset="0"/>
            </a:endParaRPr>
          </a:p>
          <a:p>
            <a:r>
              <a:rPr lang="en-US" sz="1600">
                <a:latin typeface="Garamond" panose="02020404030301010803" pitchFamily="18" charset="0"/>
              </a:rPr>
              <a:t>People were eating more varied diets and were healthier, thanks to the advances in medicine.</a:t>
            </a:r>
          </a:p>
          <a:p>
            <a:endParaRPr lang="en-US" sz="1600">
              <a:latin typeface="Garamond" panose="02020404030301010803" pitchFamily="18" charset="0"/>
            </a:endParaRPr>
          </a:p>
          <a:p>
            <a:endParaRPr lang="en-US" sz="1600">
              <a:latin typeface="Garamond" panose="02020404030301010803" pitchFamily="18" charset="0"/>
            </a:endParaRPr>
          </a:p>
          <a:p>
            <a:endParaRPr lang="en-US" sz="1600" b="1">
              <a:latin typeface="Garamond" panose="02020404030301010803" pitchFamily="18" charset="0"/>
            </a:endParaRPr>
          </a:p>
        </p:txBody>
      </p:sp>
      <p:pic>
        <p:nvPicPr>
          <p:cNvPr id="542723" name="Picture 3" descr="Industrial%20Revolu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0400" y="4449763"/>
            <a:ext cx="2286000" cy="2055812"/>
          </a:xfrm>
          <a:prstGeom prst="rect">
            <a:avLst/>
          </a:prstGeom>
          <a:noFill/>
          <a:extLst>
            <a:ext uri="{909E8E84-426E-40DD-AFC4-6F175D3DCCD1}">
              <a14:hiddenFill xmlns:a14="http://schemas.microsoft.com/office/drawing/2010/main">
                <a:solidFill>
                  <a:srgbClr val="FFFFFF"/>
                </a:solidFill>
              </a14:hiddenFill>
            </a:ext>
          </a:extLst>
        </p:spPr>
      </p:pic>
      <p:pic>
        <p:nvPicPr>
          <p:cNvPr id="542724" name="Picture 4" descr="is?47365365210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4343400"/>
            <a:ext cx="1981200" cy="2209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945968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7778" name="Rectangle 2"/>
          <p:cNvSpPr>
            <a:spLocks noGrp="1" noChangeArrowheads="1"/>
          </p:cNvSpPr>
          <p:nvPr>
            <p:ph idx="1"/>
          </p:nvPr>
        </p:nvSpPr>
        <p:spPr>
          <a:xfrm>
            <a:off x="1524000" y="0"/>
            <a:ext cx="9144000" cy="6858000"/>
          </a:xfrm>
        </p:spPr>
        <p:txBody>
          <a:bodyPr/>
          <a:lstStyle/>
          <a:p>
            <a:pPr algn="ctr">
              <a:buFont typeface="Wingdings" panose="05000000000000000000" pitchFamily="2" charset="2"/>
              <a:buNone/>
            </a:pPr>
            <a:r>
              <a:rPr lang="en-US" sz="3600" b="1"/>
              <a:t> Adam Smith</a:t>
            </a:r>
          </a:p>
          <a:p>
            <a:r>
              <a:rPr lang="en-US" sz="1600">
                <a:latin typeface="Garamond" panose="02020404030301010803" pitchFamily="18" charset="0"/>
              </a:rPr>
              <a:t>Writer of </a:t>
            </a:r>
            <a:r>
              <a:rPr lang="en-US" sz="1600" u="sng">
                <a:latin typeface="Garamond" panose="02020404030301010803" pitchFamily="18" charset="0"/>
              </a:rPr>
              <a:t>The Wealth of Nations</a:t>
            </a:r>
            <a:r>
              <a:rPr lang="en-US" sz="1600">
                <a:latin typeface="Garamond" panose="02020404030301010803" pitchFamily="18" charset="0"/>
              </a:rPr>
              <a:t> in 1776 Adam Smith defended the idea of a free market economy</a:t>
            </a:r>
          </a:p>
          <a:p>
            <a:r>
              <a:rPr lang="en-US" sz="1600">
                <a:latin typeface="Garamond" panose="02020404030301010803" pitchFamily="18" charset="0"/>
              </a:rPr>
              <a:t>He believed that economic liberty guaranteed economic progress</a:t>
            </a:r>
          </a:p>
          <a:p>
            <a:r>
              <a:rPr lang="en-US" sz="1600">
                <a:latin typeface="Garamond" panose="02020404030301010803" pitchFamily="18" charset="0"/>
              </a:rPr>
              <a:t>He argued in his book that if people followed only their own self interest then the world would be an orderly and progressive place. And that the economy would not require any government interference.</a:t>
            </a:r>
          </a:p>
          <a:p>
            <a:r>
              <a:rPr lang="en-US" sz="1600">
                <a:latin typeface="Garamond" panose="02020404030301010803" pitchFamily="18" charset="0"/>
              </a:rPr>
              <a:t>These ideas were central to the development of capitalism</a:t>
            </a:r>
          </a:p>
          <a:p>
            <a:r>
              <a:rPr lang="en-US" sz="1600">
                <a:latin typeface="Garamond" panose="02020404030301010803" pitchFamily="18" charset="0"/>
              </a:rPr>
              <a:t>Born 1723 died 1790</a:t>
            </a:r>
          </a:p>
        </p:txBody>
      </p:sp>
      <p:pic>
        <p:nvPicPr>
          <p:cNvPr id="587779" name="Picture 3" descr="0553585975">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4801" y="2667000"/>
            <a:ext cx="2346325" cy="3886200"/>
          </a:xfrm>
          <a:prstGeom prst="rect">
            <a:avLst/>
          </a:prstGeom>
          <a:noFill/>
          <a:extLst>
            <a:ext uri="{909E8E84-426E-40DD-AFC4-6F175D3DCCD1}">
              <a14:hiddenFill xmlns:a14="http://schemas.microsoft.com/office/drawing/2010/main">
                <a:solidFill>
                  <a:srgbClr val="FFFFFF"/>
                </a:solidFill>
              </a14:hiddenFill>
            </a:ext>
          </a:extLst>
        </p:spPr>
      </p:pic>
      <p:pic>
        <p:nvPicPr>
          <p:cNvPr id="587780" name="Picture 4" descr="0679424733">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10400" y="2743201"/>
            <a:ext cx="2478088" cy="3705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187799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0914" name="Rectangle 2"/>
          <p:cNvSpPr>
            <a:spLocks noGrp="1" noChangeArrowheads="1"/>
          </p:cNvSpPr>
          <p:nvPr>
            <p:ph idx="1"/>
          </p:nvPr>
        </p:nvSpPr>
        <p:spPr>
          <a:xfrm>
            <a:off x="1524000" y="0"/>
            <a:ext cx="9144000" cy="6858000"/>
          </a:xfrm>
        </p:spPr>
        <p:txBody>
          <a:bodyPr/>
          <a:lstStyle/>
          <a:p>
            <a:pPr>
              <a:buFont typeface="Wingdings" panose="05000000000000000000" pitchFamily="2" charset="2"/>
              <a:buNone/>
            </a:pPr>
            <a:r>
              <a:rPr lang="en-US"/>
              <a:t>	</a:t>
            </a:r>
            <a:r>
              <a:rPr lang="en-US" sz="3600">
                <a:latin typeface="Garamond" panose="02020404030301010803" pitchFamily="18" charset="0"/>
              </a:rPr>
              <a:t>Laissez-Faire Economics</a:t>
            </a:r>
          </a:p>
          <a:p>
            <a:pPr>
              <a:buFont typeface="Wingdings" panose="05000000000000000000" pitchFamily="2" charset="2"/>
              <a:buNone/>
            </a:pPr>
            <a:endParaRPr lang="en-US" sz="1800">
              <a:latin typeface="Garamond" panose="02020404030301010803" pitchFamily="18" charset="0"/>
            </a:endParaRPr>
          </a:p>
          <a:p>
            <a:r>
              <a:rPr lang="en-US" sz="1800">
                <a:latin typeface="Garamond" panose="02020404030301010803" pitchFamily="18" charset="0"/>
              </a:rPr>
              <a:t>“ </a:t>
            </a:r>
            <a:r>
              <a:rPr lang="en-US" sz="1800" b="1">
                <a:latin typeface="Garamond" panose="02020404030301010803" pitchFamily="18" charset="0"/>
              </a:rPr>
              <a:t>Laissez faire refers to the economic policy of letting owners of industry and business set working conditions without government interference.”</a:t>
            </a:r>
          </a:p>
          <a:p>
            <a:r>
              <a:rPr lang="en-US" sz="1600">
                <a:latin typeface="Garamond" panose="02020404030301010803" pitchFamily="18" charset="0"/>
              </a:rPr>
              <a:t>Laissez faire roughly translated is “Let people do as they please.”</a:t>
            </a:r>
          </a:p>
          <a:p>
            <a:r>
              <a:rPr lang="en-US" sz="1600">
                <a:latin typeface="Garamond" panose="02020404030301010803" pitchFamily="18" charset="0"/>
              </a:rPr>
              <a:t>This policy comes from French 18</a:t>
            </a:r>
            <a:r>
              <a:rPr lang="en-US" sz="1600" baseline="30000">
                <a:latin typeface="Garamond" panose="02020404030301010803" pitchFamily="18" charset="0"/>
              </a:rPr>
              <a:t>th</a:t>
            </a:r>
            <a:r>
              <a:rPr lang="en-US" sz="1600">
                <a:latin typeface="Garamond" panose="02020404030301010803" pitchFamily="18" charset="0"/>
              </a:rPr>
              <a:t> century enlightenment philosophers.</a:t>
            </a:r>
          </a:p>
          <a:p>
            <a:r>
              <a:rPr lang="en-US" sz="1600">
                <a:latin typeface="Garamond" panose="02020404030301010803" pitchFamily="18" charset="0"/>
              </a:rPr>
              <a:t>These philosophers thought that government restrictions and regulations interfered with the production of wealth.</a:t>
            </a:r>
          </a:p>
          <a:p>
            <a:r>
              <a:rPr lang="en-US" sz="1600">
                <a:latin typeface="Garamond" panose="02020404030301010803" pitchFamily="18" charset="0"/>
              </a:rPr>
              <a:t>Laissez faire stresses that free trade is necessary for a prosperous economy.</a:t>
            </a:r>
          </a:p>
          <a:p>
            <a:r>
              <a:rPr lang="en-US" sz="1600">
                <a:latin typeface="Garamond" panose="02020404030301010803" pitchFamily="18" charset="0"/>
              </a:rPr>
              <a:t>Adam Smith wrote a book </a:t>
            </a:r>
            <a:r>
              <a:rPr lang="en-US" sz="1600" i="1">
                <a:latin typeface="Garamond" panose="02020404030301010803" pitchFamily="18" charset="0"/>
              </a:rPr>
              <a:t>The Wealth of Nations</a:t>
            </a:r>
            <a:r>
              <a:rPr lang="en-US" sz="1600">
                <a:latin typeface="Garamond" panose="02020404030301010803" pitchFamily="18" charset="0"/>
              </a:rPr>
              <a:t>, in 1776 and in this book he defended the free market idea and said that “economic liberty guaranteed economic progress.”</a:t>
            </a:r>
            <a:endParaRPr lang="en-US" sz="1600" i="1">
              <a:latin typeface="Garamond" panose="02020404030301010803" pitchFamily="18" charset="0"/>
            </a:endParaRPr>
          </a:p>
          <a:p>
            <a:pPr>
              <a:buFont typeface="Wingdings" panose="05000000000000000000" pitchFamily="2" charset="2"/>
              <a:buNone/>
            </a:pPr>
            <a:endParaRPr lang="en-US" sz="1800">
              <a:latin typeface="Garamond" panose="02020404030301010803" pitchFamily="18" charset="0"/>
            </a:endParaRPr>
          </a:p>
          <a:p>
            <a:pPr>
              <a:buFont typeface="Wingdings" panose="05000000000000000000" pitchFamily="2" charset="2"/>
              <a:buNone/>
            </a:pPr>
            <a:endParaRPr lang="en-US" sz="1800"/>
          </a:p>
          <a:p>
            <a:pPr>
              <a:buFont typeface="Wingdings" panose="05000000000000000000" pitchFamily="2" charset="2"/>
              <a:buNone/>
            </a:pPr>
            <a:endParaRPr lang="en-US" sz="1800"/>
          </a:p>
          <a:p>
            <a:pPr>
              <a:buFont typeface="Wingdings" panose="05000000000000000000" pitchFamily="2" charset="2"/>
              <a:buNone/>
            </a:pPr>
            <a:endParaRPr lang="en-US" sz="1800"/>
          </a:p>
          <a:p>
            <a:pPr>
              <a:buFont typeface="Wingdings" panose="05000000000000000000" pitchFamily="2" charset="2"/>
              <a:buNone/>
            </a:pPr>
            <a:endParaRPr lang="en-US" sz="1800"/>
          </a:p>
          <a:p>
            <a:pPr>
              <a:buFont typeface="Wingdings" panose="05000000000000000000" pitchFamily="2" charset="2"/>
              <a:buNone/>
            </a:pPr>
            <a:endParaRPr lang="en-US" sz="1800"/>
          </a:p>
          <a:p>
            <a:pPr>
              <a:buFont typeface="Wingdings" panose="05000000000000000000" pitchFamily="2" charset="2"/>
              <a:buNone/>
            </a:pPr>
            <a:endParaRPr lang="en-US" sz="1800"/>
          </a:p>
          <a:p>
            <a:pPr>
              <a:buFont typeface="Wingdings" panose="05000000000000000000" pitchFamily="2" charset="2"/>
              <a:buNone/>
            </a:pPr>
            <a:endParaRPr lang="en-US" sz="1800"/>
          </a:p>
          <a:p>
            <a:pPr>
              <a:buFont typeface="Wingdings" panose="05000000000000000000" pitchFamily="2" charset="2"/>
              <a:buNone/>
            </a:pPr>
            <a:endParaRPr lang="en-US" sz="1800"/>
          </a:p>
          <a:p>
            <a:pPr>
              <a:buFont typeface="Wingdings" panose="05000000000000000000" pitchFamily="2" charset="2"/>
              <a:buNone/>
            </a:pPr>
            <a:endParaRPr lang="en-US" sz="1800"/>
          </a:p>
          <a:p>
            <a:pPr>
              <a:buFont typeface="Wingdings" panose="05000000000000000000" pitchFamily="2" charset="2"/>
              <a:buNone/>
            </a:pPr>
            <a:endParaRPr lang="en-US" sz="1800"/>
          </a:p>
          <a:p>
            <a:pPr>
              <a:buFont typeface="Wingdings" panose="05000000000000000000" pitchFamily="2" charset="2"/>
              <a:buNone/>
            </a:pPr>
            <a:endParaRPr lang="en-US" sz="1800"/>
          </a:p>
          <a:p>
            <a:pPr>
              <a:buFont typeface="Wingdings" panose="05000000000000000000" pitchFamily="2" charset="2"/>
              <a:buNone/>
            </a:pPr>
            <a:endParaRPr lang="en-US" sz="1800"/>
          </a:p>
          <a:p>
            <a:pPr>
              <a:buFont typeface="Wingdings" panose="05000000000000000000" pitchFamily="2" charset="2"/>
              <a:buNone/>
            </a:pPr>
            <a:endParaRPr lang="en-US" sz="1800"/>
          </a:p>
          <a:p>
            <a:pPr>
              <a:buFont typeface="Wingdings" panose="05000000000000000000" pitchFamily="2" charset="2"/>
              <a:buNone/>
            </a:pPr>
            <a:endParaRPr lang="en-US" sz="1800"/>
          </a:p>
          <a:p>
            <a:pPr>
              <a:buFont typeface="Wingdings" panose="05000000000000000000" pitchFamily="2" charset="2"/>
              <a:buNone/>
            </a:pPr>
            <a:endParaRPr lang="en-US" sz="1800"/>
          </a:p>
          <a:p>
            <a:pPr>
              <a:buFont typeface="Wingdings" panose="05000000000000000000" pitchFamily="2" charset="2"/>
              <a:buNone/>
            </a:pPr>
            <a:endParaRPr lang="en-US" sz="1800"/>
          </a:p>
          <a:p>
            <a:pPr>
              <a:buFont typeface="Wingdings" panose="05000000000000000000" pitchFamily="2" charset="2"/>
              <a:buNone/>
            </a:pPr>
            <a:endParaRPr lang="en-US" sz="1800"/>
          </a:p>
          <a:p>
            <a:pPr>
              <a:buFont typeface="Wingdings" panose="05000000000000000000" pitchFamily="2" charset="2"/>
              <a:buNone/>
            </a:pPr>
            <a:endParaRPr lang="en-US" sz="1800"/>
          </a:p>
          <a:p>
            <a:pPr>
              <a:buFont typeface="Wingdings" panose="05000000000000000000" pitchFamily="2" charset="2"/>
              <a:buNone/>
            </a:pPr>
            <a:endParaRPr lang="en-US" sz="1800"/>
          </a:p>
          <a:p>
            <a:pPr>
              <a:buFont typeface="Wingdings" panose="05000000000000000000" pitchFamily="2" charset="2"/>
              <a:buNone/>
            </a:pPr>
            <a:endParaRPr lang="en-US" sz="1800"/>
          </a:p>
          <a:p>
            <a:pPr>
              <a:buFont typeface="Wingdings" panose="05000000000000000000" pitchFamily="2" charset="2"/>
              <a:buNone/>
            </a:pPr>
            <a:endParaRPr lang="en-US" sz="1800"/>
          </a:p>
          <a:p>
            <a:pPr>
              <a:buFont typeface="Wingdings" panose="05000000000000000000" pitchFamily="2" charset="2"/>
              <a:buNone/>
            </a:pPr>
            <a:endParaRPr lang="en-US" sz="1800"/>
          </a:p>
          <a:p>
            <a:pPr>
              <a:buFont typeface="Wingdings" panose="05000000000000000000" pitchFamily="2" charset="2"/>
              <a:buNone/>
            </a:pPr>
            <a:endParaRPr lang="en-US" sz="1800"/>
          </a:p>
          <a:p>
            <a:pPr>
              <a:buFont typeface="Wingdings" panose="05000000000000000000" pitchFamily="2" charset="2"/>
              <a:buNone/>
            </a:pPr>
            <a:endParaRPr lang="en-US" sz="1800"/>
          </a:p>
          <a:p>
            <a:pPr>
              <a:buFont typeface="Wingdings" panose="05000000000000000000" pitchFamily="2" charset="2"/>
              <a:buNone/>
            </a:pPr>
            <a:endParaRPr lang="en-US" sz="1800"/>
          </a:p>
          <a:p>
            <a:pPr>
              <a:buFont typeface="Wingdings" panose="05000000000000000000" pitchFamily="2" charset="2"/>
              <a:buNone/>
            </a:pPr>
            <a:endParaRPr lang="en-US" sz="1800"/>
          </a:p>
          <a:p>
            <a:pPr>
              <a:buFont typeface="Wingdings" panose="05000000000000000000" pitchFamily="2" charset="2"/>
              <a:buNone/>
            </a:pPr>
            <a:endParaRPr lang="en-US" sz="1800"/>
          </a:p>
          <a:p>
            <a:pPr>
              <a:buFont typeface="Wingdings" panose="05000000000000000000" pitchFamily="2" charset="2"/>
              <a:buNone/>
            </a:pPr>
            <a:endParaRPr lang="en-US" sz="1800"/>
          </a:p>
          <a:p>
            <a:pPr>
              <a:buFont typeface="Wingdings" panose="05000000000000000000" pitchFamily="2" charset="2"/>
              <a:buNone/>
            </a:pPr>
            <a:endParaRPr lang="en-US" sz="1800"/>
          </a:p>
          <a:p>
            <a:pPr>
              <a:buFont typeface="Wingdings" panose="05000000000000000000" pitchFamily="2" charset="2"/>
              <a:buNone/>
            </a:pPr>
            <a:endParaRPr lang="en-US" sz="1800"/>
          </a:p>
          <a:p>
            <a:pPr>
              <a:buFont typeface="Wingdings" panose="05000000000000000000" pitchFamily="2" charset="2"/>
              <a:buNone/>
            </a:pPr>
            <a:endParaRPr lang="en-US" sz="1800"/>
          </a:p>
          <a:p>
            <a:pPr>
              <a:buFont typeface="Wingdings" panose="05000000000000000000" pitchFamily="2" charset="2"/>
              <a:buNone/>
            </a:pPr>
            <a:endParaRPr lang="en-US" sz="1800"/>
          </a:p>
          <a:p>
            <a:pPr>
              <a:buFont typeface="Wingdings" panose="05000000000000000000" pitchFamily="2" charset="2"/>
              <a:buNone/>
            </a:pPr>
            <a:endParaRPr lang="en-US" sz="1800"/>
          </a:p>
          <a:p>
            <a:pPr>
              <a:buFont typeface="Wingdings" panose="05000000000000000000" pitchFamily="2" charset="2"/>
              <a:buNone/>
            </a:pPr>
            <a:endParaRPr lang="en-US" sz="1800"/>
          </a:p>
          <a:p>
            <a:pPr>
              <a:buFont typeface="Wingdings" panose="05000000000000000000" pitchFamily="2" charset="2"/>
              <a:buNone/>
            </a:pPr>
            <a:endParaRPr lang="en-US" sz="1800"/>
          </a:p>
          <a:p>
            <a:pPr>
              <a:buFont typeface="Wingdings" panose="05000000000000000000" pitchFamily="2" charset="2"/>
              <a:buNone/>
            </a:pPr>
            <a:endParaRPr lang="en-US" sz="1800"/>
          </a:p>
          <a:p>
            <a:pPr>
              <a:buFont typeface="Wingdings" panose="05000000000000000000" pitchFamily="2" charset="2"/>
              <a:buNone/>
            </a:pPr>
            <a:endParaRPr lang="en-US" sz="1800"/>
          </a:p>
          <a:p>
            <a:pPr>
              <a:buFont typeface="Wingdings" panose="05000000000000000000" pitchFamily="2" charset="2"/>
              <a:buNone/>
            </a:pPr>
            <a:endParaRPr lang="en-US" sz="1800"/>
          </a:p>
          <a:p>
            <a:pPr>
              <a:buFont typeface="Wingdings" panose="05000000000000000000" pitchFamily="2" charset="2"/>
              <a:buNone/>
            </a:pPr>
            <a:endParaRPr lang="en-US" sz="1800"/>
          </a:p>
          <a:p>
            <a:pPr>
              <a:buFont typeface="Wingdings" panose="05000000000000000000" pitchFamily="2" charset="2"/>
              <a:buNone/>
            </a:pPr>
            <a:endParaRPr lang="en-US" sz="1800"/>
          </a:p>
          <a:p>
            <a:pPr>
              <a:buFont typeface="Wingdings" panose="05000000000000000000" pitchFamily="2" charset="2"/>
              <a:buNone/>
            </a:pPr>
            <a:endParaRPr lang="en-US" sz="1800"/>
          </a:p>
          <a:p>
            <a:pPr>
              <a:buFont typeface="Wingdings" panose="05000000000000000000" pitchFamily="2" charset="2"/>
              <a:buNone/>
            </a:pPr>
            <a:endParaRPr lang="en-US" sz="1800"/>
          </a:p>
          <a:p>
            <a:pPr>
              <a:buFont typeface="Wingdings" panose="05000000000000000000" pitchFamily="2" charset="2"/>
              <a:buNone/>
            </a:pPr>
            <a:endParaRPr lang="en-US"/>
          </a:p>
        </p:txBody>
      </p:sp>
      <p:pic>
        <p:nvPicPr>
          <p:cNvPr id="550915" name="Picture 3" descr="087975705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3886200"/>
            <a:ext cx="2057400" cy="2724150"/>
          </a:xfrm>
          <a:prstGeom prst="rect">
            <a:avLst/>
          </a:prstGeom>
          <a:noFill/>
          <a:extLst>
            <a:ext uri="{909E8E84-426E-40DD-AFC4-6F175D3DCCD1}">
              <a14:hiddenFill xmlns:a14="http://schemas.microsoft.com/office/drawing/2010/main">
                <a:solidFill>
                  <a:srgbClr val="FFFFFF"/>
                </a:solidFill>
              </a14:hiddenFill>
            </a:ext>
          </a:extLst>
        </p:spPr>
      </p:pic>
      <p:pic>
        <p:nvPicPr>
          <p:cNvPr id="550916" name="Picture 4" descr="Smit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3581401"/>
            <a:ext cx="2673350" cy="3038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678450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3394" name="Rectangle 2"/>
          <p:cNvSpPr>
            <a:spLocks noGrp="1" noChangeArrowheads="1"/>
          </p:cNvSpPr>
          <p:nvPr>
            <p:ph idx="1"/>
          </p:nvPr>
        </p:nvSpPr>
        <p:spPr>
          <a:xfrm>
            <a:off x="1524000" y="0"/>
            <a:ext cx="9144000" cy="6858000"/>
          </a:xfrm>
        </p:spPr>
        <p:txBody>
          <a:bodyPr/>
          <a:lstStyle/>
          <a:p>
            <a:pPr algn="ctr">
              <a:buFont typeface="Wingdings" panose="05000000000000000000" pitchFamily="2" charset="2"/>
              <a:buNone/>
            </a:pPr>
            <a:r>
              <a:rPr lang="en-US"/>
              <a:t>Socialism</a:t>
            </a:r>
          </a:p>
          <a:p>
            <a:r>
              <a:rPr lang="en-US" sz="1600"/>
              <a:t>The ideas of socialism were founded by French reformers Charles Fourier and Saint-Simon, these ideas were to offset the cirrcumstances that emerged as a result of the industrial revolution.</a:t>
            </a:r>
          </a:p>
          <a:p>
            <a:r>
              <a:rPr lang="en-US" sz="1600"/>
              <a:t>The means of a production in a socialist community are owned and opperated by the public for the good of the community.</a:t>
            </a:r>
          </a:p>
          <a:p>
            <a:r>
              <a:rPr lang="en-US" sz="1600"/>
              <a:t>All means of transportation and production should been opperated and owned by the government.</a:t>
            </a:r>
          </a:p>
          <a:p>
            <a:r>
              <a:rPr lang="en-US" sz="1600"/>
              <a:t>The mian intention behind socialism was to eliminate poverty, create equality and end social descrimination between the classes of rich and poor.</a:t>
            </a:r>
          </a:p>
          <a:p>
            <a:r>
              <a:rPr lang="en-US" sz="1600"/>
              <a:t>Marxist communism and the </a:t>
            </a:r>
            <a:r>
              <a:rPr lang="en-US" sz="1600" u="sng"/>
              <a:t>Communist Manifesto</a:t>
            </a:r>
            <a:r>
              <a:rPr lang="en-US" sz="1600"/>
              <a:t> were later based on socialist ideas and philosifies.</a:t>
            </a:r>
          </a:p>
          <a:p>
            <a:r>
              <a:rPr lang="en-US" sz="1600"/>
              <a:t> </a:t>
            </a:r>
          </a:p>
        </p:txBody>
      </p:sp>
      <p:pic>
        <p:nvPicPr>
          <p:cNvPr id="443395" name="Picture 3" descr="marx"/>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8801" y="3352800"/>
            <a:ext cx="3446463"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0013865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6450" name="Rectangle 2"/>
          <p:cNvSpPr>
            <a:spLocks noGrp="1" noChangeArrowheads="1"/>
          </p:cNvSpPr>
          <p:nvPr>
            <p:ph idx="1"/>
          </p:nvPr>
        </p:nvSpPr>
        <p:spPr>
          <a:xfrm>
            <a:off x="1752600" y="152400"/>
            <a:ext cx="8763000" cy="6477000"/>
          </a:xfrm>
        </p:spPr>
        <p:txBody>
          <a:bodyPr/>
          <a:lstStyle/>
          <a:p>
            <a:pPr algn="ctr">
              <a:buFont typeface="Wingdings" panose="05000000000000000000" pitchFamily="2" charset="2"/>
              <a:buNone/>
            </a:pPr>
            <a:r>
              <a:rPr lang="en-US" sz="3600" b="1">
                <a:latin typeface="Garamond" panose="02020404030301010803" pitchFamily="18" charset="0"/>
              </a:rPr>
              <a:t>Karl Marx</a:t>
            </a:r>
          </a:p>
          <a:p>
            <a:pPr>
              <a:buClr>
                <a:schemeClr val="tx1"/>
              </a:buClr>
              <a:buFont typeface="Wingdings" panose="05000000000000000000" pitchFamily="2" charset="2"/>
              <a:buChar char="§"/>
            </a:pPr>
            <a:r>
              <a:rPr lang="en-US" sz="1600">
                <a:latin typeface="Garamond" panose="02020404030301010803" pitchFamily="18" charset="0"/>
              </a:rPr>
              <a:t>Karl Marx studied philosophy at the university of Berlin before hr turned to journalism and economics</a:t>
            </a:r>
          </a:p>
          <a:p>
            <a:pPr>
              <a:buClr>
                <a:schemeClr val="tx1"/>
              </a:buClr>
              <a:buFont typeface="Wingdings" panose="05000000000000000000" pitchFamily="2" charset="2"/>
              <a:buChar char="§"/>
            </a:pPr>
            <a:r>
              <a:rPr lang="en-US" sz="1600">
                <a:latin typeface="Garamond" panose="02020404030301010803" pitchFamily="18" charset="0"/>
              </a:rPr>
              <a:t>A German journalist who introduced the world to a radical type of socialism called Marxism.   </a:t>
            </a:r>
          </a:p>
          <a:p>
            <a:pPr>
              <a:buClr>
                <a:schemeClr val="tx1"/>
              </a:buClr>
              <a:buFont typeface="Wingdings" panose="05000000000000000000" pitchFamily="2" charset="2"/>
              <a:buChar char="§"/>
            </a:pPr>
            <a:r>
              <a:rPr lang="en-US" sz="1600">
                <a:latin typeface="Garamond" panose="02020404030301010803" pitchFamily="18" charset="0"/>
              </a:rPr>
              <a:t>Marx described communism as a form of complete socialism in which the means of production, all land, mines, factories, railroads, and businesses, would be owned by the people. All goods and services would be shared equally.</a:t>
            </a:r>
          </a:p>
          <a:p>
            <a:pPr>
              <a:buClr>
                <a:schemeClr val="tx1"/>
              </a:buClr>
              <a:buFont typeface="Wingdings" panose="05000000000000000000" pitchFamily="2" charset="2"/>
              <a:buChar char="§"/>
            </a:pPr>
            <a:r>
              <a:rPr lang="en-US" sz="1600">
                <a:latin typeface="Garamond" panose="02020404030301010803" pitchFamily="18" charset="0"/>
              </a:rPr>
              <a:t>Marx believed that the Industrial Revolution had caused the rich to become richer and the workers to become more impoverished.</a:t>
            </a:r>
          </a:p>
          <a:p>
            <a:pPr>
              <a:buClr>
                <a:schemeClr val="tx1"/>
              </a:buClr>
              <a:buFont typeface="Wingdings" panose="05000000000000000000" pitchFamily="2" charset="2"/>
              <a:buChar char="§"/>
            </a:pPr>
            <a:r>
              <a:rPr lang="en-US" sz="1600">
                <a:latin typeface="Garamond" panose="02020404030301010803" pitchFamily="18" charset="0"/>
              </a:rPr>
              <a:t>History was a class struggle between wealthy capitalist (bourgeoisie) and working class (proletariat) and that the proletariat would rise up and overthrow the bourgeoisie.</a:t>
            </a:r>
          </a:p>
          <a:p>
            <a:pPr>
              <a:buClr>
                <a:schemeClr val="tx1"/>
              </a:buClr>
              <a:buFont typeface="Wingdings" panose="05000000000000000000" pitchFamily="2" charset="2"/>
              <a:buNone/>
            </a:pPr>
            <a:endParaRPr lang="en-US" sz="1600">
              <a:latin typeface="Garamond" panose="02020404030301010803" pitchFamily="18" charset="0"/>
            </a:endParaRPr>
          </a:p>
        </p:txBody>
      </p:sp>
      <p:pic>
        <p:nvPicPr>
          <p:cNvPr id="616451" name="Picture 3" descr="marx-bio.jpg (9551 byt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800" y="3048000"/>
            <a:ext cx="2819400" cy="3352800"/>
          </a:xfrm>
          <a:prstGeom prst="rect">
            <a:avLst/>
          </a:prstGeom>
          <a:noFill/>
          <a:extLst>
            <a:ext uri="{909E8E84-426E-40DD-AFC4-6F175D3DCCD1}">
              <a14:hiddenFill xmlns:a14="http://schemas.microsoft.com/office/drawing/2010/main">
                <a:solidFill>
                  <a:srgbClr val="FFFFFF"/>
                </a:solidFill>
              </a14:hiddenFill>
            </a:ext>
          </a:extLst>
        </p:spPr>
      </p:pic>
      <p:pic>
        <p:nvPicPr>
          <p:cNvPr id="616452" name="Picture 4" descr="Marx's gravesite, Highgate Cemetary, Lond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3048000"/>
            <a:ext cx="2819400" cy="3333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7099337"/>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6402" name="Rectangle 2"/>
          <p:cNvSpPr>
            <a:spLocks noGrp="1" noChangeArrowheads="1"/>
          </p:cNvSpPr>
          <p:nvPr>
            <p:ph idx="1"/>
          </p:nvPr>
        </p:nvSpPr>
        <p:spPr>
          <a:xfrm>
            <a:off x="1524000" y="0"/>
            <a:ext cx="9144000" cy="6858000"/>
          </a:xfrm>
        </p:spPr>
        <p:txBody>
          <a:bodyPr/>
          <a:lstStyle/>
          <a:p>
            <a:pPr algn="ctr">
              <a:buFont typeface="Wingdings" panose="05000000000000000000" pitchFamily="2" charset="2"/>
              <a:buNone/>
            </a:pPr>
            <a:r>
              <a:rPr lang="en-US" sz="3600" b="1">
                <a:latin typeface="Garamond" panose="02020404030301010803" pitchFamily="18" charset="0"/>
              </a:rPr>
              <a:t>Marxist Socialism</a:t>
            </a:r>
          </a:p>
          <a:p>
            <a:r>
              <a:rPr lang="en-US" sz="1600">
                <a:latin typeface="Garamond" panose="02020404030301010803" pitchFamily="18" charset="0"/>
              </a:rPr>
              <a:t>This is a new kind of economic system.</a:t>
            </a:r>
          </a:p>
          <a:p>
            <a:r>
              <a:rPr lang="en-US" sz="1600">
                <a:latin typeface="Garamond" panose="02020404030301010803" pitchFamily="18" charset="0"/>
              </a:rPr>
              <a:t>This is means that everybody shares the wealth.</a:t>
            </a:r>
          </a:p>
          <a:p>
            <a:r>
              <a:rPr lang="en-US" sz="1600">
                <a:latin typeface="Garamond" panose="02020404030301010803" pitchFamily="18" charset="0"/>
              </a:rPr>
              <a:t>This idea came from the view of the Industrial revolution that the rich become richer while the poor become poorer</a:t>
            </a:r>
          </a:p>
          <a:p>
            <a:r>
              <a:rPr lang="en-US" sz="1600">
                <a:latin typeface="Garamond" panose="02020404030301010803" pitchFamily="18" charset="0"/>
              </a:rPr>
              <a:t>The founder of socialism is Karl Marx.</a:t>
            </a:r>
          </a:p>
          <a:p>
            <a:r>
              <a:rPr lang="en-US" sz="1600">
                <a:latin typeface="Garamond" panose="02020404030301010803" pitchFamily="18" charset="0"/>
              </a:rPr>
              <a:t>History was a class struggle between wealthy capitalist (bourgeoisie) and working class (proletariat)</a:t>
            </a:r>
          </a:p>
          <a:p>
            <a:r>
              <a:rPr lang="en-US" sz="1600">
                <a:latin typeface="Garamond" panose="02020404030301010803" pitchFamily="18" charset="0"/>
              </a:rPr>
              <a:t>In order to make profits the capitalist took advantage of the working class (Lower wages).</a:t>
            </a:r>
          </a:p>
          <a:p>
            <a:r>
              <a:rPr lang="en-US" sz="1600">
                <a:latin typeface="Garamond" panose="02020404030301010803" pitchFamily="18" charset="0"/>
              </a:rPr>
              <a:t>The proletariat would </a:t>
            </a:r>
          </a:p>
          <a:p>
            <a:pPr lvl="1"/>
            <a:r>
              <a:rPr lang="en-US" sz="1400">
                <a:latin typeface="Garamond" panose="02020404030301010803" pitchFamily="18" charset="0"/>
              </a:rPr>
              <a:t>Rise up and overthrow the capitalist system </a:t>
            </a:r>
          </a:p>
          <a:p>
            <a:pPr lvl="1"/>
            <a:r>
              <a:rPr lang="en-US" sz="1400">
                <a:latin typeface="Garamond" panose="02020404030301010803" pitchFamily="18" charset="0"/>
              </a:rPr>
              <a:t>Create their own government.</a:t>
            </a:r>
          </a:p>
          <a:p>
            <a:pPr lvl="1"/>
            <a:r>
              <a:rPr lang="en-US" sz="1400">
                <a:latin typeface="Garamond" panose="02020404030301010803" pitchFamily="18" charset="0"/>
              </a:rPr>
              <a:t>Take control of the means of production.</a:t>
            </a:r>
          </a:p>
          <a:p>
            <a:pPr lvl="1"/>
            <a:r>
              <a:rPr lang="en-US" sz="1400">
                <a:latin typeface="Garamond" panose="02020404030301010803" pitchFamily="18" charset="0"/>
              </a:rPr>
              <a:t>Establish a classless, communist, society.</a:t>
            </a:r>
          </a:p>
          <a:p>
            <a:pPr lvl="1"/>
            <a:r>
              <a:rPr lang="en-US" sz="1400">
                <a:latin typeface="Garamond" panose="02020404030301010803" pitchFamily="18" charset="0"/>
              </a:rPr>
              <a:t>Wealth would be shared.</a:t>
            </a:r>
          </a:p>
          <a:p>
            <a:endParaRPr lang="en-US" sz="1400">
              <a:latin typeface="Garamond" panose="02020404030301010803" pitchFamily="18" charset="0"/>
            </a:endParaRPr>
          </a:p>
          <a:p>
            <a:pPr>
              <a:buFont typeface="Wingdings" panose="05000000000000000000" pitchFamily="2" charset="2"/>
              <a:buNone/>
            </a:pPr>
            <a:endParaRPr lang="en-US" sz="1600">
              <a:latin typeface="Garamond" panose="02020404030301010803" pitchFamily="18" charset="0"/>
            </a:endParaRPr>
          </a:p>
        </p:txBody>
      </p:sp>
      <p:sp>
        <p:nvSpPr>
          <p:cNvPr id="486403" name="AutoShape 3" descr="thumbnail photo"/>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n-US"/>
          </a:p>
        </p:txBody>
      </p:sp>
      <p:pic>
        <p:nvPicPr>
          <p:cNvPr id="486404" name="Picture 4" descr="thumbnail phot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4200" y="3810000"/>
            <a:ext cx="2895600" cy="2628900"/>
          </a:xfrm>
          <a:prstGeom prst="rect">
            <a:avLst/>
          </a:prstGeom>
          <a:noFill/>
          <a:extLst>
            <a:ext uri="{909E8E84-426E-40DD-AFC4-6F175D3DCCD1}">
              <a14:hiddenFill xmlns:a14="http://schemas.microsoft.com/office/drawing/2010/main">
                <a:solidFill>
                  <a:srgbClr val="FFFFFF"/>
                </a:solidFill>
              </a14:hiddenFill>
            </a:ext>
          </a:extLst>
        </p:spPr>
      </p:pic>
      <p:sp>
        <p:nvSpPr>
          <p:cNvPr id="486405" name="WordArt 5"/>
          <p:cNvSpPr>
            <a:spLocks noChangeArrowheads="1" noChangeShapeType="1" noTextEdit="1"/>
          </p:cNvSpPr>
          <p:nvPr/>
        </p:nvSpPr>
        <p:spPr bwMode="auto">
          <a:xfrm>
            <a:off x="6553200" y="3276600"/>
            <a:ext cx="3200400" cy="571500"/>
          </a:xfrm>
          <a:prstGeom prst="rect">
            <a:avLst/>
          </a:prstGeom>
          <a:extLst>
            <a:ext uri="{AF507438-7753-43E0-B8FC-AC1667EBCBE1}">
              <a14:hiddenEffects xmlns:a14="http://schemas.microsoft.com/office/drawing/2010/main">
                <a:effectLst/>
              </a14:hiddenEffects>
            </a:ext>
          </a:extLst>
        </p:spPr>
        <p:txBody>
          <a:bodyPr spcFirstLastPara="1" wrap="none" fromWordArt="1">
            <a:prstTxWarp prst="textArchUp">
              <a:avLst>
                <a:gd name="adj" fmla="val 10800000"/>
              </a:avLst>
            </a:prstTxWarp>
          </a:bodyPr>
          <a:lstStyle/>
          <a:p>
            <a:pPr algn="ctr"/>
            <a:r>
              <a:rPr lang="en-US" sz="3600" kern="10">
                <a:ln w="9525">
                  <a:solidFill>
                    <a:srgbClr val="000000"/>
                  </a:solidFill>
                  <a:round/>
                  <a:headEnd/>
                  <a:tailEnd/>
                </a:ln>
                <a:solidFill>
                  <a:srgbClr val="000000"/>
                </a:solidFill>
                <a:latin typeface="Arial Black" panose="020B0A04020102020204" pitchFamily="34" charset="0"/>
              </a:rPr>
              <a:t>KARL MARX</a:t>
            </a:r>
          </a:p>
        </p:txBody>
      </p:sp>
    </p:spTree>
    <p:extLst>
      <p:ext uri="{BB962C8B-B14F-4D97-AF65-F5344CB8AC3E}">
        <p14:creationId xmlns:p14="http://schemas.microsoft.com/office/powerpoint/2010/main" val="24554623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5138" name="Rectangle 2"/>
          <p:cNvSpPr>
            <a:spLocks noGrp="1" noChangeArrowheads="1"/>
          </p:cNvSpPr>
          <p:nvPr>
            <p:ph idx="1"/>
          </p:nvPr>
        </p:nvSpPr>
        <p:spPr>
          <a:xfrm>
            <a:off x="1676400" y="152400"/>
            <a:ext cx="8839200" cy="6553200"/>
          </a:xfrm>
        </p:spPr>
        <p:txBody>
          <a:bodyPr/>
          <a:lstStyle/>
          <a:p>
            <a:pPr algn="ctr">
              <a:buFont typeface="Wingdings" panose="05000000000000000000" pitchFamily="2" charset="2"/>
              <a:buNone/>
            </a:pPr>
            <a:r>
              <a:rPr lang="en-US" sz="3600" b="1">
                <a:latin typeface="Garamond" panose="02020404030301010803" pitchFamily="18" charset="0"/>
              </a:rPr>
              <a:t>The Restoration</a:t>
            </a:r>
          </a:p>
          <a:p>
            <a:endParaRPr lang="en-US" sz="1600" b="1">
              <a:latin typeface="Garamond" panose="02020404030301010803" pitchFamily="18" charset="0"/>
            </a:endParaRPr>
          </a:p>
          <a:p>
            <a:r>
              <a:rPr lang="en-US" sz="1600">
                <a:latin typeface="Garamond" panose="02020404030301010803" pitchFamily="18" charset="0"/>
              </a:rPr>
              <a:t>During the year of 1660, Parliament asked Charles II to become the King of England.</a:t>
            </a:r>
          </a:p>
          <a:p>
            <a:endParaRPr lang="en-US" sz="1600">
              <a:latin typeface="Garamond" panose="02020404030301010803" pitchFamily="18" charset="0"/>
            </a:endParaRPr>
          </a:p>
          <a:p>
            <a:r>
              <a:rPr lang="en-US" sz="1600">
                <a:latin typeface="Garamond" panose="02020404030301010803" pitchFamily="18" charset="0"/>
              </a:rPr>
              <a:t>When Parliament asked Charles II to become King it marked the restoration of the Stuart monarchy.</a:t>
            </a:r>
          </a:p>
          <a:p>
            <a:endParaRPr lang="en-US" sz="1600">
              <a:latin typeface="Garamond" panose="02020404030301010803" pitchFamily="18" charset="0"/>
            </a:endParaRPr>
          </a:p>
          <a:p>
            <a:r>
              <a:rPr lang="en-US" sz="1600">
                <a:latin typeface="Garamond" panose="02020404030301010803" pitchFamily="18" charset="0"/>
              </a:rPr>
              <a:t>In 1685 James II, who was Charles brother inherited the throne in England.</a:t>
            </a:r>
          </a:p>
          <a:p>
            <a:endParaRPr lang="en-US" sz="1600">
              <a:latin typeface="Garamond" panose="02020404030301010803" pitchFamily="18" charset="0"/>
            </a:endParaRPr>
          </a:p>
          <a:p>
            <a:r>
              <a:rPr lang="en-US" sz="1600">
                <a:latin typeface="Garamond" panose="02020404030301010803" pitchFamily="18" charset="0"/>
              </a:rPr>
              <a:t>James II who was currently King in England, was unpopular to the people because of his Catholicism and his Absolutist policies.</a:t>
            </a:r>
          </a:p>
          <a:p>
            <a:endParaRPr lang="en-US" sz="1600">
              <a:latin typeface="Garamond" panose="02020404030301010803" pitchFamily="18" charset="0"/>
            </a:endParaRPr>
          </a:p>
        </p:txBody>
      </p:sp>
      <p:pic>
        <p:nvPicPr>
          <p:cNvPr id="475139" name="Picture 3" descr="Portrait of Charles I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1" y="4114800"/>
            <a:ext cx="1806575" cy="2152650"/>
          </a:xfrm>
          <a:prstGeom prst="rect">
            <a:avLst/>
          </a:prstGeom>
          <a:noFill/>
          <a:extLst>
            <a:ext uri="{909E8E84-426E-40DD-AFC4-6F175D3DCCD1}">
              <a14:hiddenFill xmlns:a14="http://schemas.microsoft.com/office/drawing/2010/main">
                <a:solidFill>
                  <a:srgbClr val="FFFFFF"/>
                </a:solidFill>
              </a14:hiddenFill>
            </a:ext>
          </a:extLst>
        </p:spPr>
      </p:pic>
      <p:pic>
        <p:nvPicPr>
          <p:cNvPr id="475140" name="Picture 4" descr="england map, uk ma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3551238"/>
            <a:ext cx="3352800" cy="284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5757221"/>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2354" name="Rectangle 2"/>
          <p:cNvSpPr>
            <a:spLocks noGrp="1" noChangeArrowheads="1"/>
          </p:cNvSpPr>
          <p:nvPr>
            <p:ph idx="1"/>
          </p:nvPr>
        </p:nvSpPr>
        <p:spPr>
          <a:xfrm>
            <a:off x="1524000" y="0"/>
            <a:ext cx="9144000" cy="6858000"/>
          </a:xfrm>
        </p:spPr>
        <p:txBody>
          <a:bodyPr/>
          <a:lstStyle/>
          <a:p>
            <a:pPr algn="ctr">
              <a:buFont typeface="Wingdings" panose="05000000000000000000" pitchFamily="2" charset="2"/>
              <a:buNone/>
            </a:pPr>
            <a:r>
              <a:rPr lang="en-US" sz="3600" b="1">
                <a:latin typeface="Garamond" panose="02020404030301010803" pitchFamily="18" charset="0"/>
              </a:rPr>
              <a:t>Mass Starvation in Ireland</a:t>
            </a:r>
          </a:p>
          <a:p>
            <a:pPr>
              <a:buFont typeface="Wingdings" panose="05000000000000000000" pitchFamily="2" charset="2"/>
              <a:buNone/>
            </a:pPr>
            <a:endParaRPr lang="en-US" sz="1800">
              <a:latin typeface="Garamond" panose="02020404030301010803" pitchFamily="18" charset="0"/>
            </a:endParaRPr>
          </a:p>
          <a:p>
            <a:pPr>
              <a:buFont typeface="Wingdings" panose="05000000000000000000" pitchFamily="2" charset="2"/>
              <a:buNone/>
            </a:pPr>
            <a:r>
              <a:rPr lang="en-US" sz="1800">
                <a:latin typeface="Garamond" panose="02020404030301010803" pitchFamily="18" charset="0"/>
              </a:rPr>
              <a:t>British Rule</a:t>
            </a:r>
          </a:p>
          <a:p>
            <a:r>
              <a:rPr lang="en-US" sz="1600" b="1">
                <a:latin typeface="Garamond" panose="02020404030301010803" pitchFamily="18" charset="0"/>
              </a:rPr>
              <a:t> </a:t>
            </a:r>
            <a:r>
              <a:rPr lang="en-US" sz="1600">
                <a:latin typeface="Garamond" panose="02020404030301010803" pitchFamily="18" charset="0"/>
              </a:rPr>
              <a:t>Migrations occurred from Ireland, under British rule most of the land was used for farming.</a:t>
            </a:r>
          </a:p>
          <a:p>
            <a:r>
              <a:rPr lang="en-US" sz="1600">
                <a:latin typeface="Garamond" panose="02020404030301010803" pitchFamily="18" charset="0"/>
              </a:rPr>
              <a:t>The British got all if the crops accept for the potato crops which the Irish made their main food which supported the Irish for until 1845.</a:t>
            </a:r>
          </a:p>
          <a:p>
            <a:r>
              <a:rPr lang="en-US" sz="1600">
                <a:latin typeface="Garamond" panose="02020404030301010803" pitchFamily="18" charset="0"/>
              </a:rPr>
              <a:t> In 1845 a disease had destroyed the potato crops, other crops where not affected.</a:t>
            </a:r>
          </a:p>
          <a:p>
            <a:r>
              <a:rPr lang="en-US" sz="1600">
                <a:latin typeface="Garamond" panose="02020404030301010803" pitchFamily="18" charset="0"/>
              </a:rPr>
              <a:t>The British still continued to ship products out of Ireland</a:t>
            </a:r>
          </a:p>
          <a:p>
            <a:r>
              <a:rPr lang="en-US" sz="1600">
                <a:latin typeface="Garamond" panose="02020404030301010803" pitchFamily="18" charset="0"/>
              </a:rPr>
              <a:t>4 years later, 1million Irish had died of starvation, millions of others moved to the U.S. and Canada. </a:t>
            </a:r>
          </a:p>
        </p:txBody>
      </p:sp>
      <p:pic>
        <p:nvPicPr>
          <p:cNvPr id="612355" name="Picture 3" descr="IrishWevic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3962401"/>
            <a:ext cx="3200400" cy="2354263"/>
          </a:xfrm>
          <a:prstGeom prst="rect">
            <a:avLst/>
          </a:prstGeom>
          <a:noFill/>
          <a:extLst>
            <a:ext uri="{909E8E84-426E-40DD-AFC4-6F175D3DCCD1}">
              <a14:hiddenFill xmlns:a14="http://schemas.microsoft.com/office/drawing/2010/main">
                <a:solidFill>
                  <a:srgbClr val="FFFFFF"/>
                </a:solidFill>
              </a14:hiddenFill>
            </a:ext>
          </a:extLst>
        </p:spPr>
      </p:pic>
      <p:pic>
        <p:nvPicPr>
          <p:cNvPr id="612356" name="Picture 4" descr="Judy_OdonnelBrid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48601" y="3276600"/>
            <a:ext cx="1622425" cy="3105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4498766"/>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6" name="Rectangle 4"/>
          <p:cNvSpPr>
            <a:spLocks noGrp="1" noChangeArrowheads="1"/>
          </p:cNvSpPr>
          <p:nvPr>
            <p:ph type="ctrTitle"/>
          </p:nvPr>
        </p:nvSpPr>
        <p:spPr/>
        <p:txBody>
          <a:bodyPr/>
          <a:lstStyle/>
          <a:p>
            <a:r>
              <a:rPr lang="en-US"/>
              <a:t>Japan and the Meiji Restoration</a:t>
            </a:r>
          </a:p>
        </p:txBody>
      </p:sp>
      <p:sp>
        <p:nvSpPr>
          <p:cNvPr id="243717" name="Rectangle 5"/>
          <p:cNvSpPr>
            <a:spLocks noGrp="1" noChangeArrowheads="1"/>
          </p:cNvSpPr>
          <p:nvPr>
            <p:ph type="subTitle" idx="1"/>
          </p:nvPr>
        </p:nvSpPr>
        <p:spPr/>
        <p:txBody>
          <a:bodyPr/>
          <a:lstStyle/>
          <a:p>
            <a:endParaRPr lang="en-US"/>
          </a:p>
        </p:txBody>
      </p:sp>
    </p:spTree>
    <p:extLst>
      <p:ext uri="{BB962C8B-B14F-4D97-AF65-F5344CB8AC3E}">
        <p14:creationId xmlns:p14="http://schemas.microsoft.com/office/powerpoint/2010/main" val="4125071631"/>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82" name="Rectangle 2"/>
          <p:cNvSpPr>
            <a:spLocks noGrp="1" noChangeArrowheads="1"/>
          </p:cNvSpPr>
          <p:nvPr>
            <p:ph idx="1"/>
          </p:nvPr>
        </p:nvSpPr>
        <p:spPr>
          <a:xfrm>
            <a:off x="1524000" y="0"/>
            <a:ext cx="9144000" cy="6858000"/>
          </a:xfrm>
        </p:spPr>
        <p:txBody>
          <a:bodyPr/>
          <a:lstStyle/>
          <a:p>
            <a:pPr algn="ctr">
              <a:buFont typeface="Wingdings" panose="05000000000000000000" pitchFamily="2" charset="2"/>
              <a:buNone/>
            </a:pPr>
            <a:r>
              <a:rPr lang="en-US" sz="3600" b="1">
                <a:latin typeface="Garamond" panose="02020404030301010803" pitchFamily="18" charset="0"/>
              </a:rPr>
              <a:t>Tokugawa Isolation</a:t>
            </a:r>
          </a:p>
          <a:p>
            <a:pPr algn="ctr">
              <a:buFont typeface="Wingdings" panose="05000000000000000000" pitchFamily="2" charset="2"/>
              <a:buNone/>
            </a:pPr>
            <a:endParaRPr lang="en-US" sz="1600">
              <a:latin typeface="Garamond" panose="02020404030301010803" pitchFamily="18" charset="0"/>
            </a:endParaRPr>
          </a:p>
          <a:p>
            <a:pPr>
              <a:buClr>
                <a:schemeClr val="tx1"/>
              </a:buClr>
            </a:pPr>
            <a:r>
              <a:rPr lang="en-US" sz="1800">
                <a:latin typeface="Garamond" panose="02020404030301010803" pitchFamily="18" charset="0"/>
              </a:rPr>
              <a:t>European traders first arrived in Japan in the 1500’s.  </a:t>
            </a:r>
          </a:p>
          <a:p>
            <a:pPr>
              <a:buClr>
                <a:schemeClr val="tx1"/>
              </a:buClr>
            </a:pPr>
            <a:r>
              <a:rPr lang="en-US" sz="1800">
                <a:latin typeface="Garamond" panose="02020404030301010803" pitchFamily="18" charset="0"/>
              </a:rPr>
              <a:t>In 1600’s Tokugawa shoguns had gained control of Japan.</a:t>
            </a:r>
          </a:p>
          <a:p>
            <a:pPr>
              <a:buClr>
                <a:schemeClr val="tx1"/>
              </a:buClr>
            </a:pPr>
            <a:r>
              <a:rPr lang="en-US" sz="1800">
                <a:latin typeface="Garamond" panose="02020404030301010803" pitchFamily="18" charset="0"/>
              </a:rPr>
              <a:t>They brought stability but also banned  almost all contact with the outside world.</a:t>
            </a:r>
          </a:p>
          <a:p>
            <a:pPr>
              <a:buClr>
                <a:schemeClr val="tx1"/>
              </a:buClr>
            </a:pPr>
            <a:r>
              <a:rPr lang="en-US" sz="1800">
                <a:latin typeface="Garamond" panose="02020404030301010803" pitchFamily="18" charset="0"/>
              </a:rPr>
              <a:t>They also limited trade.</a:t>
            </a:r>
          </a:p>
          <a:p>
            <a:pPr>
              <a:buClr>
                <a:schemeClr val="tx1"/>
              </a:buClr>
            </a:pPr>
            <a:endParaRPr lang="en-US" sz="1800">
              <a:latin typeface="Garamond" panose="02020404030301010803" pitchFamily="18" charset="0"/>
            </a:endParaRPr>
          </a:p>
        </p:txBody>
      </p:sp>
      <p:pic>
        <p:nvPicPr>
          <p:cNvPr id="583683" name="Picture 3" descr="Jmap-all-jap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2362201"/>
            <a:ext cx="4572000" cy="4314825"/>
          </a:xfrm>
          <a:prstGeom prst="rect">
            <a:avLst/>
          </a:prstGeom>
          <a:noFill/>
          <a:extLst>
            <a:ext uri="{909E8E84-426E-40DD-AFC4-6F175D3DCCD1}">
              <a14:hiddenFill xmlns:a14="http://schemas.microsoft.com/office/drawing/2010/main">
                <a:solidFill>
                  <a:srgbClr val="FFFFFF"/>
                </a:solidFill>
              </a14:hiddenFill>
            </a:ext>
          </a:extLst>
        </p:spPr>
      </p:pic>
      <p:pic>
        <p:nvPicPr>
          <p:cNvPr id="583684" name="Picture 4" descr="MCj0104742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96200" y="3124200"/>
            <a:ext cx="2076450" cy="21986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0387127"/>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2306" name="Rectangle 2"/>
          <p:cNvSpPr>
            <a:spLocks noGrp="1" noChangeArrowheads="1"/>
          </p:cNvSpPr>
          <p:nvPr>
            <p:ph idx="1"/>
          </p:nvPr>
        </p:nvSpPr>
        <p:spPr>
          <a:xfrm>
            <a:off x="1524000" y="0"/>
            <a:ext cx="9144000" cy="6858000"/>
          </a:xfrm>
        </p:spPr>
        <p:txBody>
          <a:bodyPr/>
          <a:lstStyle/>
          <a:p>
            <a:pPr algn="ctr">
              <a:buFont typeface="Wingdings" panose="05000000000000000000" pitchFamily="2" charset="2"/>
              <a:buNone/>
            </a:pPr>
            <a:r>
              <a:rPr lang="en-US" sz="3600">
                <a:latin typeface="Garamond" panose="02020404030301010803" pitchFamily="18" charset="0"/>
              </a:rPr>
              <a:t>Treaty of Kanagawa</a:t>
            </a:r>
          </a:p>
          <a:p>
            <a:pPr>
              <a:buFont typeface="Wingdings" panose="05000000000000000000" pitchFamily="2" charset="2"/>
              <a:buNone/>
            </a:pPr>
            <a:r>
              <a:rPr lang="en-US" sz="1800">
                <a:latin typeface="Garamond" panose="02020404030301010803" pitchFamily="18" charset="0"/>
              </a:rPr>
              <a:t>Shogun of Japan opens Japan’s ports to American ships, had powerful impact, some Japanese felt Shogun had shown weakness, some felt Japan needed to modernize, caused a rebellion that overthrew the Shogun and restored the emperor </a:t>
            </a:r>
          </a:p>
        </p:txBody>
      </p:sp>
      <p:pic>
        <p:nvPicPr>
          <p:cNvPr id="482307" name="Picture 3" descr="kanagawa_treaty_signatu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2743200"/>
            <a:ext cx="3962400" cy="2254250"/>
          </a:xfrm>
          <a:prstGeom prst="rect">
            <a:avLst/>
          </a:prstGeom>
          <a:noFill/>
          <a:extLst>
            <a:ext uri="{909E8E84-426E-40DD-AFC4-6F175D3DCCD1}">
              <a14:hiddenFill xmlns:a14="http://schemas.microsoft.com/office/drawing/2010/main">
                <a:solidFill>
                  <a:srgbClr val="FFFFFF"/>
                </a:solidFill>
              </a14:hiddenFill>
            </a:ext>
          </a:extLst>
        </p:spPr>
      </p:pic>
      <p:pic>
        <p:nvPicPr>
          <p:cNvPr id="482308" name="Picture 4" descr="prod_12474_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1801" y="2895600"/>
            <a:ext cx="2589213" cy="3276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4150765"/>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02" name="Rectangle 2"/>
          <p:cNvSpPr>
            <a:spLocks noGrp="1" noChangeArrowheads="1"/>
          </p:cNvSpPr>
          <p:nvPr>
            <p:ph idx="1"/>
          </p:nvPr>
        </p:nvSpPr>
        <p:spPr>
          <a:xfrm>
            <a:off x="1524000" y="0"/>
            <a:ext cx="9144000" cy="6858000"/>
          </a:xfrm>
        </p:spPr>
        <p:txBody>
          <a:bodyPr/>
          <a:lstStyle/>
          <a:p>
            <a:pPr>
              <a:buFont typeface="Wingdings" panose="05000000000000000000" pitchFamily="2" charset="2"/>
              <a:buNone/>
            </a:pPr>
            <a:r>
              <a:rPr lang="en-US"/>
              <a:t>                          </a:t>
            </a:r>
            <a:r>
              <a:rPr lang="en-US" b="1">
                <a:latin typeface="Garamond" panose="02020404030301010803" pitchFamily="18" charset="0"/>
              </a:rPr>
              <a:t>Meiji Restoration</a:t>
            </a:r>
          </a:p>
          <a:p>
            <a:pPr>
              <a:buClr>
                <a:schemeClr val="tx1"/>
              </a:buClr>
            </a:pPr>
            <a:r>
              <a:rPr lang="en-US" sz="1600">
                <a:latin typeface="Garamond" panose="02020404030301010803" pitchFamily="18" charset="0"/>
              </a:rPr>
              <a:t>In 1867 daimyo and samurai led a rebellion to remove Tokugawa Shogun from power</a:t>
            </a:r>
          </a:p>
          <a:p>
            <a:pPr>
              <a:buClr>
                <a:schemeClr val="tx1"/>
              </a:buClr>
            </a:pPr>
            <a:r>
              <a:rPr lang="en-US" sz="1600">
                <a:latin typeface="Garamond" panose="02020404030301010803" pitchFamily="18" charset="0"/>
              </a:rPr>
              <a:t>Meiji means enlightened rule and in 1868 the Meiji Emperor was established as the ruler of Japan</a:t>
            </a:r>
          </a:p>
          <a:p>
            <a:pPr>
              <a:buClr>
                <a:schemeClr val="tx1"/>
              </a:buClr>
            </a:pPr>
            <a:r>
              <a:rPr lang="en-US" sz="1600">
                <a:latin typeface="Garamond" panose="02020404030301010803" pitchFamily="18" charset="0"/>
              </a:rPr>
              <a:t>In this time they ended feudalism and began to modernize by selectively borrowing from the west in Japan.</a:t>
            </a:r>
          </a:p>
        </p:txBody>
      </p:sp>
      <p:pic>
        <p:nvPicPr>
          <p:cNvPr id="460803" name="Picture 3" descr="meiji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01000" y="1905000"/>
            <a:ext cx="1905000" cy="4572000"/>
          </a:xfrm>
          <a:prstGeom prst="rect">
            <a:avLst/>
          </a:prstGeom>
          <a:noFill/>
          <a:extLst>
            <a:ext uri="{909E8E84-426E-40DD-AFC4-6F175D3DCCD1}">
              <a14:hiddenFill xmlns:a14="http://schemas.microsoft.com/office/drawing/2010/main">
                <a:solidFill>
                  <a:srgbClr val="FFFFFF"/>
                </a:solidFill>
              </a14:hiddenFill>
            </a:ext>
          </a:extLst>
        </p:spPr>
      </p:pic>
      <p:pic>
        <p:nvPicPr>
          <p:cNvPr id="460804" name="Picture 4" descr="meij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1371600"/>
            <a:ext cx="2190750" cy="518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3826491"/>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0546" name="Rectangle 2"/>
          <p:cNvSpPr>
            <a:spLocks noGrp="1" noChangeArrowheads="1"/>
          </p:cNvSpPr>
          <p:nvPr>
            <p:ph idx="1"/>
          </p:nvPr>
        </p:nvSpPr>
        <p:spPr>
          <a:xfrm>
            <a:off x="1524000" y="0"/>
            <a:ext cx="9144000" cy="6858000"/>
          </a:xfrm>
        </p:spPr>
        <p:txBody>
          <a:bodyPr/>
          <a:lstStyle/>
          <a:p>
            <a:pPr algn="ctr"/>
            <a:r>
              <a:rPr lang="en-US" b="1">
                <a:latin typeface="Garamond" panose="02020404030301010803" pitchFamily="18" charset="0"/>
              </a:rPr>
              <a:t>Borrowing from the West</a:t>
            </a:r>
          </a:p>
          <a:p>
            <a:endParaRPr lang="en-US" sz="1600">
              <a:latin typeface="Garamond" panose="02020404030301010803" pitchFamily="18" charset="0"/>
            </a:endParaRPr>
          </a:p>
          <a:p>
            <a:r>
              <a:rPr lang="en-US" sz="1600">
                <a:latin typeface="Garamond" panose="02020404030301010803" pitchFamily="18" charset="0"/>
              </a:rPr>
              <a:t>The Meiji reformers were determined to strengthen Japan against the West.</a:t>
            </a:r>
          </a:p>
          <a:p>
            <a:r>
              <a:rPr lang="en-US" sz="1600">
                <a:latin typeface="Garamond" panose="02020404030301010803" pitchFamily="18" charset="0"/>
              </a:rPr>
              <a:t>Members of the government traveled abroad to learn about western government , economics, and customs</a:t>
            </a:r>
          </a:p>
          <a:p>
            <a:r>
              <a:rPr lang="en-US" sz="1600">
                <a:latin typeface="Garamond" panose="02020404030301010803" pitchFamily="18" charset="0"/>
              </a:rPr>
              <a:t>Foreign experts from the U.S., Great Britain and Germany were invited to Japan.</a:t>
            </a:r>
          </a:p>
          <a:p>
            <a:r>
              <a:rPr lang="en-US" sz="1600">
                <a:latin typeface="Garamond" panose="02020404030301010803" pitchFamily="18" charset="0"/>
              </a:rPr>
              <a:t>The Japanese took western manufacturing and modernized the country by building factories, railroads and roads.</a:t>
            </a:r>
          </a:p>
          <a:p>
            <a:r>
              <a:rPr lang="en-US" sz="1600">
                <a:latin typeface="Garamond" panose="02020404030301010803" pitchFamily="18" charset="0"/>
              </a:rPr>
              <a:t>Using western ideals allowed Japan to modernize in about 40 years.</a:t>
            </a:r>
          </a:p>
          <a:p>
            <a:r>
              <a:rPr lang="en-US" sz="1600">
                <a:latin typeface="Garamond" panose="02020404030301010803" pitchFamily="18" charset="0"/>
              </a:rPr>
              <a:t>Japan now went from and imperialized nation to an imperialistic nation.   </a:t>
            </a:r>
          </a:p>
          <a:p>
            <a:endParaRPr lang="en-US" sz="1600">
              <a:latin typeface="Garamond" panose="02020404030301010803" pitchFamily="18" charset="0"/>
            </a:endParaRPr>
          </a:p>
          <a:p>
            <a:endParaRPr lang="en-US"/>
          </a:p>
        </p:txBody>
      </p:sp>
      <p:pic>
        <p:nvPicPr>
          <p:cNvPr id="620547" name="Picture 3" descr="jp-wa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3124201"/>
            <a:ext cx="3619500" cy="2360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16172629"/>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2898" name="Rectangle 2"/>
          <p:cNvSpPr>
            <a:spLocks noGrp="1" noChangeArrowheads="1"/>
          </p:cNvSpPr>
          <p:nvPr>
            <p:ph idx="1"/>
          </p:nvPr>
        </p:nvSpPr>
        <p:spPr>
          <a:xfrm>
            <a:off x="1524000" y="0"/>
            <a:ext cx="9144000" cy="6858000"/>
          </a:xfrm>
        </p:spPr>
        <p:txBody>
          <a:bodyPr/>
          <a:lstStyle/>
          <a:p>
            <a:pPr algn="ctr">
              <a:buFont typeface="Wingdings" panose="05000000000000000000" pitchFamily="2" charset="2"/>
              <a:buNone/>
            </a:pPr>
            <a:r>
              <a:rPr lang="en-US" sz="3600">
                <a:latin typeface="Garamond" panose="02020404030301010803" pitchFamily="18" charset="0"/>
              </a:rPr>
              <a:t>Japanese Military Power</a:t>
            </a:r>
          </a:p>
          <a:p>
            <a:pPr>
              <a:buFont typeface="Wingdings" panose="05000000000000000000" pitchFamily="2" charset="2"/>
              <a:buNone/>
            </a:pPr>
            <a:endParaRPr lang="en-US" sz="1600">
              <a:latin typeface="Garamond" panose="02020404030301010803" pitchFamily="18" charset="0"/>
            </a:endParaRPr>
          </a:p>
          <a:p>
            <a:r>
              <a:rPr lang="en-US" sz="1600">
                <a:latin typeface="Garamond" panose="02020404030301010803" pitchFamily="18" charset="0"/>
              </a:rPr>
              <a:t>Japan began to create a modern military with help from the United States and Great Britain.  The United States taught them tactics the they would use on the United States when the bombed Pearl Harbor</a:t>
            </a:r>
          </a:p>
          <a:p>
            <a:r>
              <a:rPr lang="en-US" sz="1600">
                <a:latin typeface="Garamond" panose="02020404030301010803" pitchFamily="18" charset="0"/>
              </a:rPr>
              <a:t>By 1890 Japan had modernized its army and navy.  No longer were the samurai the only warriors.  Because of the all men had to enter into the military.</a:t>
            </a:r>
          </a:p>
          <a:p>
            <a:r>
              <a:rPr lang="en-US" sz="1600">
                <a:latin typeface="Garamond" panose="02020404030301010803" pitchFamily="18" charset="0"/>
              </a:rPr>
              <a:t>When Japan fought Korea in 1894 they won easily.  </a:t>
            </a:r>
          </a:p>
          <a:p>
            <a:r>
              <a:rPr lang="en-US" sz="1600">
                <a:latin typeface="Garamond" panose="02020404030301010803" pitchFamily="18" charset="0"/>
              </a:rPr>
              <a:t>Soon the Japanese beat Russia in Manchuria.  This marked the first time that an Asian power had defeated a European power and made Japan a world power</a:t>
            </a:r>
          </a:p>
          <a:p>
            <a:endParaRPr lang="en-US" sz="1600">
              <a:latin typeface="Garamond" panose="02020404030301010803" pitchFamily="18" charset="0"/>
            </a:endParaRPr>
          </a:p>
          <a:p>
            <a:endParaRPr lang="en-US" sz="1600">
              <a:latin typeface="Garamond" panose="02020404030301010803" pitchFamily="18" charset="0"/>
            </a:endParaRPr>
          </a:p>
          <a:p>
            <a:endParaRPr lang="en-US" sz="1600">
              <a:latin typeface="Garamond" panose="02020404030301010803" pitchFamily="18" charset="0"/>
            </a:endParaRPr>
          </a:p>
          <a:p>
            <a:endParaRPr lang="en-US" sz="1600">
              <a:latin typeface="Garamond" panose="02020404030301010803" pitchFamily="18" charset="0"/>
            </a:endParaRPr>
          </a:p>
          <a:p>
            <a:endParaRPr lang="en-US" sz="1600">
              <a:latin typeface="Garamond" panose="02020404030301010803" pitchFamily="18" charset="0"/>
            </a:endParaRPr>
          </a:p>
          <a:p>
            <a:pPr>
              <a:buFont typeface="Wingdings" panose="05000000000000000000" pitchFamily="2" charset="2"/>
              <a:buNone/>
            </a:pPr>
            <a:r>
              <a:rPr lang="en-US" sz="1600">
                <a:latin typeface="Garamond" panose="02020404030301010803" pitchFamily="18" charset="0"/>
              </a:rPr>
              <a:t>                  </a:t>
            </a:r>
          </a:p>
          <a:p>
            <a:endParaRPr lang="en-US" sz="1600">
              <a:latin typeface="Garamond" panose="02020404030301010803" pitchFamily="18" charset="0"/>
            </a:endParaRPr>
          </a:p>
          <a:p>
            <a:endParaRPr lang="en-US" sz="1600">
              <a:latin typeface="Garamond" panose="02020404030301010803" pitchFamily="18" charset="0"/>
            </a:endParaRPr>
          </a:p>
        </p:txBody>
      </p:sp>
      <p:pic>
        <p:nvPicPr>
          <p:cNvPr id="592899" name="Picture 3" descr="Pearl Harbor - 2001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7601" y="2895600"/>
            <a:ext cx="4333875" cy="2878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2484704"/>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5922" name="Rectangle 2"/>
          <p:cNvSpPr>
            <a:spLocks noGrp="1" noChangeArrowheads="1"/>
          </p:cNvSpPr>
          <p:nvPr>
            <p:ph idx="1"/>
          </p:nvPr>
        </p:nvSpPr>
        <p:spPr>
          <a:xfrm>
            <a:off x="1524000" y="0"/>
            <a:ext cx="9144000" cy="6858000"/>
          </a:xfrm>
        </p:spPr>
        <p:txBody>
          <a:bodyPr/>
          <a:lstStyle/>
          <a:p>
            <a:pPr lvl="1">
              <a:buFont typeface="Wingdings" panose="05000000000000000000" pitchFamily="2" charset="2"/>
              <a:buNone/>
            </a:pPr>
            <a:r>
              <a:rPr lang="en-US" sz="3200" b="1">
                <a:latin typeface="Garamond" panose="02020404030301010803" pitchFamily="18" charset="0"/>
              </a:rPr>
              <a:t>                    Sino-Japanese War</a:t>
            </a:r>
          </a:p>
          <a:p>
            <a:pPr lvl="1"/>
            <a:r>
              <a:rPr lang="en-US" sz="1600">
                <a:latin typeface="Garamond" panose="02020404030301010803" pitchFamily="18" charset="0"/>
              </a:rPr>
              <a:t>In 1876, Japan had grown in their military, political and economical strength. </a:t>
            </a:r>
          </a:p>
          <a:p>
            <a:pPr lvl="1"/>
            <a:r>
              <a:rPr lang="en-US" sz="1600">
                <a:latin typeface="Garamond" panose="02020404030301010803" pitchFamily="18" charset="0"/>
              </a:rPr>
              <a:t>Japan later wanted to invade Korea, as did China.</a:t>
            </a:r>
          </a:p>
          <a:p>
            <a:pPr lvl="1"/>
            <a:r>
              <a:rPr lang="en-US" sz="1600">
                <a:latin typeface="Garamond" panose="02020404030301010803" pitchFamily="18" charset="0"/>
              </a:rPr>
              <a:t>China and Japan signed a “Hands off” agreement, to keep Korea off limits to each other.</a:t>
            </a:r>
          </a:p>
          <a:p>
            <a:pPr lvl="1"/>
            <a:r>
              <a:rPr lang="en-US" sz="1600">
                <a:latin typeface="Garamond" panose="02020404030301010803" pitchFamily="18" charset="0"/>
              </a:rPr>
              <a:t>In June of 1894, China broke the agreement. </a:t>
            </a:r>
          </a:p>
          <a:p>
            <a:pPr lvl="1"/>
            <a:r>
              <a:rPr lang="en-US" sz="1600">
                <a:latin typeface="Garamond" panose="02020404030301010803" pitchFamily="18" charset="0"/>
              </a:rPr>
              <a:t>This turned into the Sino-Japanese war.</a:t>
            </a:r>
          </a:p>
          <a:p>
            <a:pPr lvl="1"/>
            <a:r>
              <a:rPr lang="en-US" sz="1600">
                <a:latin typeface="Garamond" panose="02020404030301010803" pitchFamily="18" charset="0"/>
              </a:rPr>
              <a:t>Japan won.</a:t>
            </a:r>
          </a:p>
          <a:p>
            <a:pPr lvl="1"/>
            <a:endParaRPr lang="en-US" sz="1600">
              <a:latin typeface="Garamond" panose="02020404030301010803" pitchFamily="18" charset="0"/>
            </a:endParaRPr>
          </a:p>
          <a:p>
            <a:pPr lvl="1">
              <a:buFont typeface="Wingdings" panose="05000000000000000000" pitchFamily="2" charset="2"/>
              <a:buNone/>
            </a:pPr>
            <a:endParaRPr lang="en-US" sz="1600">
              <a:latin typeface="Garamond" panose="02020404030301010803" pitchFamily="18" charset="0"/>
            </a:endParaRPr>
          </a:p>
        </p:txBody>
      </p:sp>
      <p:pic>
        <p:nvPicPr>
          <p:cNvPr id="465923" name="Picture 3" descr="MCj010121000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1" y="2743200"/>
            <a:ext cx="3654425" cy="3416300"/>
          </a:xfrm>
          <a:prstGeom prst="rect">
            <a:avLst/>
          </a:prstGeom>
          <a:noFill/>
          <a:extLst>
            <a:ext uri="{909E8E84-426E-40DD-AFC4-6F175D3DCCD1}">
              <a14:hiddenFill xmlns:a14="http://schemas.microsoft.com/office/drawing/2010/main">
                <a:solidFill>
                  <a:srgbClr val="FFFFFF"/>
                </a:solidFill>
              </a14:hiddenFill>
            </a:ext>
          </a:extLst>
        </p:spPr>
      </p:pic>
      <p:pic>
        <p:nvPicPr>
          <p:cNvPr id="465924" name="Picture 4" descr="ja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5600" y="2057401"/>
            <a:ext cx="2806700" cy="4181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8879081"/>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8210" name="Rectangle 2"/>
          <p:cNvSpPr>
            <a:spLocks noGrp="1" noChangeArrowheads="1"/>
          </p:cNvSpPr>
          <p:nvPr>
            <p:ph idx="1"/>
          </p:nvPr>
        </p:nvSpPr>
        <p:spPr>
          <a:xfrm>
            <a:off x="1752600" y="152400"/>
            <a:ext cx="8763000" cy="6477000"/>
          </a:xfrm>
        </p:spPr>
        <p:txBody>
          <a:bodyPr/>
          <a:lstStyle/>
          <a:p>
            <a:pPr algn="ctr">
              <a:buFont typeface="Wingdings" panose="05000000000000000000" pitchFamily="2" charset="2"/>
              <a:buNone/>
            </a:pPr>
            <a:r>
              <a:rPr lang="en-US" sz="3600" b="1">
                <a:latin typeface="Garamond" panose="02020404030301010803" pitchFamily="18" charset="0"/>
              </a:rPr>
              <a:t>Russo- Japanese War</a:t>
            </a:r>
            <a:endParaRPr lang="en-US" sz="3600">
              <a:latin typeface="Garamond" panose="02020404030301010803" pitchFamily="18" charset="0"/>
            </a:endParaRPr>
          </a:p>
          <a:p>
            <a:r>
              <a:rPr lang="en-US" sz="1600">
                <a:latin typeface="Garamond" panose="02020404030301010803" pitchFamily="18" charset="0"/>
              </a:rPr>
              <a:t>Russo-Japanese War  (1904-05). The war began on Feb. 8, 1904</a:t>
            </a:r>
            <a:r>
              <a:rPr lang="en-US"/>
              <a:t> </a:t>
            </a:r>
            <a:endParaRPr lang="en-US" sz="1600">
              <a:latin typeface="Garamond" panose="02020404030301010803" pitchFamily="18" charset="0"/>
            </a:endParaRPr>
          </a:p>
          <a:p>
            <a:endParaRPr lang="en-US" sz="1600">
              <a:latin typeface="Garamond" panose="02020404030301010803" pitchFamily="18" charset="0"/>
            </a:endParaRPr>
          </a:p>
          <a:p>
            <a:r>
              <a:rPr lang="en-US" sz="1600">
                <a:latin typeface="Garamond" panose="02020404030301010803" pitchFamily="18" charset="0"/>
              </a:rPr>
              <a:t>The Russo-Japanese War was a military conflict in which a  Japan fought Russia</a:t>
            </a:r>
          </a:p>
          <a:p>
            <a:endParaRPr lang="en-US" sz="1600">
              <a:latin typeface="Garamond" panose="02020404030301010803" pitchFamily="18" charset="0"/>
            </a:endParaRPr>
          </a:p>
          <a:p>
            <a:r>
              <a:rPr lang="en-US" sz="1600">
                <a:latin typeface="Garamond" panose="02020404030301010803" pitchFamily="18" charset="0"/>
              </a:rPr>
              <a:t>The Reason for the war was to abandon Japans expansionist policy in the Far East.</a:t>
            </a:r>
          </a:p>
          <a:p>
            <a:pPr>
              <a:buFont typeface="Wingdings" panose="05000000000000000000" pitchFamily="2" charset="2"/>
              <a:buNone/>
            </a:pPr>
            <a:r>
              <a:rPr lang="en-US" sz="1600">
                <a:latin typeface="Garamond" panose="02020404030301010803" pitchFamily="18" charset="0"/>
              </a:rPr>
              <a:t> </a:t>
            </a:r>
          </a:p>
          <a:p>
            <a:r>
              <a:rPr lang="en-US" sz="1600">
                <a:latin typeface="Garamond" panose="02020404030301010803" pitchFamily="18" charset="0"/>
              </a:rPr>
              <a:t>The Russo-Japanese War developed out of the rivalry between Russia and Japan for dominance in Korea and Manchuria.</a:t>
            </a:r>
          </a:p>
          <a:p>
            <a:r>
              <a:rPr lang="en-US" sz="1600">
                <a:latin typeface="Garamond" panose="02020404030301010803" pitchFamily="18" charset="0"/>
              </a:rPr>
              <a:t>Japan easily won making them a world power</a:t>
            </a:r>
          </a:p>
          <a:p>
            <a:endParaRPr lang="en-US"/>
          </a:p>
        </p:txBody>
      </p:sp>
      <p:pic>
        <p:nvPicPr>
          <p:cNvPr id="478211" name="Picture 3" descr="Russo-Japanese Wa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3886201"/>
            <a:ext cx="3200400" cy="2532063"/>
          </a:xfrm>
          <a:prstGeom prst="rect">
            <a:avLst/>
          </a:prstGeom>
          <a:noFill/>
          <a:extLst>
            <a:ext uri="{909E8E84-426E-40DD-AFC4-6F175D3DCCD1}">
              <a14:hiddenFill xmlns:a14="http://schemas.microsoft.com/office/drawing/2010/main">
                <a:solidFill>
                  <a:srgbClr val="FFFFFF"/>
                </a:solidFill>
              </a14:hiddenFill>
            </a:ext>
          </a:extLst>
        </p:spPr>
      </p:pic>
      <p:pic>
        <p:nvPicPr>
          <p:cNvPr id="478212" name="Picture 4" descr="is?673874414675">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29400" y="3962401"/>
            <a:ext cx="1219200" cy="809625"/>
          </a:xfrm>
          <a:prstGeom prst="rect">
            <a:avLst/>
          </a:prstGeom>
          <a:noFill/>
          <a:extLst>
            <a:ext uri="{909E8E84-426E-40DD-AFC4-6F175D3DCCD1}">
              <a14:hiddenFill xmlns:a14="http://schemas.microsoft.com/office/drawing/2010/main">
                <a:solidFill>
                  <a:srgbClr val="FFFFFF"/>
                </a:solidFill>
              </a14:hiddenFill>
            </a:ext>
          </a:extLst>
        </p:spPr>
      </p:pic>
      <p:pic>
        <p:nvPicPr>
          <p:cNvPr id="478213" name="Picture 5" descr="is?285872350127">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001000" y="5257801"/>
            <a:ext cx="1219200" cy="809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27743"/>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4" name="Rectangle 4"/>
          <p:cNvSpPr>
            <a:spLocks noGrp="1" noChangeArrowheads="1"/>
          </p:cNvSpPr>
          <p:nvPr>
            <p:ph type="ctrTitle"/>
          </p:nvPr>
        </p:nvSpPr>
        <p:spPr/>
        <p:txBody>
          <a:bodyPr/>
          <a:lstStyle/>
          <a:p>
            <a:r>
              <a:rPr lang="en-US"/>
              <a:t>Imperialism</a:t>
            </a:r>
          </a:p>
        </p:txBody>
      </p:sp>
      <p:sp>
        <p:nvSpPr>
          <p:cNvPr id="245765" name="Rectangle 5"/>
          <p:cNvSpPr>
            <a:spLocks noGrp="1" noChangeArrowheads="1"/>
          </p:cNvSpPr>
          <p:nvPr>
            <p:ph type="subTitle" idx="1"/>
          </p:nvPr>
        </p:nvSpPr>
        <p:spPr/>
        <p:txBody>
          <a:bodyPr/>
          <a:lstStyle/>
          <a:p>
            <a:endParaRPr lang="en-US"/>
          </a:p>
        </p:txBody>
      </p:sp>
    </p:spTree>
    <p:extLst>
      <p:ext uri="{BB962C8B-B14F-4D97-AF65-F5344CB8AC3E}">
        <p14:creationId xmlns:p14="http://schemas.microsoft.com/office/powerpoint/2010/main" val="277410836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TotalTime>
  <Words>8959</Words>
  <Application>Microsoft Office PowerPoint</Application>
  <PresentationFormat>Widescreen</PresentationFormat>
  <Paragraphs>944</Paragraphs>
  <Slides>121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121</vt:i4>
      </vt:variant>
    </vt:vector>
  </HeadingPairs>
  <TitlesOfParts>
    <vt:vector size="128" baseType="lpstr">
      <vt:lpstr>Arial</vt:lpstr>
      <vt:lpstr>Arial Black</vt:lpstr>
      <vt:lpstr>Calibri</vt:lpstr>
      <vt:lpstr>Calibri Light</vt:lpstr>
      <vt:lpstr>Garamond</vt:lpstr>
      <vt:lpstr>Wingdings</vt:lpstr>
      <vt:lpstr>Office Theme</vt:lpstr>
      <vt:lpstr>Absolutism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Age of Revolutions</vt:lpstr>
      <vt:lpstr>Scientific Revolution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Enlightenment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French Revolution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Napoleon</vt:lpstr>
      <vt:lpstr>PowerPoint Presentation</vt:lpstr>
      <vt:lpstr>PowerPoint Presentation</vt:lpstr>
      <vt:lpstr>PowerPoint Presentation</vt:lpstr>
      <vt:lpstr>PowerPoint Presentation</vt:lpstr>
      <vt:lpstr>PowerPoint Presentation</vt:lpstr>
      <vt:lpstr>PowerPoint Presentation</vt:lpstr>
      <vt:lpstr>Napoleon Spreads the French Revolution (1812)</vt:lpstr>
      <vt:lpstr>Latin American Independence</vt:lpstr>
      <vt:lpstr>PowerPoint Presentation</vt:lpstr>
      <vt:lpstr>PowerPoint Presentation</vt:lpstr>
      <vt:lpstr>PowerPoint Presentation</vt:lpstr>
      <vt:lpstr>PowerPoint Presentation</vt:lpstr>
      <vt:lpstr>PowerPoint Presentation</vt:lpstr>
      <vt:lpstr>Nationalism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Industrial Revolution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Japan and the Meiji Restoration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Imperialism</vt:lpstr>
      <vt:lpstr>PowerPoint Presentation</vt:lpstr>
      <vt:lpstr>PowerPoint Presentation</vt:lpstr>
      <vt:lpstr>PowerPoint Presentation</vt:lpstr>
      <vt:lpstr>New Imperialism (1870-1914)</vt:lpstr>
      <vt:lpstr>PowerPoint Presentation</vt:lpstr>
      <vt:lpstr>PowerPoint Presentation</vt:lpstr>
      <vt:lpstr>Imperialism In India</vt:lpstr>
      <vt:lpstr>PowerPoint Presentation</vt:lpstr>
      <vt:lpstr>PowerPoint Presentation</vt:lpstr>
      <vt:lpstr>PowerPoint Presentation</vt:lpstr>
      <vt:lpstr>Imperialism in Africa</vt:lpstr>
      <vt:lpstr>PowerPoint Presentation</vt:lpstr>
      <vt:lpstr>PowerPoint Presentation</vt:lpstr>
      <vt:lpstr>Imperialism in China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Cash Crop Economies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Miller, Calvin D.</dc:creator>
  <cp:lastModifiedBy>Luke Stewart</cp:lastModifiedBy>
  <cp:revision>2</cp:revision>
  <dcterms:created xsi:type="dcterms:W3CDTF">2015-12-13T22:37:24Z</dcterms:created>
  <dcterms:modified xsi:type="dcterms:W3CDTF">2015-12-15T16:09:46Z</dcterms:modified>
</cp:coreProperties>
</file>