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43649-EDAE-4052-9E11-C4F6C806FB1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3896943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43649-EDAE-4052-9E11-C4F6C806FB1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2826949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43649-EDAE-4052-9E11-C4F6C806FB1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1924819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43649-EDAE-4052-9E11-C4F6C806FB1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4001717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43649-EDAE-4052-9E11-C4F6C806FB15}" type="datetimeFigureOut">
              <a:rPr lang="en-US" smtClean="0"/>
              <a:t>12/13/2015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517977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43649-EDAE-4052-9E11-C4F6C806FB1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3536984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43649-EDAE-4052-9E11-C4F6C806FB15}" type="datetimeFigureOut">
              <a:rPr lang="en-US" smtClean="0"/>
              <a:t>12/13/2015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1488557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43649-EDAE-4052-9E11-C4F6C806FB15}" type="datetimeFigureOut">
              <a:rPr lang="en-US" smtClean="0"/>
              <a:t>12/13/2015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268364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43649-EDAE-4052-9E11-C4F6C806FB15}" type="datetimeFigureOut">
              <a:rPr lang="en-US" smtClean="0"/>
              <a:t>12/13/2015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3001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43649-EDAE-4052-9E11-C4F6C806FB1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1886652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43649-EDAE-4052-9E11-C4F6C806FB15}" type="datetimeFigureOut">
              <a:rPr lang="en-US" smtClean="0"/>
              <a:t>12/13/2015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927345-BE19-40F1-A3E4-F078AB3EF7D5}" type="slidenum">
              <a:rPr lang="en-US" smtClean="0"/>
              <a:t>‹#›</a:t>
            </a:fld>
            <a:endParaRPr lang="en-US"/>
          </a:p>
        </p:txBody>
      </p:sp>
    </p:spTree>
    <p:extLst>
      <p:ext uri="{BB962C8B-B14F-4D97-AF65-F5344CB8AC3E}">
        <p14:creationId xmlns:p14="http://schemas.microsoft.com/office/powerpoint/2010/main" val="216797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43649-EDAE-4052-9E11-C4F6C806FB15}" type="datetimeFigureOut">
              <a:rPr lang="en-US" smtClean="0"/>
              <a:t>12/13/2015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927345-BE19-40F1-A3E4-F078AB3EF7D5}" type="slidenum">
              <a:rPr lang="en-US" smtClean="0"/>
              <a:t>‹#›</a:t>
            </a:fld>
            <a:endParaRPr lang="en-US"/>
          </a:p>
        </p:txBody>
      </p:sp>
    </p:spTree>
    <p:extLst>
      <p:ext uri="{BB962C8B-B14F-4D97-AF65-F5344CB8AC3E}">
        <p14:creationId xmlns:p14="http://schemas.microsoft.com/office/powerpoint/2010/main" val="20808306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decisiongames.com/assets/images/Crusades-II-J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a/imgres?imgurl=http://www.angelfire.com/md3/shogunate/images/warlord.jpg&amp;imgrefurl=http://www.angelfire.com/md3/shogunate/&amp;h=301&amp;w=308&amp;sz=20&amp;tbnid=G2aEOlDRTysJ:&amp;tbnh=109&amp;tbnw=112&amp;hl=en&amp;start=3&amp;prev=/images%3Fq%3Dshogunate%26svnum%3D10%26hl%3Den%26lr%3D"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7.emf"/></Relationships>
</file>

<file path=ppt/slides/_rels/slide3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tm.wc.ask.com/r?t=an&amp;s=p&amp;uid=02FC8ADF8DEC37924&amp;sid=1008EADF8DEC37924&amp;qid=7C9D09D9973992488BBAB527372A1A1E&amp;io=11&amp;sv=za5cb0de9&amp;o=0&amp;ask=Songhai&amp;uip=d8e26b0a&amp;en=js&amp;eo=0&amp;pt=&amp;ac=24&amp;qs=86&amp;pg=1&amp;u=http://pictures.ask.com/redir?u=http%3a%2f%2fwww.flamenco-world.com%2fketama%2feshonga2.htm&amp;bpg=http%3a%2f%2fpictures.ask.com%2fpictures%3fq%3dSonghai%26o%3d0%26page%3d1&amp;q=Songhai&amp;s=p&amp;bu=http%3a%2f%2fwww.flamenco-world.com%2fketama%2feshonga2.htm&amp;qte=0&amp;o=0&amp;isimageSearch=true&amp;fromImagePage=False&amp;iskey=&amp;thumbsrc=http%3a%2f%2fimages.picsearch.com%2fis%3f14531366053&amp;imagesrc=http%3a%2f%2fwww.flamenco-world.com%2fketama%2fsonghai2.jpg&amp;thumbwidth=128&amp;thumbheight=128" TargetMode="Externa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tm.wc.ask.com/r?t=an&amp;s=p&amp;uid=008583BB86E606924&amp;sid=1FAFC3BB86E606924&amp;qid=D3DC81C82C105548BD1BA6CEC60F41C2&amp;io=9&amp;sv=z6f5372c6&amp;o=0&amp;ask=Charlemagne&amp;uip=d8e26b0a&amp;en=js&amp;eo=0&amp;pt=&amp;ac=5&amp;qs=86&amp;pg=1&amp;u=http://pictures.ask.com/redir?u=http%3a%2f%2fgenealogy.happyOnes.com%2flheureux%2ffamous.html&amp;bpg=http%3a%2f%2fpictures.ask.com%2fpictures%3fq%3dCharlemagne%26o%3d0%26page%3d1&amp;q=Charlemagne&amp;s=p&amp;bu=http%3a%2f%2fgenealogy.happyOnes.com%2flheureux%2ffamous.html&amp;qte=0&amp;o=0&amp;isimageSearch=true&amp;fromImagePage=False&amp;iskey=&amp;thumbsrc=http%3a%2f%2fimages.picsearch.com%2fis%3f387359838764&amp;imagesrc=http%3a%2f%2fgenealogy.happyOnes.com%2flheureux%2ffamous%2fcharlemagne.gif&amp;thumbwidth=100&amp;thumbheight=128"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6" name="Rectangle 4"/>
          <p:cNvSpPr>
            <a:spLocks noGrp="1" noChangeArrowheads="1"/>
          </p:cNvSpPr>
          <p:nvPr>
            <p:ph type="ctrTitle"/>
          </p:nvPr>
        </p:nvSpPr>
        <p:spPr/>
        <p:txBody>
          <a:bodyPr/>
          <a:lstStyle/>
          <a:p>
            <a:r>
              <a:rPr lang="en-US"/>
              <a:t>Cultural Exchange</a:t>
            </a:r>
          </a:p>
        </p:txBody>
      </p:sp>
      <p:sp>
        <p:nvSpPr>
          <p:cNvPr id="223237"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38847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Manorialism</a:t>
            </a:r>
          </a:p>
          <a:p>
            <a:pPr>
              <a:buFont typeface="Wingdings" panose="05000000000000000000" pitchFamily="2" charset="2"/>
              <a:buNone/>
            </a:pPr>
            <a:r>
              <a:rPr lang="en-US" sz="1800" b="1">
                <a:latin typeface="Garamond" panose="02020404030301010803" pitchFamily="18" charset="0"/>
              </a:rPr>
              <a:t>Self-Sufficiency</a:t>
            </a:r>
          </a:p>
          <a:p>
            <a:r>
              <a:rPr lang="en-US" sz="1600">
                <a:latin typeface="Garamond" panose="02020404030301010803" pitchFamily="18" charset="0"/>
              </a:rPr>
              <a:t>Manors were the basic economic arrangement during the Middle Ages</a:t>
            </a:r>
          </a:p>
          <a:p>
            <a:r>
              <a:rPr lang="en-US" sz="1600">
                <a:latin typeface="Garamond" panose="02020404030301010803" pitchFamily="18" charset="0"/>
              </a:rPr>
              <a:t>The lord provided serfs with protection, housing, and strips of farmland</a:t>
            </a:r>
          </a:p>
          <a:p>
            <a:r>
              <a:rPr lang="en-US" sz="1600">
                <a:latin typeface="Garamond" panose="02020404030301010803" pitchFamily="18" charset="0"/>
              </a:rPr>
              <a:t>The serfs worked for the lord and maintained the estate</a:t>
            </a:r>
          </a:p>
          <a:p>
            <a:r>
              <a:rPr lang="en-US" sz="1600">
                <a:latin typeface="Garamond" panose="02020404030301010803" pitchFamily="18" charset="0"/>
              </a:rPr>
              <a:t>Peasants rarely traveled from their manor</a:t>
            </a:r>
          </a:p>
          <a:p>
            <a:r>
              <a:rPr lang="en-US" sz="1600">
                <a:latin typeface="Garamond" panose="02020404030301010803" pitchFamily="18" charset="0"/>
              </a:rPr>
              <a:t>Nearly everything they needed was produced: crops, fuel, cloth, lumber, and leather goods</a:t>
            </a:r>
          </a:p>
          <a:p>
            <a:r>
              <a:rPr lang="en-US" sz="1600">
                <a:latin typeface="Garamond" panose="02020404030301010803" pitchFamily="18" charset="0"/>
              </a:rPr>
              <a:t>The manor contained a church, mill, blacksmith, water, fields, anything that was needed</a:t>
            </a:r>
          </a:p>
          <a:p>
            <a:pPr>
              <a:buFont typeface="Wingdings" panose="05000000000000000000" pitchFamily="2" charset="2"/>
              <a:buNone/>
            </a:pPr>
            <a:r>
              <a:rPr lang="en-US" sz="1800" b="1">
                <a:latin typeface="Garamond" panose="02020404030301010803" pitchFamily="18" charset="0"/>
              </a:rPr>
              <a:t>Troubles of Manor Life</a:t>
            </a:r>
          </a:p>
          <a:p>
            <a:r>
              <a:rPr lang="en-US" sz="1600">
                <a:latin typeface="Garamond" panose="02020404030301010803" pitchFamily="18" charset="0"/>
              </a:rPr>
              <a:t>Serfs had to pay taxes for grain, marriage, and 10% of their income as a tithe, or church tax</a:t>
            </a:r>
          </a:p>
          <a:p>
            <a:r>
              <a:rPr lang="en-US" sz="1600">
                <a:latin typeface="Garamond" panose="02020404030301010803" pitchFamily="18" charset="0"/>
              </a:rPr>
              <a:t>Serfs lived in crowded cottages, with dirt floors and straw beds</a:t>
            </a:r>
          </a:p>
          <a:p>
            <a:r>
              <a:rPr lang="en-US" sz="1600">
                <a:latin typeface="Garamond" panose="02020404030301010803" pitchFamily="18" charset="0"/>
              </a:rPr>
              <a:t>The peasants believed that God determined their place in society</a:t>
            </a:r>
          </a:p>
        </p:txBody>
      </p:sp>
      <p:pic>
        <p:nvPicPr>
          <p:cNvPr id="497667" name="Picture 3" descr="medieval_man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6201" y="3429000"/>
            <a:ext cx="2308225"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97668" name="Picture 4" descr="man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191001"/>
            <a:ext cx="285750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284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idx="1"/>
          </p:nvPr>
        </p:nvSpPr>
        <p:spPr>
          <a:xfrm>
            <a:off x="1752600" y="228600"/>
            <a:ext cx="8686800" cy="6400800"/>
          </a:xfrm>
        </p:spPr>
        <p:txBody>
          <a:bodyPr/>
          <a:lstStyle/>
          <a:p>
            <a:pPr algn="ctr">
              <a:buFont typeface="Wingdings" panose="05000000000000000000" pitchFamily="2" charset="2"/>
              <a:buNone/>
            </a:pPr>
            <a:r>
              <a:rPr lang="en-US" sz="3600" b="1">
                <a:latin typeface="Garamond" panose="02020404030301010803" pitchFamily="18" charset="0"/>
              </a:rPr>
              <a:t>Gothic</a:t>
            </a:r>
          </a:p>
          <a:p>
            <a:endParaRPr lang="en-US" sz="800">
              <a:latin typeface="Garamond" panose="02020404030301010803" pitchFamily="18" charset="0"/>
            </a:endParaRPr>
          </a:p>
          <a:p>
            <a:r>
              <a:rPr lang="en-US" sz="1600">
                <a:latin typeface="Garamond" panose="02020404030301010803" pitchFamily="18" charset="0"/>
              </a:rPr>
              <a:t>A style of church architecture that developed in medieval Europe, featuring ribbed vaults, stained-glass windows, flying buttresses, pointed arches, and tall spires.</a:t>
            </a:r>
          </a:p>
          <a:p>
            <a:r>
              <a:rPr lang="en-US" sz="1600">
                <a:latin typeface="Garamond" panose="02020404030301010803" pitchFamily="18" charset="0"/>
              </a:rPr>
              <a:t>Developed in the 1100s, replacing the old Romanesque style of churches.</a:t>
            </a:r>
          </a:p>
          <a:p>
            <a:r>
              <a:rPr lang="en-US" sz="1600">
                <a:latin typeface="Garamond" panose="02020404030301010803" pitchFamily="18" charset="0"/>
              </a:rPr>
              <a:t>Gothic cathedrals, unlike the grave and ominous Romanesque buildings, stood very tall, as if reaching toward heaven.</a:t>
            </a:r>
          </a:p>
          <a:p>
            <a:r>
              <a:rPr lang="en-US" sz="1600">
                <a:latin typeface="Garamond" panose="02020404030301010803" pitchFamily="18" charset="0"/>
              </a:rPr>
              <a:t>Cathedrals started off in Germany and quickly spread throughout medieval Europe.</a:t>
            </a:r>
          </a:p>
          <a:p>
            <a:r>
              <a:rPr lang="en-US" sz="1600">
                <a:latin typeface="Garamond" panose="02020404030301010803" pitchFamily="18" charset="0"/>
              </a:rPr>
              <a:t>Soon, they were found in Paris, Chartres, Reims, Amiens, and Beauvais.</a:t>
            </a:r>
          </a:p>
          <a:p>
            <a:r>
              <a:rPr lang="en-US" sz="1600">
                <a:latin typeface="Garamond" panose="02020404030301010803" pitchFamily="18" charset="0"/>
              </a:rPr>
              <a:t>Nearly 500 Gothic cathedrals were built between 1170 and 1270.</a:t>
            </a:r>
          </a:p>
          <a:p>
            <a:r>
              <a:rPr lang="en-US" sz="1600">
                <a:latin typeface="Garamond" panose="02020404030301010803" pitchFamily="18" charset="0"/>
              </a:rPr>
              <a:t>Other forms of art centered around the Gothic style, such as sculpture, woodcarvings, and stained-glass windows.</a:t>
            </a:r>
          </a:p>
        </p:txBody>
      </p:sp>
      <p:pic>
        <p:nvPicPr>
          <p:cNvPr id="498691" name="Picture 3" descr="_1076618_duomo_ap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038601"/>
            <a:ext cx="3962400" cy="2263775"/>
          </a:xfrm>
          <a:prstGeom prst="rect">
            <a:avLst/>
          </a:prstGeom>
          <a:noFill/>
          <a:extLst>
            <a:ext uri="{909E8E84-426E-40DD-AFC4-6F175D3DCCD1}">
              <a14:hiddenFill xmlns:a14="http://schemas.microsoft.com/office/drawing/2010/main">
                <a:solidFill>
                  <a:srgbClr val="FFFFFF"/>
                </a:solidFill>
              </a14:hiddenFill>
            </a:ext>
          </a:extLst>
        </p:spPr>
      </p:pic>
      <p:pic>
        <p:nvPicPr>
          <p:cNvPr id="498692" name="Picture 4" descr="BarcelonaGot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3733800"/>
            <a:ext cx="2811463"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849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idx="1"/>
          </p:nvPr>
        </p:nvSpPr>
        <p:spPr>
          <a:xfrm>
            <a:off x="1524000" y="0"/>
            <a:ext cx="9144000" cy="6858000"/>
          </a:xfrm>
        </p:spPr>
        <p:txBody>
          <a:bodyPr/>
          <a:lstStyle/>
          <a:p>
            <a:r>
              <a:rPr lang="en-US" b="1">
                <a:latin typeface="Garamond" panose="02020404030301010803" pitchFamily="18" charset="0"/>
              </a:rPr>
              <a:t>               Cultural Exchanges: The Crusades</a:t>
            </a:r>
          </a:p>
          <a:p>
            <a:r>
              <a:rPr lang="en-US" sz="1800" b="1">
                <a:latin typeface="Garamond" panose="02020404030301010803" pitchFamily="18" charset="0"/>
              </a:rPr>
              <a:t>Crusades</a:t>
            </a:r>
          </a:p>
          <a:p>
            <a:endParaRPr lang="en-US" sz="1600" b="1"/>
          </a:p>
          <a:p>
            <a:r>
              <a:rPr lang="en-US" sz="1600"/>
              <a:t>During the Middle Ages, Europeans had only one significant unifying aspect of life.  The Catholic Church permeated every aspect of society.  </a:t>
            </a:r>
          </a:p>
          <a:p>
            <a:endParaRPr lang="en-US" sz="1600"/>
          </a:p>
          <a:p>
            <a:r>
              <a:rPr lang="en-US" sz="1600"/>
              <a:t>For about 200 years, Western Europe under the sway of the Catholic church attempted to retake the Holy Land away from the Muslims.  The largest target was the holy city of Jerusalem, however, other areas were fought over, such as the city of Constantinople. </a:t>
            </a:r>
          </a:p>
          <a:p>
            <a:endParaRPr lang="en-US" sz="1600"/>
          </a:p>
          <a:p>
            <a:r>
              <a:rPr lang="en-US" sz="1600"/>
              <a:t>Although the crusades were considered there were some positive effects. Europeans began to gain an expanded view of the world. Trade increased drastically. Crusaders brought home new fabrics, spices, and perfumes.</a:t>
            </a:r>
          </a:p>
        </p:txBody>
      </p:sp>
      <p:pic>
        <p:nvPicPr>
          <p:cNvPr id="499717" name="Picture 5" descr="crusad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1" y="3962400"/>
            <a:ext cx="2352675" cy="2667000"/>
          </a:xfrm>
          <a:prstGeom prst="rect">
            <a:avLst/>
          </a:prstGeom>
          <a:noFill/>
          <a:extLst>
            <a:ext uri="{909E8E84-426E-40DD-AFC4-6F175D3DCCD1}">
              <a14:hiddenFill xmlns:a14="http://schemas.microsoft.com/office/drawing/2010/main">
                <a:solidFill>
                  <a:srgbClr val="FFFFFF"/>
                </a:solidFill>
              </a14:hiddenFill>
            </a:ext>
          </a:extLst>
        </p:spPr>
      </p:pic>
      <p:pic>
        <p:nvPicPr>
          <p:cNvPr id="499719" name="Picture 7" descr="crusmpa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657601"/>
            <a:ext cx="42672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158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Saladin</a:t>
            </a:r>
          </a:p>
          <a:p>
            <a:pPr>
              <a:buFont typeface="Wingdings" panose="05000000000000000000" pitchFamily="2" charset="2"/>
              <a:buNone/>
            </a:pPr>
            <a:r>
              <a:rPr lang="en-US" sz="1800" b="1">
                <a:latin typeface="Garamond" panose="02020404030301010803" pitchFamily="18" charset="0"/>
              </a:rPr>
              <a:t>∙ Respected Muslim Leader</a:t>
            </a:r>
          </a:p>
          <a:p>
            <a:pPr>
              <a:buFont typeface="Wingdings" panose="05000000000000000000" pitchFamily="2" charset="2"/>
              <a:buNone/>
            </a:pPr>
            <a:r>
              <a:rPr lang="en-US" sz="1600">
                <a:latin typeface="Garamond" panose="02020404030301010803" pitchFamily="18" charset="0"/>
              </a:rPr>
              <a:t>∙Saladin united the Muslim world in the late 1100’s. </a:t>
            </a:r>
          </a:p>
          <a:p>
            <a:pPr>
              <a:buFont typeface="Wingdings" panose="05000000000000000000" pitchFamily="2" charset="2"/>
              <a:buNone/>
            </a:pPr>
            <a:r>
              <a:rPr lang="en-US" sz="1600">
                <a:latin typeface="Garamond" panose="02020404030301010803" pitchFamily="18" charset="0"/>
              </a:rPr>
              <a:t>∙He was respected by both Christians and Muslims.</a:t>
            </a:r>
          </a:p>
          <a:p>
            <a:pPr>
              <a:buFont typeface="Wingdings" panose="05000000000000000000" pitchFamily="2" charset="2"/>
              <a:buNone/>
            </a:pPr>
            <a:r>
              <a:rPr lang="en-US" sz="1600">
                <a:latin typeface="Garamond" panose="02020404030301010803" pitchFamily="18" charset="0"/>
              </a:rPr>
              <a:t>∙Saladin went to Jerusalem and the Christians had their mind set on stopping him.</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∙Taking of Jerusalem</a:t>
            </a:r>
          </a:p>
          <a:p>
            <a:pPr>
              <a:buFont typeface="Wingdings" panose="05000000000000000000" pitchFamily="2" charset="2"/>
              <a:buNone/>
            </a:pPr>
            <a:r>
              <a:rPr lang="en-US" sz="1600">
                <a:latin typeface="Garamond" panose="02020404030301010803" pitchFamily="18" charset="0"/>
              </a:rPr>
              <a:t>∙There was no Christian victory when they went to stop Saladin.</a:t>
            </a:r>
          </a:p>
          <a:p>
            <a:pPr>
              <a:buFont typeface="Wingdings" panose="05000000000000000000" pitchFamily="2" charset="2"/>
              <a:buNone/>
            </a:pPr>
            <a:r>
              <a:rPr lang="en-US" sz="1600">
                <a:latin typeface="Garamond" panose="02020404030301010803" pitchFamily="18" charset="0"/>
              </a:rPr>
              <a:t>∙Crusaders in Jerusalem surrendered, but Saladin would not let his soldiers kill or harm them the Crusaders or the people.</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∙Richard the Lion-Hearted</a:t>
            </a:r>
          </a:p>
          <a:p>
            <a:pPr>
              <a:buFont typeface="Wingdings" panose="05000000000000000000" pitchFamily="2" charset="2"/>
              <a:buNone/>
            </a:pPr>
            <a:r>
              <a:rPr lang="en-US" sz="1800">
                <a:latin typeface="Garamond" panose="02020404030301010803" pitchFamily="18" charset="0"/>
              </a:rPr>
              <a:t>∙</a:t>
            </a:r>
            <a:r>
              <a:rPr lang="en-US" sz="1600">
                <a:latin typeface="Garamond" panose="02020404030301010803" pitchFamily="18" charset="0"/>
              </a:rPr>
              <a:t>King</a:t>
            </a:r>
            <a:r>
              <a:rPr lang="en-US" sz="1800">
                <a:latin typeface="Garamond" panose="02020404030301010803" pitchFamily="18" charset="0"/>
              </a:rPr>
              <a:t> </a:t>
            </a:r>
            <a:r>
              <a:rPr lang="en-US" sz="1600">
                <a:latin typeface="Garamond" panose="02020404030301010803" pitchFamily="18" charset="0"/>
              </a:rPr>
              <a:t>of England in 1189.</a:t>
            </a:r>
          </a:p>
          <a:p>
            <a:pPr>
              <a:buFont typeface="Wingdings" panose="05000000000000000000" pitchFamily="2" charset="2"/>
              <a:buNone/>
            </a:pPr>
            <a:r>
              <a:rPr lang="en-US" sz="1600">
                <a:latin typeface="Garamond" panose="02020404030301010803" pitchFamily="18" charset="0"/>
              </a:rPr>
              <a:t>∙He wanted to take Jerusalem from Saladin.</a:t>
            </a:r>
          </a:p>
          <a:p>
            <a:pPr>
              <a:buFont typeface="Wingdings" panose="05000000000000000000" pitchFamily="2" charset="2"/>
              <a:buNone/>
            </a:pPr>
            <a:r>
              <a:rPr lang="en-US" sz="1600">
                <a:latin typeface="Garamond" panose="02020404030301010803" pitchFamily="18" charset="0"/>
              </a:rPr>
              <a:t>∙Richard won a lot of victories during the Third Crusade.</a:t>
            </a:r>
          </a:p>
          <a:p>
            <a:pPr>
              <a:buFont typeface="Wingdings" panose="05000000000000000000" pitchFamily="2" charset="2"/>
              <a:buNone/>
            </a:pPr>
            <a:r>
              <a:rPr lang="en-US" sz="1600">
                <a:latin typeface="Garamond" panose="02020404030301010803" pitchFamily="18" charset="0"/>
              </a:rPr>
              <a:t>∙Richards forces were unable to capture the city.</a:t>
            </a:r>
            <a:endParaRPr lang="en-US" sz="18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500739" name="Picture 3" descr="Salâh Ad-Dîn Al-Ayyûbî - Saladin (1138 - 11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3276600"/>
            <a:ext cx="28194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884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idx="1"/>
          </p:nvPr>
        </p:nvSpPr>
        <p:spPr>
          <a:xfrm>
            <a:off x="1524000" y="0"/>
            <a:ext cx="9144000" cy="6858000"/>
          </a:xfrm>
        </p:spPr>
        <p:txBody>
          <a:bodyPr>
            <a:normAutofit fontScale="92500"/>
          </a:bodyPr>
          <a:lstStyle/>
          <a:p>
            <a:pPr algn="ctr">
              <a:lnSpc>
                <a:spcPct val="90000"/>
              </a:lnSpc>
            </a:pPr>
            <a:r>
              <a:rPr lang="en-US" sz="3900" b="1">
                <a:latin typeface="Garamond" panose="02020404030301010803" pitchFamily="18" charset="0"/>
              </a:rPr>
              <a:t>Impact of the Crusades</a:t>
            </a:r>
          </a:p>
          <a:p>
            <a:pPr>
              <a:lnSpc>
                <a:spcPct val="90000"/>
              </a:lnSpc>
            </a:pPr>
            <a:r>
              <a:rPr lang="en-US" sz="2000" b="1">
                <a:latin typeface="Garamond" panose="02020404030301010803" pitchFamily="18" charset="0"/>
              </a:rPr>
              <a:t>Increased Trade</a:t>
            </a:r>
          </a:p>
          <a:p>
            <a:pPr>
              <a:lnSpc>
                <a:spcPct val="90000"/>
              </a:lnSpc>
            </a:pPr>
            <a:r>
              <a:rPr lang="en-US" sz="1800">
                <a:latin typeface="Garamond" panose="02020404030301010803" pitchFamily="18" charset="0"/>
              </a:rPr>
              <a:t>Before the crusades trade with the Byzantine empire sparked interest in goods form the east</a:t>
            </a:r>
          </a:p>
          <a:p>
            <a:pPr>
              <a:lnSpc>
                <a:spcPct val="90000"/>
              </a:lnSpc>
            </a:pPr>
            <a:r>
              <a:rPr lang="en-US" sz="1800">
                <a:latin typeface="Garamond" panose="02020404030301010803" pitchFamily="18" charset="0"/>
              </a:rPr>
              <a:t>Crusaders returning from Europe brought home new fabrics, spices, and perfume</a:t>
            </a:r>
          </a:p>
          <a:p>
            <a:pPr>
              <a:lnSpc>
                <a:spcPct val="90000"/>
              </a:lnSpc>
            </a:pPr>
            <a:r>
              <a:rPr lang="en-US" sz="1800">
                <a:latin typeface="Garamond" panose="02020404030301010803" pitchFamily="18" charset="0"/>
              </a:rPr>
              <a:t>Ships used to carry crusaders now became trade ships</a:t>
            </a:r>
          </a:p>
          <a:p>
            <a:pPr>
              <a:lnSpc>
                <a:spcPct val="90000"/>
              </a:lnSpc>
            </a:pPr>
            <a:r>
              <a:rPr lang="en-US" sz="1800">
                <a:latin typeface="Garamond" panose="02020404030301010803" pitchFamily="18" charset="0"/>
              </a:rPr>
              <a:t>Both Eastern and Western economies benefited from trade</a:t>
            </a:r>
          </a:p>
          <a:p>
            <a:pPr>
              <a:lnSpc>
                <a:spcPct val="90000"/>
              </a:lnSpc>
            </a:pPr>
            <a:r>
              <a:rPr lang="en-US" sz="2000" b="1">
                <a:latin typeface="Garamond" panose="02020404030301010803" pitchFamily="18" charset="0"/>
              </a:rPr>
              <a:t>Encouragement of Learning</a:t>
            </a:r>
          </a:p>
          <a:p>
            <a:pPr>
              <a:lnSpc>
                <a:spcPct val="90000"/>
              </a:lnSpc>
            </a:pPr>
            <a:r>
              <a:rPr lang="en-US" sz="1800">
                <a:latin typeface="Garamond" panose="02020404030301010803" pitchFamily="18" charset="0"/>
              </a:rPr>
              <a:t>As Europeans were exposed to the Byzantine and Muslim culture they began to take interest in learning</a:t>
            </a:r>
          </a:p>
          <a:p>
            <a:pPr>
              <a:lnSpc>
                <a:spcPct val="90000"/>
              </a:lnSpc>
            </a:pPr>
            <a:r>
              <a:rPr lang="en-US" sz="1800">
                <a:latin typeface="Garamond" panose="02020404030301010803" pitchFamily="18" charset="0"/>
              </a:rPr>
              <a:t>They were exposed to advances in math, science, literature, art, and geographic knowledge</a:t>
            </a:r>
          </a:p>
          <a:p>
            <a:pPr>
              <a:lnSpc>
                <a:spcPct val="90000"/>
              </a:lnSpc>
            </a:pPr>
            <a:r>
              <a:rPr lang="en-US" sz="2000" b="1">
                <a:latin typeface="Garamond" panose="02020404030301010803" pitchFamily="18" charset="0"/>
              </a:rPr>
              <a:t>Changes in the Church</a:t>
            </a:r>
          </a:p>
          <a:p>
            <a:pPr>
              <a:lnSpc>
                <a:spcPct val="90000"/>
              </a:lnSpc>
            </a:pPr>
            <a:r>
              <a:rPr lang="en-US" sz="1800">
                <a:latin typeface="Garamond" panose="02020404030301010803" pitchFamily="18" charset="0"/>
              </a:rPr>
              <a:t>The Crusades increased the power of the pope for a short time</a:t>
            </a:r>
          </a:p>
          <a:p>
            <a:pPr>
              <a:lnSpc>
                <a:spcPct val="90000"/>
              </a:lnSpc>
            </a:pPr>
            <a:r>
              <a:rPr lang="en-US" sz="1800">
                <a:latin typeface="Garamond" panose="02020404030301010803" pitchFamily="18" charset="0"/>
              </a:rPr>
              <a:t>Problems between Eastern and Western Churches grew after the crusader’s attack on Constantinople</a:t>
            </a:r>
          </a:p>
          <a:p>
            <a:pPr>
              <a:lnSpc>
                <a:spcPct val="90000"/>
              </a:lnSpc>
            </a:pPr>
            <a:r>
              <a:rPr lang="en-US" sz="2000" b="1">
                <a:latin typeface="Garamond" panose="02020404030301010803" pitchFamily="18" charset="0"/>
              </a:rPr>
              <a:t>Changes in the Feudal System</a:t>
            </a:r>
          </a:p>
          <a:p>
            <a:pPr>
              <a:lnSpc>
                <a:spcPct val="90000"/>
              </a:lnSpc>
            </a:pPr>
            <a:r>
              <a:rPr lang="en-US" sz="1800">
                <a:latin typeface="Garamond" panose="02020404030301010803" pitchFamily="18" charset="0"/>
              </a:rPr>
              <a:t>Crusades increased the power of Monarchs</a:t>
            </a:r>
          </a:p>
          <a:p>
            <a:pPr>
              <a:lnSpc>
                <a:spcPct val="90000"/>
              </a:lnSpc>
            </a:pPr>
            <a:r>
              <a:rPr lang="en-US" sz="1800">
                <a:latin typeface="Garamond" panose="02020404030301010803" pitchFamily="18" charset="0"/>
              </a:rPr>
              <a:t>Feudalism was weakening</a:t>
            </a:r>
          </a:p>
          <a:p>
            <a:pPr>
              <a:lnSpc>
                <a:spcPct val="90000"/>
              </a:lnSpc>
            </a:pPr>
            <a:r>
              <a:rPr lang="en-US" sz="1800">
                <a:latin typeface="Garamond" panose="02020404030301010803" pitchFamily="18" charset="0"/>
              </a:rPr>
              <a:t>Serfs had been to pay for land using food, but now Lords demanded payment in the form of money to finance the crusades</a:t>
            </a:r>
          </a:p>
          <a:p>
            <a:pPr>
              <a:lnSpc>
                <a:spcPct val="90000"/>
              </a:lnSpc>
            </a:pPr>
            <a:r>
              <a:rPr lang="en-US" sz="1800">
                <a:latin typeface="Garamond" panose="02020404030301010803" pitchFamily="18" charset="0"/>
              </a:rPr>
              <a:t>An economy based on money, not land, took over</a:t>
            </a:r>
          </a:p>
        </p:txBody>
      </p:sp>
      <p:pic>
        <p:nvPicPr>
          <p:cNvPr id="503811" name="Picture 3" descr="Crusades-II-J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5784850"/>
            <a:ext cx="1371600" cy="107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512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a:latin typeface="Garamond" panose="02020404030301010803" pitchFamily="18" charset="0"/>
              </a:rPr>
              <a:t>                         </a:t>
            </a:r>
            <a:r>
              <a:rPr lang="en-US" sz="3600" b="1">
                <a:latin typeface="Garamond" panose="02020404030301010803" pitchFamily="18" charset="0"/>
              </a:rPr>
              <a:t> Feudal Japan</a:t>
            </a:r>
            <a:br>
              <a:rPr lang="en-US" sz="3600" b="1">
                <a:latin typeface="Garamond" panose="02020404030301010803" pitchFamily="18" charset="0"/>
              </a:rPr>
            </a:br>
            <a:r>
              <a:rPr lang="en-US" sz="1800" b="1">
                <a:latin typeface="Garamond" panose="02020404030301010803" pitchFamily="18" charset="0"/>
              </a:rPr>
              <a:t>Samurai: </a:t>
            </a:r>
          </a:p>
          <a:p>
            <a:r>
              <a:rPr lang="en-US" sz="1600">
                <a:latin typeface="Garamond" panose="02020404030301010803" pitchFamily="18" charset="0"/>
              </a:rPr>
              <a:t>Rival lords in Japan surrounded themselves with body guards called Samurai. </a:t>
            </a:r>
          </a:p>
          <a:p>
            <a:r>
              <a:rPr lang="en-US" sz="1600">
                <a:latin typeface="Garamond" panose="02020404030301010803" pitchFamily="18" charset="0"/>
              </a:rPr>
              <a:t>They lived according the demanding code, Bushido.</a:t>
            </a:r>
          </a:p>
          <a:p>
            <a:r>
              <a:rPr lang="en-US" sz="1600">
                <a:latin typeface="Garamond" panose="02020404030301010803" pitchFamily="18" charset="0"/>
              </a:rPr>
              <a:t>They were expected to show reckless courage, reverence for the gods, fairness, and generosity toward those who are weaker than themselves.</a:t>
            </a:r>
          </a:p>
          <a:p>
            <a:r>
              <a:rPr lang="en-US" sz="1600">
                <a:latin typeface="Garamond" panose="02020404030301010803" pitchFamily="18" charset="0"/>
              </a:rPr>
              <a:t>Dying an honorable death was more important than living a long life. </a:t>
            </a:r>
            <a:br>
              <a:rPr lang="en-US" sz="1600">
                <a:latin typeface="Garamond" panose="02020404030301010803" pitchFamily="18" charset="0"/>
              </a:rPr>
            </a:br>
            <a:r>
              <a:rPr lang="en-US" sz="1800" b="1">
                <a:latin typeface="Garamond" panose="02020404030301010803" pitchFamily="18" charset="0"/>
              </a:rPr>
              <a:t>Kamakura</a:t>
            </a:r>
            <a:r>
              <a:rPr lang="en-US" sz="1600">
                <a:latin typeface="Garamond" panose="02020404030301010803" pitchFamily="18" charset="0"/>
              </a:rPr>
              <a:t> </a:t>
            </a:r>
            <a:r>
              <a:rPr lang="en-US" sz="1800" b="1">
                <a:latin typeface="Garamond" panose="02020404030301010803" pitchFamily="18" charset="0"/>
              </a:rPr>
              <a:t>Shogun:</a:t>
            </a:r>
          </a:p>
          <a:p>
            <a:r>
              <a:rPr lang="en-US" sz="1600">
                <a:latin typeface="Garamond" panose="02020404030301010803" pitchFamily="18" charset="0"/>
              </a:rPr>
              <a:t>The shogun had the power of a military dictator over: Officials, judges, taxes, armies, roads- all were under his authority.</a:t>
            </a:r>
          </a:p>
          <a:p>
            <a:r>
              <a:rPr lang="en-US" sz="1600">
                <a:latin typeface="Garamond" panose="02020404030301010803" pitchFamily="18" charset="0"/>
              </a:rPr>
              <a:t>Although tradition was the Emperor still reigned, even though the Shogun had the real power.</a:t>
            </a:r>
          </a:p>
          <a:p>
            <a:r>
              <a:rPr lang="en-US" sz="1600">
                <a:latin typeface="Garamond" panose="02020404030301010803" pitchFamily="18" charset="0"/>
              </a:rPr>
              <a:t>The emperor became more of a puppet head than a political influence.</a:t>
            </a:r>
          </a:p>
          <a:p>
            <a:r>
              <a:rPr lang="en-US" sz="1600">
                <a:latin typeface="Garamond" panose="02020404030301010803" pitchFamily="18" charset="0"/>
              </a:rPr>
              <a:t>The Kamakura Shoguns were strong enough to turn back the two naval invasions by the Mongols.</a:t>
            </a:r>
          </a:p>
          <a:p>
            <a:r>
              <a:rPr lang="en-US" sz="1600">
                <a:latin typeface="Garamond" panose="02020404030301010803" pitchFamily="18" charset="0"/>
              </a:rPr>
              <a:t>Although this drained the Shoguns’ treasury and loyal samurais weren’t getting paid.</a:t>
            </a:r>
          </a:p>
          <a:p>
            <a:r>
              <a:rPr lang="en-US" sz="1600">
                <a:latin typeface="Garamond" panose="02020404030301010803" pitchFamily="18" charset="0"/>
              </a:rPr>
              <a:t>Samurais became attached more closely to their local lords and soon local lords were fighting each other as fiercely as they fought the Mongols.</a:t>
            </a:r>
          </a:p>
          <a:p>
            <a:endParaRPr lang="en-US" sz="1600">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p:txBody>
      </p:sp>
      <p:pic>
        <p:nvPicPr>
          <p:cNvPr id="502787" name="Picture 3" descr="is?849106366836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5029201"/>
            <a:ext cx="1752600" cy="1438275"/>
          </a:xfrm>
          <a:prstGeom prst="rect">
            <a:avLst/>
          </a:prstGeom>
          <a:noFill/>
          <a:extLst>
            <a:ext uri="{909E8E84-426E-40DD-AFC4-6F175D3DCCD1}">
              <a14:hiddenFill xmlns:a14="http://schemas.microsoft.com/office/drawing/2010/main">
                <a:solidFill>
                  <a:srgbClr val="FFFFFF"/>
                </a:solidFill>
              </a14:hiddenFill>
            </a:ext>
          </a:extLst>
        </p:spPr>
      </p:pic>
      <p:pic>
        <p:nvPicPr>
          <p:cNvPr id="502788" name="Picture 4" descr="shogun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684714"/>
            <a:ext cx="3124200" cy="217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3823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idx="1"/>
          </p:nvPr>
        </p:nvSpPr>
        <p:spPr>
          <a:xfrm>
            <a:off x="1981200" y="457201"/>
            <a:ext cx="8229600" cy="5668963"/>
          </a:xfrm>
        </p:spPr>
        <p:txBody>
          <a:bodyPr/>
          <a:lstStyle/>
          <a:p>
            <a:pPr algn="ctr">
              <a:buFont typeface="Wingdings" panose="05000000000000000000" pitchFamily="2" charset="2"/>
              <a:buNone/>
            </a:pPr>
            <a:r>
              <a:rPr lang="en-US" sz="3600" b="1">
                <a:latin typeface="Garamond" panose="02020404030301010803" pitchFamily="18" charset="0"/>
              </a:rPr>
              <a:t>Shinto</a:t>
            </a:r>
          </a:p>
          <a:p>
            <a:pPr lvl="2">
              <a:buFont typeface="Wingdings" panose="05000000000000000000" pitchFamily="2" charset="2"/>
              <a:buNone/>
            </a:pPr>
            <a:r>
              <a:rPr lang="en-US" sz="1800" b="1">
                <a:latin typeface="Garamond" panose="02020404030301010803" pitchFamily="18" charset="0"/>
              </a:rPr>
              <a:t>What is Shinto?</a:t>
            </a:r>
          </a:p>
          <a:p>
            <a:pPr lvl="2"/>
            <a:r>
              <a:rPr lang="en-US" sz="1600">
                <a:latin typeface="Garamond" panose="02020404030301010803" pitchFamily="18" charset="0"/>
              </a:rPr>
              <a:t>It was a Japanese religion in which each clan in Japan worshipped their own Nature Gods and Goddesses.</a:t>
            </a:r>
          </a:p>
          <a:p>
            <a:pPr lvl="2"/>
            <a:r>
              <a:rPr lang="en-US" sz="1600">
                <a:latin typeface="Garamond" panose="02020404030301010803" pitchFamily="18" charset="0"/>
              </a:rPr>
              <a:t>It was varied because of different customs and beliefs</a:t>
            </a:r>
          </a:p>
          <a:p>
            <a:pPr lvl="2"/>
            <a:r>
              <a:rPr lang="en-US" sz="1600">
                <a:latin typeface="Garamond" panose="02020404030301010803" pitchFamily="18" charset="0"/>
              </a:rPr>
              <a:t>Shinto meant “way of the Gods”</a:t>
            </a:r>
          </a:p>
          <a:p>
            <a:pPr lvl="2"/>
            <a:r>
              <a:rPr lang="en-US" sz="1600">
                <a:latin typeface="Garamond" panose="02020404030301010803" pitchFamily="18" charset="0"/>
              </a:rPr>
              <a:t>It had no rituals or philosophy, but instead based on respect for the forces of nature.</a:t>
            </a:r>
          </a:p>
          <a:p>
            <a:pPr lvl="2"/>
            <a:r>
              <a:rPr lang="en-US" sz="1600">
                <a:latin typeface="Garamond" panose="02020404030301010803" pitchFamily="18" charset="0"/>
              </a:rPr>
              <a:t>Worshipers believed in </a:t>
            </a:r>
            <a:r>
              <a:rPr lang="en-US" sz="1600" i="1">
                <a:latin typeface="Garamond" panose="02020404030301010803" pitchFamily="18" charset="0"/>
              </a:rPr>
              <a:t>kami </a:t>
            </a:r>
            <a:r>
              <a:rPr lang="en-US" sz="1600">
                <a:latin typeface="Garamond" panose="02020404030301010803" pitchFamily="18" charset="0"/>
              </a:rPr>
              <a:t>or divine spirits in nature.</a:t>
            </a:r>
          </a:p>
          <a:p>
            <a:pPr lvl="2"/>
            <a:r>
              <a:rPr lang="en-US" sz="1600">
                <a:latin typeface="Garamond" panose="02020404030301010803" pitchFamily="18" charset="0"/>
              </a:rPr>
              <a:t>An abnormal tree, rock, waterfall, mountain could be home to kami </a:t>
            </a:r>
          </a:p>
        </p:txBody>
      </p:sp>
      <p:pic>
        <p:nvPicPr>
          <p:cNvPr id="447491" name="Picture 3" descr="shi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1" y="3429000"/>
            <a:ext cx="5076825" cy="323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55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2"/>
          <p:cNvSpPr>
            <a:spLocks noGrp="1" noChangeArrowheads="1"/>
          </p:cNvSpPr>
          <p:nvPr>
            <p:ph idx="1"/>
          </p:nvPr>
        </p:nvSpPr>
        <p:spPr>
          <a:xfrm>
            <a:off x="1524000" y="0"/>
            <a:ext cx="9144000" cy="6858000"/>
          </a:xfrm>
        </p:spPr>
        <p:txBody>
          <a:bodyPr/>
          <a:lstStyle/>
          <a:p>
            <a:pPr marL="609600" indent="-609600" algn="ctr">
              <a:buNone/>
            </a:pPr>
            <a:r>
              <a:rPr lang="en-US" sz="3600" b="1">
                <a:latin typeface="Garamond" panose="02020404030301010803" pitchFamily="18" charset="0"/>
              </a:rPr>
              <a:t>Tokugawa Shogun</a:t>
            </a:r>
          </a:p>
          <a:p>
            <a:pPr marL="609600" indent="-609600">
              <a:buClr>
                <a:schemeClr val="tx1"/>
              </a:buClr>
            </a:pPr>
            <a:endParaRPr lang="en-US" sz="1800" b="1">
              <a:latin typeface="Garamond" panose="02020404030301010803" pitchFamily="18" charset="0"/>
            </a:endParaRPr>
          </a:p>
          <a:p>
            <a:pPr marL="609600" indent="-609600">
              <a:buClr>
                <a:schemeClr val="tx1"/>
              </a:buClr>
            </a:pPr>
            <a:r>
              <a:rPr lang="en-US" sz="1800" b="1">
                <a:latin typeface="Garamond" panose="02020404030301010803" pitchFamily="18" charset="0"/>
              </a:rPr>
              <a:t>Tokugawa Ieyasu</a:t>
            </a:r>
          </a:p>
          <a:p>
            <a:pPr marL="990600" lvl="1" indent="-533400">
              <a:buClr>
                <a:schemeClr val="tx1"/>
              </a:buClr>
            </a:pPr>
            <a:r>
              <a:rPr lang="en-US" sz="1400">
                <a:latin typeface="Garamond" panose="02020404030301010803" pitchFamily="18" charset="0"/>
              </a:rPr>
              <a:t>United Japan in 1600</a:t>
            </a:r>
          </a:p>
          <a:p>
            <a:pPr marL="990600" lvl="1" indent="-533400">
              <a:buClr>
                <a:schemeClr val="tx1"/>
              </a:buClr>
            </a:pPr>
            <a:r>
              <a:rPr lang="en-US" sz="1400">
                <a:latin typeface="Garamond" panose="02020404030301010803" pitchFamily="18" charset="0"/>
              </a:rPr>
              <a:t>Held landowner’s (Daimyo) families hostage in the capital of Edo to ensure obedience</a:t>
            </a:r>
          </a:p>
          <a:p>
            <a:pPr marL="990600" lvl="1" indent="-533400">
              <a:buClr>
                <a:schemeClr val="tx1"/>
              </a:buClr>
            </a:pPr>
            <a:r>
              <a:rPr lang="en-US" sz="1400">
                <a:latin typeface="Garamond" panose="02020404030301010803" pitchFamily="18" charset="0"/>
              </a:rPr>
              <a:t>Founded the Tokugawa Shogunate, which continued until 1867</a:t>
            </a:r>
          </a:p>
          <a:p>
            <a:pPr marL="990600" lvl="1" indent="-533400">
              <a:buClr>
                <a:schemeClr val="tx1"/>
              </a:buClr>
            </a:pPr>
            <a:endParaRPr lang="en-US" sz="1400">
              <a:latin typeface="Garamond" panose="02020404030301010803" pitchFamily="18" charset="0"/>
            </a:endParaRPr>
          </a:p>
          <a:p>
            <a:pPr marL="609600" indent="-609600">
              <a:buClr>
                <a:schemeClr val="tx1"/>
              </a:buClr>
            </a:pPr>
            <a:r>
              <a:rPr lang="en-US" sz="1800" b="1">
                <a:latin typeface="Garamond" panose="02020404030301010803" pitchFamily="18" charset="0"/>
              </a:rPr>
              <a:t>Society under the Tokugawa Shogun</a:t>
            </a:r>
          </a:p>
          <a:p>
            <a:pPr marL="990600" lvl="1" indent="-533400">
              <a:buClr>
                <a:schemeClr val="tx1"/>
              </a:buClr>
            </a:pPr>
            <a:r>
              <a:rPr lang="en-US" sz="1600">
                <a:latin typeface="Garamond" panose="02020404030301010803" pitchFamily="18" charset="0"/>
              </a:rPr>
              <a:t>Japan enjoyed over 200 years under the new Shogun</a:t>
            </a:r>
          </a:p>
          <a:p>
            <a:pPr marL="990600" lvl="1" indent="-533400">
              <a:buClr>
                <a:schemeClr val="tx1"/>
              </a:buClr>
            </a:pPr>
            <a:r>
              <a:rPr lang="en-US" sz="1600">
                <a:latin typeface="Garamond" panose="02020404030301010803" pitchFamily="18" charset="0"/>
              </a:rPr>
              <a:t>Merchant class and rich prospered</a:t>
            </a:r>
          </a:p>
          <a:p>
            <a:pPr marL="990600" lvl="1" indent="-533400">
              <a:buClr>
                <a:schemeClr val="tx1"/>
              </a:buClr>
            </a:pPr>
            <a:r>
              <a:rPr lang="en-US" sz="1600">
                <a:latin typeface="Garamond" panose="02020404030301010803" pitchFamily="18" charset="0"/>
              </a:rPr>
              <a:t>Rich and poor benefited from a growing Japanese culture</a:t>
            </a:r>
          </a:p>
        </p:txBody>
      </p:sp>
      <p:pic>
        <p:nvPicPr>
          <p:cNvPr id="559107" name="Picture 3" descr="Torii-bbi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0"/>
            <a:ext cx="36195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559108" name="Picture 4" descr="warlor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4133850"/>
            <a:ext cx="2514600" cy="2446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012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Rise of Mongols </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Who and where?</a:t>
            </a:r>
          </a:p>
          <a:p>
            <a:r>
              <a:rPr lang="en-US" sz="1600">
                <a:latin typeface="Garamond" panose="02020404030301010803" pitchFamily="18" charset="0"/>
              </a:rPr>
              <a:t>In the 1200’s, a ferocious group of horsemen from central Asia fought their way into Russia. These nomads were Mongols. </a:t>
            </a:r>
          </a:p>
          <a:p>
            <a:r>
              <a:rPr lang="en-US" sz="1600">
                <a:latin typeface="Garamond" panose="02020404030301010803" pitchFamily="18" charset="0"/>
              </a:rPr>
              <a:t>They exploded onto the scene under the leadership of Genghis Khan, one of the most feared military leaders of all time. </a:t>
            </a:r>
          </a:p>
          <a:p>
            <a:r>
              <a:rPr lang="en-US" sz="1600">
                <a:latin typeface="Garamond" panose="02020404030301010803" pitchFamily="18" charset="0"/>
              </a:rPr>
              <a:t>When Genghis Khan died in 1227 his successors continued the conquering that he had begun. </a:t>
            </a:r>
          </a:p>
          <a:p>
            <a:pPr>
              <a:buFont typeface="Wingdings" panose="05000000000000000000" pitchFamily="2" charset="2"/>
              <a:buNone/>
            </a:pPr>
            <a:r>
              <a:rPr lang="en-US" sz="1800" b="1">
                <a:latin typeface="Garamond" panose="02020404030301010803" pitchFamily="18" charset="0"/>
              </a:rPr>
              <a:t>Mongols In Russia</a:t>
            </a:r>
            <a:endParaRPr lang="en-US" sz="1600">
              <a:latin typeface="Garamond" panose="02020404030301010803" pitchFamily="18" charset="0"/>
            </a:endParaRPr>
          </a:p>
          <a:p>
            <a:r>
              <a:rPr lang="en-US" sz="1600">
                <a:latin typeface="Garamond" panose="02020404030301010803" pitchFamily="18" charset="0"/>
              </a:rPr>
              <a:t>Under Mongol rule the Russians could follow all their usual customs as long as the made no sign of rebellion. The Mongols tolerated all the religions in their realms, and the Church acted as a mediator between the people and the Mongols. </a:t>
            </a:r>
          </a:p>
          <a:p>
            <a:r>
              <a:rPr lang="en-US" sz="1600">
                <a:latin typeface="Garamond" panose="02020404030301010803" pitchFamily="18" charset="0"/>
              </a:rPr>
              <a:t>The Mongols demanded two things from the Russians: Extreme Obedience, and massive amounts of tribute. </a:t>
            </a:r>
          </a:p>
          <a:p>
            <a:pPr>
              <a:buFont typeface="Wingdings" panose="05000000000000000000" pitchFamily="2" charset="2"/>
              <a:buNone/>
            </a:pPr>
            <a:r>
              <a:rPr lang="en-US" sz="1800" b="1">
                <a:latin typeface="Garamond" panose="02020404030301010803" pitchFamily="18" charset="0"/>
              </a:rPr>
              <a:t>Mongol Rule Serves Russian Interests</a:t>
            </a:r>
          </a:p>
          <a:p>
            <a:r>
              <a:rPr lang="en-US" sz="1600">
                <a:latin typeface="Garamond" panose="02020404030301010803" pitchFamily="18" charset="0"/>
              </a:rPr>
              <a:t>The Mongol rule in some ways helped unite Russia. They viewed Russia as their unified Empire. The rise of the city of Moscow also began under Mongol rule. </a:t>
            </a:r>
          </a:p>
          <a:p>
            <a:pPr>
              <a:buFont typeface="Wingdings" panose="05000000000000000000" pitchFamily="2" charset="2"/>
              <a:buNone/>
            </a:pPr>
            <a:endParaRPr lang="en-US" sz="1600">
              <a:latin typeface="Garamond" panose="02020404030301010803" pitchFamily="18" charset="0"/>
            </a:endParaRPr>
          </a:p>
        </p:txBody>
      </p:sp>
      <p:pic>
        <p:nvPicPr>
          <p:cNvPr id="40963" name="Picture 3" descr="italeri-6020-golden-hor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4953000"/>
            <a:ext cx="2362200" cy="1574800"/>
          </a:xfrm>
          <a:prstGeom prst="rect">
            <a:avLst/>
          </a:prstGeom>
          <a:noFill/>
          <a:extLst>
            <a:ext uri="{909E8E84-426E-40DD-AFC4-6F175D3DCCD1}">
              <a14:hiddenFill xmlns:a14="http://schemas.microsoft.com/office/drawing/2010/main">
                <a:solidFill>
                  <a:srgbClr val="FFFFFF"/>
                </a:solidFill>
              </a14:hiddenFill>
            </a:ext>
          </a:extLst>
        </p:spPr>
      </p:pic>
      <p:pic>
        <p:nvPicPr>
          <p:cNvPr id="40964" name="Picture 4" descr="mong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76800"/>
            <a:ext cx="3429000" cy="1492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24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Genghis Khan</a:t>
            </a:r>
          </a:p>
          <a:p>
            <a:r>
              <a:rPr lang="en-US" sz="1600">
                <a:latin typeface="Garamond" panose="02020404030301010803" pitchFamily="18" charset="0"/>
              </a:rPr>
              <a:t>In the middle 1200’s, a ferocious group of horsemen from central Asia slashed their way into Russia.</a:t>
            </a:r>
          </a:p>
          <a:p>
            <a:r>
              <a:rPr lang="en-US" sz="1600">
                <a:latin typeface="Garamond" panose="02020404030301010803" pitchFamily="18" charset="0"/>
              </a:rPr>
              <a:t>These nomads were the Mongols. </a:t>
            </a:r>
          </a:p>
          <a:p>
            <a:r>
              <a:rPr lang="en-US" sz="1600">
                <a:latin typeface="Garamond" panose="02020404030301010803" pitchFamily="18" charset="0"/>
              </a:rPr>
              <a:t>They had exploded onto the world scene at the beginning of the 1200’s under Genghis Khan.</a:t>
            </a:r>
          </a:p>
          <a:p>
            <a:r>
              <a:rPr lang="en-US" sz="1600">
                <a:latin typeface="Garamond" panose="02020404030301010803" pitchFamily="18" charset="0"/>
              </a:rPr>
              <a:t>He was one of the most feared warriors of all time. </a:t>
            </a:r>
          </a:p>
          <a:p>
            <a:r>
              <a:rPr lang="en-US" sz="1600">
                <a:latin typeface="Garamond" panose="02020404030301010803" pitchFamily="18" charset="0"/>
              </a:rPr>
              <a:t>When Genghis Khan died in 1227, his successors continued the conquering that he had begun. </a:t>
            </a:r>
          </a:p>
          <a:p>
            <a:r>
              <a:rPr lang="en-US" sz="1600">
                <a:latin typeface="Garamond" panose="02020404030301010803" pitchFamily="18" charset="0"/>
              </a:rPr>
              <a:t>At the fullest extent, the Mongol Empire stretched from the Yellow Sea to the Baltic Sea and from the Himalayas to northern Russia. </a:t>
            </a:r>
          </a:p>
          <a:p>
            <a:r>
              <a:rPr lang="en-US" sz="1600">
                <a:latin typeface="Garamond" panose="02020404030301010803" pitchFamily="18" charset="0"/>
              </a:rPr>
              <a:t>After the death of Genghis Khan, the Mongolian Empire slowly began to fall apart. </a:t>
            </a:r>
          </a:p>
        </p:txBody>
      </p:sp>
      <p:pic>
        <p:nvPicPr>
          <p:cNvPr id="360451" name="Picture 3" descr="trt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505201"/>
            <a:ext cx="2895600" cy="2581275"/>
          </a:xfrm>
          <a:prstGeom prst="rect">
            <a:avLst/>
          </a:prstGeom>
          <a:noFill/>
          <a:extLst>
            <a:ext uri="{909E8E84-426E-40DD-AFC4-6F175D3DCCD1}">
              <a14:hiddenFill xmlns:a14="http://schemas.microsoft.com/office/drawing/2010/main">
                <a:solidFill>
                  <a:srgbClr val="FFFFFF"/>
                </a:solidFill>
              </a14:hiddenFill>
            </a:ext>
          </a:extLst>
        </p:spPr>
      </p:pic>
      <p:pic>
        <p:nvPicPr>
          <p:cNvPr id="360452" name="Picture 4" descr="jj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505200"/>
            <a:ext cx="4267200" cy="2527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45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idx="1"/>
          </p:nvPr>
        </p:nvSpPr>
        <p:spPr>
          <a:xfrm>
            <a:off x="1524000" y="0"/>
            <a:ext cx="9144000" cy="6858000"/>
          </a:xfrm>
        </p:spPr>
        <p:txBody>
          <a:bodyPr/>
          <a:lstStyle/>
          <a:p>
            <a:pPr algn="ctr"/>
            <a:r>
              <a:rPr lang="en-US" sz="3600">
                <a:latin typeface="Garamond" panose="02020404030301010803" pitchFamily="18" charset="0"/>
              </a:rPr>
              <a:t> </a:t>
            </a:r>
            <a:r>
              <a:rPr lang="en-US" sz="3600" b="1">
                <a:latin typeface="Garamond" panose="02020404030301010803" pitchFamily="18" charset="0"/>
              </a:rPr>
              <a:t>The Byzantium Empire</a:t>
            </a:r>
          </a:p>
          <a:p>
            <a:r>
              <a:rPr lang="en-US" sz="1800">
                <a:latin typeface="Garamond" panose="02020404030301010803" pitchFamily="18" charset="0"/>
              </a:rPr>
              <a:t>In 395, the empire officially divided into two.</a:t>
            </a:r>
          </a:p>
          <a:p>
            <a:pPr lvl="1"/>
            <a:r>
              <a:rPr lang="en-US" sz="1400">
                <a:latin typeface="Garamond" panose="02020404030301010803" pitchFamily="18" charset="0"/>
              </a:rPr>
              <a:t>Western roman empire  was outrun by Germanic tribes.</a:t>
            </a:r>
          </a:p>
          <a:p>
            <a:pPr lvl="1"/>
            <a:r>
              <a:rPr lang="en-US" sz="1600">
                <a:latin typeface="Garamond" panose="02020404030301010803" pitchFamily="18" charset="0"/>
              </a:rPr>
              <a:t>The new Rome</a:t>
            </a:r>
          </a:p>
          <a:p>
            <a:pPr lvl="2"/>
            <a:r>
              <a:rPr lang="en-US" sz="1400">
                <a:latin typeface="Garamond" panose="02020404030301010803" pitchFamily="18" charset="0"/>
              </a:rPr>
              <a:t>Constantinople, the new capital or the empire.</a:t>
            </a:r>
          </a:p>
          <a:p>
            <a:r>
              <a:rPr lang="en-US" sz="1800">
                <a:latin typeface="Garamond" panose="02020404030301010803" pitchFamily="18" charset="0"/>
              </a:rPr>
              <a:t>In 527, Justinian I becomes emperor.</a:t>
            </a:r>
          </a:p>
          <a:p>
            <a:pPr lvl="1"/>
            <a:r>
              <a:rPr lang="en-US" sz="1400">
                <a:latin typeface="Garamond" panose="02020404030301010803" pitchFamily="18" charset="0"/>
              </a:rPr>
              <a:t>High ranking Byzantine nobleman</a:t>
            </a:r>
          </a:p>
          <a:p>
            <a:pPr lvl="1"/>
            <a:r>
              <a:rPr lang="en-US" sz="1400">
                <a:latin typeface="Garamond" panose="02020404030301010803" pitchFamily="18" charset="0"/>
              </a:rPr>
              <a:t>Ruled with absolute power</a:t>
            </a:r>
          </a:p>
          <a:p>
            <a:pPr lvl="1"/>
            <a:r>
              <a:rPr lang="en-US" sz="1400">
                <a:latin typeface="Garamond" panose="02020404030301010803" pitchFamily="18" charset="0"/>
              </a:rPr>
              <a:t>Won Italy and Spain</a:t>
            </a:r>
          </a:p>
          <a:p>
            <a:pPr lvl="1"/>
            <a:r>
              <a:rPr lang="en-US" sz="1400">
                <a:latin typeface="Garamond" panose="02020404030301010803" pitchFamily="18" charset="0"/>
              </a:rPr>
              <a:t>He ruled almost all the territory all Rome had ever had</a:t>
            </a:r>
          </a:p>
          <a:p>
            <a:pPr lvl="1"/>
            <a:r>
              <a:rPr lang="en-US" sz="1400">
                <a:latin typeface="Garamond" panose="02020404030301010803" pitchFamily="18" charset="0"/>
              </a:rPr>
              <a:t>Made Justinian's code, set of laws, severed the empire for 900 years</a:t>
            </a:r>
            <a:r>
              <a:rPr lang="en-US" sz="1100">
                <a:latin typeface="Garamond" panose="02020404030301010803" pitchFamily="18" charset="0"/>
              </a:rPr>
              <a:t> </a:t>
            </a:r>
            <a:endParaRPr lang="en-US" sz="1800">
              <a:latin typeface="Garamond" panose="02020404030301010803" pitchFamily="18" charset="0"/>
            </a:endParaRPr>
          </a:p>
          <a:p>
            <a:r>
              <a:rPr lang="en-US" sz="1800">
                <a:latin typeface="Garamond" panose="02020404030301010803" pitchFamily="18" charset="0"/>
              </a:rPr>
              <a:t>In 671, Greek fire was invented.</a:t>
            </a:r>
          </a:p>
          <a:p>
            <a:r>
              <a:rPr lang="en-US" sz="1800">
                <a:latin typeface="Garamond" panose="02020404030301010803" pitchFamily="18" charset="0"/>
              </a:rPr>
              <a:t>In 1054, Christian church divides</a:t>
            </a:r>
          </a:p>
          <a:p>
            <a:pPr lvl="1"/>
            <a:r>
              <a:rPr lang="en-US" sz="1600">
                <a:latin typeface="Garamond" panose="02020404030301010803" pitchFamily="18" charset="0"/>
              </a:rPr>
              <a:t>Eastern orthodox</a:t>
            </a:r>
          </a:p>
          <a:p>
            <a:pPr lvl="1"/>
            <a:r>
              <a:rPr lang="en-US" sz="1600">
                <a:latin typeface="Garamond" panose="02020404030301010803" pitchFamily="18" charset="0"/>
              </a:rPr>
              <a:t>Roman catholic</a:t>
            </a:r>
          </a:p>
          <a:p>
            <a:r>
              <a:rPr lang="en-US" sz="1800">
                <a:latin typeface="Garamond" panose="02020404030301010803" pitchFamily="18" charset="0"/>
              </a:rPr>
              <a:t>In 1453 Constantinople falls to the Turks.</a:t>
            </a:r>
          </a:p>
          <a:p>
            <a:pPr>
              <a:buFont typeface="Wingdings" panose="05000000000000000000" pitchFamily="2" charset="2"/>
              <a:buNone/>
            </a:pPr>
            <a:endParaRPr lang="en-US" sz="1800">
              <a:latin typeface="Garamond" panose="02020404030301010803" pitchFamily="18" charset="0"/>
            </a:endParaRPr>
          </a:p>
          <a:p>
            <a:endParaRPr lang="en-US" sz="1800">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endParaRPr lang="en-US" sz="1800">
              <a:latin typeface="Garamond" panose="02020404030301010803" pitchFamily="18" charset="0"/>
            </a:endParaRPr>
          </a:p>
          <a:p>
            <a:endParaRPr lang="en-US" sz="1800">
              <a:latin typeface="Garamond" panose="02020404030301010803" pitchFamily="18" charset="0"/>
            </a:endParaRPr>
          </a:p>
        </p:txBody>
      </p:sp>
      <p:pic>
        <p:nvPicPr>
          <p:cNvPr id="351235" name="Picture 3" descr="is?6022210106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1219201"/>
            <a:ext cx="2362200" cy="2011363"/>
          </a:xfrm>
          <a:prstGeom prst="rect">
            <a:avLst/>
          </a:prstGeom>
          <a:noFill/>
          <a:extLst>
            <a:ext uri="{909E8E84-426E-40DD-AFC4-6F175D3DCCD1}">
              <a14:hiddenFill xmlns:a14="http://schemas.microsoft.com/office/drawing/2010/main">
                <a:solidFill>
                  <a:srgbClr val="FFFFFF"/>
                </a:solidFill>
              </a14:hiddenFill>
            </a:ext>
          </a:extLst>
        </p:spPr>
      </p:pic>
      <p:pic>
        <p:nvPicPr>
          <p:cNvPr id="351236" name="Picture 4" descr="Hagia%20Sophia%20west%20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3657601"/>
            <a:ext cx="3486150" cy="258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409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Golden Horde</a:t>
            </a:r>
          </a:p>
          <a:p>
            <a:pP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During the time of Genghis Khan the Mongols invaded Eastern Europe</a:t>
            </a:r>
          </a:p>
          <a:p>
            <a:pPr>
              <a:buClr>
                <a:schemeClr val="tx1"/>
              </a:buClr>
            </a:pPr>
            <a:r>
              <a:rPr lang="en-US" sz="1600">
                <a:latin typeface="Garamond" panose="02020404030301010803" pitchFamily="18" charset="0"/>
              </a:rPr>
              <a:t>After his time they attacked Russia, Hungary, and Poland</a:t>
            </a:r>
          </a:p>
          <a:p>
            <a:pPr>
              <a:buClr>
                <a:schemeClr val="tx1"/>
              </a:buClr>
            </a:pPr>
            <a:r>
              <a:rPr lang="en-US" sz="1600">
                <a:latin typeface="Garamond" panose="02020404030301010803" pitchFamily="18" charset="0"/>
              </a:rPr>
              <a:t>His grandson, Batu, led Mongol armies into Russia and other lands of Eastern Europe between 1236 and 1241</a:t>
            </a:r>
          </a:p>
          <a:p>
            <a:pPr>
              <a:buClr>
                <a:schemeClr val="tx1"/>
              </a:buClr>
            </a:pPr>
            <a:r>
              <a:rPr lang="en-US" sz="1600">
                <a:latin typeface="Garamond" panose="02020404030301010803" pitchFamily="18" charset="0"/>
              </a:rPr>
              <a:t>This group was known as the Golden Horde because of the color of there tents</a:t>
            </a:r>
          </a:p>
          <a:p>
            <a:pPr>
              <a:buClr>
                <a:schemeClr val="tx1"/>
              </a:buClr>
            </a:pPr>
            <a:r>
              <a:rPr lang="en-US" sz="1600">
                <a:latin typeface="Garamond" panose="02020404030301010803" pitchFamily="18" charset="0"/>
              </a:rPr>
              <a:t>They conquered many Russian cities</a:t>
            </a:r>
          </a:p>
          <a:p>
            <a:pPr>
              <a:buClr>
                <a:schemeClr val="tx1"/>
              </a:buClr>
            </a:pPr>
            <a:r>
              <a:rPr lang="en-US" sz="1600">
                <a:latin typeface="Garamond" panose="02020404030301010803" pitchFamily="18" charset="0"/>
              </a:rPr>
              <a:t>They ruled from a capital on the Volga River for 240 years</a:t>
            </a:r>
          </a:p>
          <a:p>
            <a:pPr>
              <a:buClr>
                <a:schemeClr val="tx1"/>
              </a:buClr>
            </a:pPr>
            <a:r>
              <a:rPr lang="en-US" sz="1600">
                <a:latin typeface="Garamond" panose="02020404030301010803" pitchFamily="18" charset="0"/>
              </a:rPr>
              <a:t>The Golden Horde were fierce warriors but relatively tolerant rulers</a:t>
            </a:r>
          </a:p>
          <a:p>
            <a:pPr>
              <a:buClr>
                <a:schemeClr val="tx1"/>
              </a:buClr>
              <a:buFont typeface="Wingdings" panose="05000000000000000000" pitchFamily="2" charset="2"/>
              <a:buNone/>
            </a:pPr>
            <a:r>
              <a:rPr lang="en-US" sz="1600">
                <a:latin typeface="Garamond" panose="02020404030301010803" pitchFamily="18" charset="0"/>
              </a:rPr>
              <a:t> </a:t>
            </a:r>
          </a:p>
          <a:p>
            <a:pPr>
              <a:buClr>
                <a:schemeClr val="tx1"/>
              </a:buClr>
            </a:pPr>
            <a:endParaRPr lang="en-US" sz="1600">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1800">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a:p>
            <a:pPr>
              <a:buFont typeface="Wingdings" panose="05000000000000000000" pitchFamily="2" charset="2"/>
              <a:buNone/>
            </a:pPr>
            <a:endParaRPr lang="en-US" sz="1800" b="1">
              <a:latin typeface="Garamond" panose="02020404030301010803" pitchFamily="18" charset="0"/>
            </a:endParaRPr>
          </a:p>
        </p:txBody>
      </p:sp>
      <p:pic>
        <p:nvPicPr>
          <p:cNvPr id="363523" name="Picture 3" descr="maquet_mong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352800"/>
            <a:ext cx="3937000" cy="3149600"/>
          </a:xfrm>
          <a:prstGeom prst="rect">
            <a:avLst/>
          </a:prstGeom>
          <a:noFill/>
          <a:extLst>
            <a:ext uri="{909E8E84-426E-40DD-AFC4-6F175D3DCCD1}">
              <a14:hiddenFill xmlns:a14="http://schemas.microsoft.com/office/drawing/2010/main">
                <a:solidFill>
                  <a:srgbClr val="FFFFFF"/>
                </a:solidFill>
              </a14:hiddenFill>
            </a:ext>
          </a:extLst>
        </p:spPr>
      </p:pic>
      <p:pic>
        <p:nvPicPr>
          <p:cNvPr id="363524" name="Picture 4" descr="mongo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352800"/>
            <a:ext cx="3505200" cy="313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233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Mongol Dynasty</a:t>
            </a:r>
          </a:p>
          <a:p>
            <a:r>
              <a:rPr lang="en-US" sz="1800" b="1">
                <a:latin typeface="Garamond" panose="02020404030301010803" pitchFamily="18" charset="0"/>
              </a:rPr>
              <a:t>Kublai Khan-</a:t>
            </a:r>
          </a:p>
          <a:p>
            <a:r>
              <a:rPr lang="en-US" sz="1600">
                <a:latin typeface="Garamond" panose="02020404030301010803" pitchFamily="18" charset="0"/>
              </a:rPr>
              <a:t>Khan was another grandson of Genghis Khan, completed the job of conquering China. He did so by dominating the south, he did not only rule China, but also Korea, Tibet, and some of Vietnam.</a:t>
            </a:r>
          </a:p>
          <a:p>
            <a:r>
              <a:rPr lang="en-US" sz="1800" b="1">
                <a:latin typeface="Garamond" panose="02020404030301010803" pitchFamily="18" charset="0"/>
              </a:rPr>
              <a:t>Yuan dynasty-</a:t>
            </a:r>
          </a:p>
          <a:p>
            <a:r>
              <a:rPr lang="en-US" sz="1600">
                <a:latin typeface="Garamond" panose="02020404030301010803" pitchFamily="18" charset="0"/>
              </a:rPr>
              <a:t>Kublai Khan adopted the Chinese name of the Yuan dynasty for his dynasty because he did not want the Mongols to become involved with Chinese civilization. </a:t>
            </a:r>
          </a:p>
          <a:p>
            <a:r>
              <a:rPr lang="en-US" sz="1600">
                <a:latin typeface="Garamond" panose="02020404030301010803" pitchFamily="18" charset="0"/>
              </a:rPr>
              <a:t>However, Khan gave his best government jobs to Mongol workers and only allowed Mongols to serve in the army.</a:t>
            </a:r>
          </a:p>
          <a:p>
            <a:r>
              <a:rPr lang="en-US" sz="1600">
                <a:latin typeface="Garamond" panose="02020404030301010803" pitchFamily="18" charset="0"/>
              </a:rPr>
              <a:t>But, Chinese officials still governed the provinces.</a:t>
            </a:r>
          </a:p>
        </p:txBody>
      </p:sp>
      <p:pic>
        <p:nvPicPr>
          <p:cNvPr id="307203" name="Picture 3" descr="yuan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810001"/>
            <a:ext cx="3790950" cy="2257425"/>
          </a:xfrm>
          <a:prstGeom prst="rect">
            <a:avLst/>
          </a:prstGeom>
          <a:noFill/>
          <a:extLst>
            <a:ext uri="{909E8E84-426E-40DD-AFC4-6F175D3DCCD1}">
              <a14:hiddenFill xmlns:a14="http://schemas.microsoft.com/office/drawing/2010/main">
                <a:solidFill>
                  <a:srgbClr val="FFFFFF"/>
                </a:solidFill>
              </a14:hiddenFill>
            </a:ext>
          </a:extLst>
        </p:spPr>
      </p:pic>
      <p:pic>
        <p:nvPicPr>
          <p:cNvPr id="307204" name="Picture 4" descr="kubl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9439" y="3124200"/>
            <a:ext cx="2827337" cy="2933700"/>
          </a:xfrm>
          <a:prstGeom prst="rect">
            <a:avLst/>
          </a:prstGeom>
          <a:noFill/>
          <a:extLst>
            <a:ext uri="{909E8E84-426E-40DD-AFC4-6F175D3DCCD1}">
              <a14:hiddenFill xmlns:a14="http://schemas.microsoft.com/office/drawing/2010/main">
                <a:solidFill>
                  <a:srgbClr val="FFFFFF"/>
                </a:solidFill>
              </a14:hiddenFill>
            </a:ext>
          </a:extLst>
        </p:spPr>
      </p:pic>
      <p:sp>
        <p:nvSpPr>
          <p:cNvPr id="307205" name="Text Box 5"/>
          <p:cNvSpPr txBox="1">
            <a:spLocks noChangeArrowheads="1"/>
          </p:cNvSpPr>
          <p:nvPr/>
        </p:nvSpPr>
        <p:spPr bwMode="auto">
          <a:xfrm>
            <a:off x="7620000" y="6172201"/>
            <a:ext cx="1676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Garamond" panose="02020404030301010803" pitchFamily="18" charset="0"/>
              </a:rPr>
              <a:t>Kublai Khan</a:t>
            </a:r>
          </a:p>
        </p:txBody>
      </p:sp>
    </p:spTree>
    <p:extLst>
      <p:ext uri="{BB962C8B-B14F-4D97-AF65-F5344CB8AC3E}">
        <p14:creationId xmlns:p14="http://schemas.microsoft.com/office/powerpoint/2010/main" val="7554032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idx="1"/>
          </p:nvPr>
        </p:nvSpPr>
        <p:spPr>
          <a:xfrm>
            <a:off x="1524000" y="990600"/>
            <a:ext cx="9144000" cy="5867400"/>
          </a:xfrm>
        </p:spPr>
        <p:txBody>
          <a:bodyPr/>
          <a:lstStyle/>
          <a:p>
            <a:r>
              <a:rPr lang="en-US" sz="1600">
                <a:latin typeface="Garamond" panose="02020404030301010803" pitchFamily="18" charset="0"/>
              </a:rPr>
              <a:t>Reached it’s greatest extent in 1300.</a:t>
            </a:r>
          </a:p>
          <a:p>
            <a:r>
              <a:rPr lang="en-US" sz="1600">
                <a:latin typeface="Garamond" panose="02020404030301010803" pitchFamily="18" charset="0"/>
              </a:rPr>
              <a:t>Stretched into Russia, Europe, Asia, and China</a:t>
            </a:r>
          </a:p>
          <a:p>
            <a:r>
              <a:rPr lang="en-US" sz="1800">
                <a:latin typeface="Garamond" panose="02020404030301010803" pitchFamily="18" charset="0"/>
              </a:rPr>
              <a:t>        </a:t>
            </a:r>
            <a:r>
              <a:rPr lang="en-US" sz="1800" b="1">
                <a:latin typeface="Garamond" panose="02020404030301010803" pitchFamily="18" charset="0"/>
              </a:rPr>
              <a:t>Destruction and Conquest</a:t>
            </a:r>
          </a:p>
          <a:p>
            <a:r>
              <a:rPr lang="en-US" sz="1600">
                <a:latin typeface="Garamond" panose="02020404030301010803" pitchFamily="18" charset="0"/>
              </a:rPr>
              <a:t>Most of the leaders ruled with tolerance </a:t>
            </a:r>
          </a:p>
          <a:p>
            <a:r>
              <a:rPr lang="en-US" sz="1600">
                <a:latin typeface="Garamond" panose="02020404030301010803" pitchFamily="18" charset="0"/>
              </a:rPr>
              <a:t>Genghis Khan allowed art and education in his conquered countries</a:t>
            </a:r>
          </a:p>
          <a:p>
            <a:r>
              <a:rPr lang="en-US" sz="1600">
                <a:latin typeface="Garamond" panose="02020404030301010803" pitchFamily="18" charset="0"/>
              </a:rPr>
              <a:t>They ruled Russia for 250 years</a:t>
            </a:r>
          </a:p>
          <a:p>
            <a:r>
              <a:rPr lang="en-US" sz="1600">
                <a:latin typeface="Garamond" panose="02020404030301010803" pitchFamily="18" charset="0"/>
              </a:rPr>
              <a:t>They cut it off from the rest of Europe</a:t>
            </a:r>
          </a:p>
          <a:p>
            <a:pPr>
              <a:buFont typeface="Wingdings" panose="05000000000000000000" pitchFamily="2" charset="2"/>
              <a:buNone/>
            </a:pPr>
            <a:r>
              <a:rPr lang="en-US" sz="1600">
                <a:latin typeface="Garamond" panose="02020404030301010803" pitchFamily="18" charset="0"/>
              </a:rPr>
              <a:t>   </a:t>
            </a:r>
          </a:p>
        </p:txBody>
      </p:sp>
      <p:sp>
        <p:nvSpPr>
          <p:cNvPr id="27651" name="Text Box 3"/>
          <p:cNvSpPr txBox="1">
            <a:spLocks noChangeArrowheads="1"/>
          </p:cNvSpPr>
          <p:nvPr/>
        </p:nvSpPr>
        <p:spPr bwMode="auto">
          <a:xfrm>
            <a:off x="1524000" y="228600"/>
            <a:ext cx="9144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u="sng">
                <a:latin typeface="Garamond" panose="02020404030301010803" pitchFamily="18" charset="0"/>
              </a:rPr>
              <a:t>Mongol Impact</a:t>
            </a:r>
          </a:p>
        </p:txBody>
      </p:sp>
      <p:pic>
        <p:nvPicPr>
          <p:cNvPr id="27652" name="Picture 4" descr="mongol_warri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5800" y="1981201"/>
            <a:ext cx="2127250" cy="3228975"/>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descr="mongol_emp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124201"/>
            <a:ext cx="5934075"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33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Mongol Impact</a:t>
            </a:r>
          </a:p>
          <a:p>
            <a:pPr>
              <a:buClr>
                <a:schemeClr val="tx1"/>
              </a:buClr>
            </a:pPr>
            <a:r>
              <a:rPr lang="en-US" sz="1600">
                <a:latin typeface="Garamond" panose="02020404030301010803" pitchFamily="18" charset="0"/>
              </a:rPr>
              <a:t>The Mongols were nomadic herders of central Asia. By 1300, they controlled much of Asia and eastern Europe.</a:t>
            </a:r>
          </a:p>
          <a:p>
            <a:pPr>
              <a:buClr>
                <a:schemeClr val="tx1"/>
              </a:buClr>
            </a:pPr>
            <a:r>
              <a:rPr lang="en-US" sz="1600">
                <a:latin typeface="Garamond" panose="02020404030301010803" pitchFamily="18" charset="0"/>
              </a:rPr>
              <a:t>The Mongol influence led to increases in trade and cultural spread over Asia and Europe.</a:t>
            </a:r>
          </a:p>
          <a:p>
            <a:pPr>
              <a:buClr>
                <a:schemeClr val="tx1"/>
              </a:buClr>
            </a:pPr>
            <a:r>
              <a:rPr lang="en-US" sz="1600">
                <a:latin typeface="Garamond" panose="02020404030301010803" pitchFamily="18" charset="0"/>
              </a:rPr>
              <a:t>In Russia, the Mongol idea of Absolutist government stuck after the Mongols left, but it also isolated Russia from Western Europe, leaving it behind in arts and science.</a:t>
            </a:r>
          </a:p>
          <a:p>
            <a:pPr>
              <a:buClr>
                <a:schemeClr val="tx1"/>
              </a:buClr>
            </a:pPr>
            <a:r>
              <a:rPr lang="en-US" sz="1600">
                <a:latin typeface="Garamond" panose="02020404030301010803" pitchFamily="18" charset="0"/>
              </a:rPr>
              <a:t>Mongol rule promoted trade between Europe and Asia. The Mongols guaranteed safe passage along the Silk Road, which increased trade greatly.</a:t>
            </a:r>
          </a:p>
        </p:txBody>
      </p:sp>
      <p:pic>
        <p:nvPicPr>
          <p:cNvPr id="387075" name="Picture 3" descr="silkro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00401"/>
            <a:ext cx="407670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387076" name="Picture 4" descr="mongo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57600"/>
            <a:ext cx="36576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618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latin typeface="Garamond" panose="02020404030301010803" pitchFamily="18" charset="0"/>
              </a:rPr>
              <a:t>	</a:t>
            </a:r>
            <a:r>
              <a:rPr lang="en-US" sz="3600">
                <a:latin typeface="Garamond" panose="02020404030301010803" pitchFamily="18" charset="0"/>
              </a:rPr>
              <a:t>Expansion of Chinese Trade</a:t>
            </a:r>
          </a:p>
          <a:p>
            <a:pPr>
              <a:buFont typeface="Wingdings" panose="05000000000000000000" pitchFamily="2" charset="2"/>
              <a:buNone/>
            </a:pPr>
            <a:endParaRPr lang="en-US" sz="3600">
              <a:latin typeface="Garamond" panose="02020404030301010803" pitchFamily="18" charset="0"/>
            </a:endParaRPr>
          </a:p>
          <a:p>
            <a:pPr>
              <a:buFont typeface="Wingdings" panose="05000000000000000000" pitchFamily="2" charset="2"/>
              <a:buNone/>
            </a:pPr>
            <a:r>
              <a:rPr lang="en-US" sz="1800" b="1">
                <a:latin typeface="Garamond" panose="02020404030301010803" pitchFamily="18" charset="0"/>
              </a:rPr>
              <a:t>Trade in Chine bloomed in the Yuan dynasty in the 1200’s</a:t>
            </a:r>
            <a:r>
              <a:rPr lang="en-US" sz="1600">
                <a:latin typeface="Garamond" panose="02020404030301010803" pitchFamily="18" charset="0"/>
              </a:rPr>
              <a:t>.</a:t>
            </a:r>
          </a:p>
          <a:p>
            <a:pPr>
              <a:buFont typeface="Wingdings" panose="05000000000000000000" pitchFamily="2" charset="2"/>
              <a:buNone/>
            </a:pPr>
            <a:r>
              <a:rPr lang="en-US" sz="1600">
                <a:latin typeface="Garamond" panose="02020404030301010803" pitchFamily="18" charset="0"/>
              </a:rPr>
              <a:t>The Silk Road helped transport goods to Asia Minor, Russia, and other lands. Marco Polo used the Silk Road.</a:t>
            </a:r>
          </a:p>
          <a:p>
            <a:pPr>
              <a:buFont typeface="Wingdings" panose="05000000000000000000" pitchFamily="2" charset="2"/>
              <a:buNone/>
            </a:pPr>
            <a:r>
              <a:rPr lang="en-US" sz="1800" b="1">
                <a:latin typeface="Garamond" panose="02020404030301010803" pitchFamily="18" charset="0"/>
              </a:rPr>
              <a:t>When the Ming dynasty took over China in 1368, economic prosperity came over the land and trade and cities expanded.</a:t>
            </a:r>
          </a:p>
          <a:p>
            <a:pPr>
              <a:buFont typeface="Wingdings" panose="05000000000000000000" pitchFamily="2" charset="2"/>
              <a:buNone/>
            </a:pPr>
            <a:r>
              <a:rPr lang="en-US" sz="1600">
                <a:latin typeface="Garamond" panose="02020404030301010803" pitchFamily="18" charset="0"/>
              </a:rPr>
              <a:t>China began overseas expansion and in 1404, Zheng He traveled to many different lands and promoted Chinese trade and culture.</a:t>
            </a:r>
          </a:p>
          <a:p>
            <a:pPr>
              <a:buFont typeface="Wingdings" panose="05000000000000000000" pitchFamily="2" charset="2"/>
              <a:buNone/>
            </a:pPr>
            <a:r>
              <a:rPr lang="en-US" sz="1600">
                <a:latin typeface="Garamond" panose="02020404030301010803" pitchFamily="18" charset="0"/>
              </a:rPr>
              <a:t>Chinese city, Canton, became a global center of trade and traders were sent there from all over the world.</a:t>
            </a: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a:p>
            <a:pPr>
              <a:buFont typeface="Wingdings" panose="05000000000000000000" pitchFamily="2" charset="2"/>
              <a:buNone/>
            </a:pPr>
            <a:endParaRPr lang="en-US" sz="1600">
              <a:latin typeface="Garamond" panose="02020404030301010803" pitchFamily="18" charset="0"/>
            </a:endParaRPr>
          </a:p>
        </p:txBody>
      </p:sp>
      <p:pic>
        <p:nvPicPr>
          <p:cNvPr id="549891" name="Picture 3" descr="silk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570288"/>
            <a:ext cx="3429000" cy="2970212"/>
          </a:xfrm>
          <a:prstGeom prst="rect">
            <a:avLst/>
          </a:prstGeom>
          <a:noFill/>
          <a:extLst>
            <a:ext uri="{909E8E84-426E-40DD-AFC4-6F175D3DCCD1}">
              <a14:hiddenFill xmlns:a14="http://schemas.microsoft.com/office/drawing/2010/main">
                <a:solidFill>
                  <a:srgbClr val="FFFFFF"/>
                </a:solidFill>
              </a14:hiddenFill>
            </a:ext>
          </a:extLst>
        </p:spPr>
      </p:pic>
      <p:pic>
        <p:nvPicPr>
          <p:cNvPr id="549892" name="Picture 4" descr="an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290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246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idx="1"/>
          </p:nvPr>
        </p:nvSpPr>
        <p:spPr>
          <a:xfrm>
            <a:off x="1828800" y="609600"/>
            <a:ext cx="5410200" cy="5486400"/>
          </a:xfrm>
        </p:spPr>
        <p:txBody>
          <a:bodyPr/>
          <a:lstStyle/>
          <a:p>
            <a:pPr algn="ctr">
              <a:buFont typeface="Wingdings" panose="05000000000000000000" pitchFamily="2" charset="2"/>
              <a:buNone/>
            </a:pPr>
            <a:r>
              <a:rPr lang="en-US" sz="3600" b="1">
                <a:latin typeface="Garamond" panose="02020404030301010803" pitchFamily="18" charset="0"/>
              </a:rPr>
              <a:t>Bubonic Plague</a:t>
            </a:r>
          </a:p>
          <a:p>
            <a:pPr>
              <a:buClr>
                <a:schemeClr val="tx1"/>
              </a:buClr>
            </a:pPr>
            <a:r>
              <a:rPr lang="en-US" sz="1600">
                <a:latin typeface="Garamond" panose="02020404030301010803" pitchFamily="18" charset="0"/>
              </a:rPr>
              <a:t>Approximately two thirds of the population in China were wiped out by a deadly disease called the bubonic plague, that also destroyed populations of Muslim towns in Southwest Asia and killed about one third of Europe’s population.</a:t>
            </a:r>
          </a:p>
          <a:p>
            <a:pPr>
              <a:buClr>
                <a:schemeClr val="tx1"/>
              </a:buClr>
            </a:pPr>
            <a:r>
              <a:rPr lang="en-US" sz="1600">
                <a:latin typeface="Garamond" panose="02020404030301010803" pitchFamily="18" charset="0"/>
              </a:rPr>
              <a:t>It started in the 1300s.</a:t>
            </a:r>
          </a:p>
          <a:p>
            <a:pPr>
              <a:buClr>
                <a:schemeClr val="tx1"/>
              </a:buClr>
            </a:pPr>
            <a:r>
              <a:rPr lang="en-US" sz="1600">
                <a:latin typeface="Garamond" panose="02020404030301010803" pitchFamily="18" charset="0"/>
              </a:rPr>
              <a:t>The Plague began in Asia.</a:t>
            </a:r>
          </a:p>
          <a:p>
            <a:pPr>
              <a:buClr>
                <a:schemeClr val="tx1"/>
              </a:buClr>
            </a:pPr>
            <a:r>
              <a:rPr lang="en-US" sz="1600">
                <a:latin typeface="Garamond" panose="02020404030301010803" pitchFamily="18" charset="0"/>
              </a:rPr>
              <a:t>The disease became known as the “Black Death.”</a:t>
            </a:r>
          </a:p>
          <a:p>
            <a:pPr>
              <a:buClr>
                <a:schemeClr val="tx1"/>
              </a:buClr>
            </a:pPr>
            <a:r>
              <a:rPr lang="en-US" sz="1600">
                <a:latin typeface="Garamond" panose="02020404030301010803" pitchFamily="18" charset="0"/>
              </a:rPr>
              <a:t>It got its name from the purplish or blackish spots that it produced on the skin.</a:t>
            </a:r>
          </a:p>
          <a:p>
            <a:pPr>
              <a:buClr>
                <a:schemeClr val="tx1"/>
              </a:buClr>
            </a:pPr>
            <a:r>
              <a:rPr lang="en-US" sz="1600">
                <a:latin typeface="Garamond" panose="02020404030301010803" pitchFamily="18" charset="0"/>
              </a:rPr>
              <a:t>The disease was spread by black rats that carried fleas from one area to another. These fleas were infested with a bacillus called Yersinia pestis, and because people did not bathe and because of unsanitary conditions the bubonic plague spread very quickly.  </a:t>
            </a:r>
          </a:p>
          <a:p>
            <a:pPr>
              <a:buClr>
                <a:schemeClr val="tx1"/>
              </a:buClr>
            </a:pPr>
            <a:r>
              <a:rPr lang="en-US" sz="1600">
                <a:latin typeface="Garamond" panose="02020404030301010803" pitchFamily="18" charset="0"/>
              </a:rPr>
              <a:t>Effects of the disease were high fever, chills, delirium, and in most cases death.</a:t>
            </a:r>
          </a:p>
          <a:p>
            <a:pPr>
              <a:buClr>
                <a:schemeClr val="tx1"/>
              </a:buClr>
            </a:pPr>
            <a:endParaRPr lang="en-US" sz="1600">
              <a:latin typeface="Garamond" panose="02020404030301010803" pitchFamily="18" charset="0"/>
            </a:endParaRPr>
          </a:p>
          <a:p>
            <a:endParaRPr lang="en-US" sz="1600">
              <a:latin typeface="Garamond" panose="02020404030301010803" pitchFamily="18" charset="0"/>
            </a:endParaRPr>
          </a:p>
        </p:txBody>
      </p:sp>
      <p:pic>
        <p:nvPicPr>
          <p:cNvPr id="284678" name="Picture 6" descr="plagu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533401"/>
            <a:ext cx="2457450" cy="2238375"/>
          </a:xfrm>
          <a:prstGeom prst="rect">
            <a:avLst/>
          </a:prstGeom>
          <a:noFill/>
          <a:extLst>
            <a:ext uri="{909E8E84-426E-40DD-AFC4-6F175D3DCCD1}">
              <a14:hiddenFill xmlns:a14="http://schemas.microsoft.com/office/drawing/2010/main">
                <a:solidFill>
                  <a:srgbClr val="FFFFFF"/>
                </a:solidFill>
              </a14:hiddenFill>
            </a:ext>
          </a:extLst>
        </p:spPr>
      </p:pic>
      <p:pic>
        <p:nvPicPr>
          <p:cNvPr id="284682" name="Picture 10" descr="black_de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3200400"/>
            <a:ext cx="2381250" cy="287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474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ChangeArrowheads="1"/>
          </p:cNvSpPr>
          <p:nvPr>
            <p:ph type="body" idx="4294967295"/>
          </p:nvPr>
        </p:nvSpPr>
        <p:spPr>
          <a:xfrm>
            <a:off x="1524000" y="0"/>
            <a:ext cx="9144000" cy="6858000"/>
          </a:xfrm>
        </p:spPr>
        <p:txBody>
          <a:bodyPr/>
          <a:lstStyle/>
          <a:p>
            <a:pPr algn="ctr"/>
            <a:r>
              <a:rPr lang="en-US" sz="3600" b="1">
                <a:latin typeface="Garamond" panose="02020404030301010803" pitchFamily="18" charset="0"/>
              </a:rPr>
              <a:t>The Effect Of The Bubonic Plague</a:t>
            </a:r>
          </a:p>
          <a:p>
            <a:r>
              <a:rPr lang="en-US" sz="1600">
                <a:latin typeface="Garamond" panose="02020404030301010803" pitchFamily="18" charset="0"/>
              </a:rPr>
              <a:t>In 1347 approximately one third of European’s population died of the deadly disease known as the bubonic plague.</a:t>
            </a:r>
          </a:p>
          <a:p>
            <a:r>
              <a:rPr lang="en-US" sz="1600">
                <a:latin typeface="Garamond" panose="02020404030301010803" pitchFamily="18" charset="0"/>
              </a:rPr>
              <a:t>The bubonic plague was also known as the black death and began in Asia.</a:t>
            </a:r>
          </a:p>
          <a:p>
            <a:r>
              <a:rPr lang="en-US" sz="1600">
                <a:latin typeface="Garamond" panose="02020404030301010803" pitchFamily="18" charset="0"/>
              </a:rPr>
              <a:t>The black death traveled the trade lines infecting Asia, the Muslim world and eventually Europe.</a:t>
            </a:r>
          </a:p>
          <a:p>
            <a:r>
              <a:rPr lang="en-US" sz="1600">
                <a:latin typeface="Garamond" panose="02020404030301010803" pitchFamily="18" charset="0"/>
              </a:rPr>
              <a:t>It got its name by the black spots that produced on the persons skin infected.</a:t>
            </a:r>
          </a:p>
          <a:p>
            <a:r>
              <a:rPr lang="en-US" sz="1600">
                <a:latin typeface="Garamond" panose="02020404030301010803" pitchFamily="18" charset="0"/>
              </a:rPr>
              <a:t>The plague killed almost 25 million Europeans and millions in Asia and North Africa.</a:t>
            </a:r>
          </a:p>
          <a:p>
            <a:r>
              <a:rPr lang="en-US" sz="1600">
                <a:latin typeface="Garamond" panose="02020404030301010803" pitchFamily="18" charset="0"/>
              </a:rPr>
              <a:t>The economic effects of the plague were enormous.  Town populations fell and so did trade.</a:t>
            </a:r>
          </a:p>
          <a:p>
            <a:r>
              <a:rPr lang="en-US" sz="1600">
                <a:latin typeface="Garamond" panose="02020404030301010803" pitchFamily="18" charset="0"/>
              </a:rPr>
              <a:t>The church suffered a loss of prestige when its prayers and penances failed to stop the plague.</a:t>
            </a:r>
          </a:p>
          <a:p>
            <a:r>
              <a:rPr lang="en-US" sz="1600">
                <a:latin typeface="Garamond" panose="02020404030301010803" pitchFamily="18" charset="0"/>
              </a:rPr>
              <a:t>The bubonic plague and its aftermath disrupted medieval society, hastening changes that were in the making.</a:t>
            </a:r>
          </a:p>
          <a:p>
            <a:r>
              <a:rPr lang="en-US" sz="1600">
                <a:latin typeface="Garamond" panose="02020404030301010803" pitchFamily="18" charset="0"/>
              </a:rPr>
              <a:t>The society of the middle ages was collapsing.</a:t>
            </a:r>
          </a:p>
          <a:p>
            <a:endParaRPr lang="en-US" sz="1600" b="1">
              <a:latin typeface="Garamond" panose="02020404030301010803" pitchFamily="18" charset="0"/>
            </a:endParaRPr>
          </a:p>
          <a:p>
            <a:endParaRPr lang="en-US" sz="1600" b="1">
              <a:latin typeface="Garamond" panose="02020404030301010803" pitchFamily="18" charset="0"/>
            </a:endParaRPr>
          </a:p>
          <a:p>
            <a:endParaRPr lang="en-US" sz="1600" b="1">
              <a:latin typeface="Garamond" panose="02020404030301010803" pitchFamily="18" charset="0"/>
            </a:endParaRPr>
          </a:p>
        </p:txBody>
      </p:sp>
      <p:pic>
        <p:nvPicPr>
          <p:cNvPr id="541699" name="Picture 3" descr="plag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1" y="4181476"/>
            <a:ext cx="1789113" cy="2676525"/>
          </a:xfrm>
          <a:prstGeom prst="rect">
            <a:avLst/>
          </a:prstGeom>
          <a:noFill/>
          <a:extLst>
            <a:ext uri="{909E8E84-426E-40DD-AFC4-6F175D3DCCD1}">
              <a14:hiddenFill xmlns:a14="http://schemas.microsoft.com/office/drawing/2010/main">
                <a:solidFill>
                  <a:srgbClr val="FFFFFF"/>
                </a:solidFill>
              </a14:hiddenFill>
            </a:ext>
          </a:extLst>
        </p:spPr>
      </p:pic>
      <p:pic>
        <p:nvPicPr>
          <p:cNvPr id="541700" name="Picture 4" descr="is?7171683422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4191000"/>
            <a:ext cx="225107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265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Italian City-States</a:t>
            </a:r>
          </a:p>
          <a:p>
            <a:r>
              <a:rPr lang="en-US" sz="1600">
                <a:latin typeface="Garamond" panose="02020404030301010803" pitchFamily="18" charset="0"/>
              </a:rPr>
              <a:t>1300’s: Northern Italian cities were great places of industry and trade.</a:t>
            </a:r>
          </a:p>
          <a:p>
            <a:r>
              <a:rPr lang="en-US" sz="1600">
                <a:latin typeface="Garamond" panose="02020404030301010803" pitchFamily="18" charset="0"/>
              </a:rPr>
              <a:t>City-states that became rich and powerful: Venice, Genoa, and Florence.</a:t>
            </a:r>
          </a:p>
          <a:p>
            <a:r>
              <a:rPr lang="en-US" sz="1600">
                <a:latin typeface="Garamond" panose="02020404030301010803" pitchFamily="18" charset="0"/>
              </a:rPr>
              <a:t> Venice took control of the spice trade with Asia due to its location.</a:t>
            </a:r>
          </a:p>
          <a:p>
            <a:r>
              <a:rPr lang="en-US" sz="1600">
                <a:latin typeface="Garamond" panose="02020404030301010803" pitchFamily="18" charset="0"/>
              </a:rPr>
              <a:t>Venice took up a partnership with Egypt and both areas became prosperous.</a:t>
            </a:r>
          </a:p>
          <a:p>
            <a:r>
              <a:rPr lang="en-US" sz="1600">
                <a:latin typeface="Garamond" panose="02020404030301010803" pitchFamily="18" charset="0"/>
              </a:rPr>
              <a:t>Trade from Italy went as far as Great Britain and the Baltic Sea.</a:t>
            </a:r>
          </a:p>
        </p:txBody>
      </p:sp>
      <p:pic>
        <p:nvPicPr>
          <p:cNvPr id="564227" name="Picture 3" descr="Venice, Ita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1" y="2895601"/>
            <a:ext cx="5305425" cy="3592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171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a:t>Renaissance</a:t>
            </a:r>
          </a:p>
          <a:p>
            <a:pPr algn="ctr">
              <a:buFont typeface="Wingdings" panose="05000000000000000000" pitchFamily="2" charset="2"/>
              <a:buNone/>
            </a:pPr>
            <a:r>
              <a:rPr lang="en-US" sz="1800"/>
              <a:t>1300-1600</a:t>
            </a:r>
          </a:p>
          <a:p>
            <a:r>
              <a:rPr lang="en-US" sz="1600"/>
              <a:t>A period of great change throughout Europe that involved advances in everything from art to technology.</a:t>
            </a:r>
          </a:p>
          <a:p>
            <a:r>
              <a:rPr lang="en-US" sz="1600"/>
              <a:t>The concept of humanism was developed during the early stages of the renaissance, this way of thinking focused on the present and individual achievements.</a:t>
            </a:r>
          </a:p>
          <a:p>
            <a:r>
              <a:rPr lang="en-US" sz="1600"/>
              <a:t>The artistic mentality of the renaissance was much like the art and sculpture of the golden ages of Rome and Greece. Architecture also returned to Greco-roman fashions.</a:t>
            </a:r>
          </a:p>
          <a:p>
            <a:r>
              <a:rPr lang="en-US" sz="1600"/>
              <a:t>Artisans were supported by rich nobles, princes and popes.</a:t>
            </a:r>
          </a:p>
          <a:p>
            <a:r>
              <a:rPr lang="en-US" sz="1600"/>
              <a:t>Some of the most famous artisans include Michelangelo, Leonardo Da Vinci and Albrecht Durer.</a:t>
            </a:r>
          </a:p>
          <a:p>
            <a:r>
              <a:rPr lang="en-US" sz="1600"/>
              <a:t>Writing also changed during the renaissance, common language began to be used. Machiavelli, Shakespeare, and Dante were three of the most famous for their literary works.</a:t>
            </a:r>
          </a:p>
          <a:p>
            <a:r>
              <a:rPr lang="en-US" sz="1600"/>
              <a:t>The invention of the printing press made books more available to common people, literacy increased.</a:t>
            </a:r>
          </a:p>
          <a:p>
            <a:r>
              <a:rPr lang="en-US" sz="1600"/>
              <a:t>The protestant reformation led by Martin Luther and John Calvin sought to make changes in the church, the result was two churches, Catholic and protestant.    </a:t>
            </a:r>
          </a:p>
          <a:p>
            <a:endParaRPr lang="en-US" sz="1600"/>
          </a:p>
        </p:txBody>
      </p:sp>
    </p:spTree>
    <p:extLst>
      <p:ext uri="{BB962C8B-B14F-4D97-AF65-F5344CB8AC3E}">
        <p14:creationId xmlns:p14="http://schemas.microsoft.com/office/powerpoint/2010/main" val="2938726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idx="1"/>
          </p:nvPr>
        </p:nvSpPr>
        <p:spPr>
          <a:xfrm>
            <a:off x="1981200" y="304800"/>
            <a:ext cx="4572000" cy="5867400"/>
          </a:xfrm>
        </p:spPr>
        <p:txBody>
          <a:bodyPr/>
          <a:lstStyle/>
          <a:p>
            <a:pPr algn="ctr">
              <a:buFont typeface="Wingdings" panose="05000000000000000000" pitchFamily="2" charset="2"/>
              <a:buNone/>
            </a:pPr>
            <a:r>
              <a:rPr lang="en-US" sz="3600" b="1">
                <a:latin typeface="Garamond" panose="02020404030301010803" pitchFamily="18" charset="0"/>
              </a:rPr>
              <a:t>Humanism</a:t>
            </a:r>
          </a:p>
          <a:p>
            <a:r>
              <a:rPr lang="en-US" sz="1600">
                <a:latin typeface="Garamond" panose="02020404030301010803" pitchFamily="18" charset="0"/>
              </a:rPr>
              <a:t>During the Renaissance, Europeans developed a new way of thinking called humanism.</a:t>
            </a:r>
          </a:p>
          <a:p>
            <a:r>
              <a:rPr lang="en-US" sz="1600">
                <a:latin typeface="Garamond" panose="02020404030301010803" pitchFamily="18" charset="0"/>
              </a:rPr>
              <a:t>A Renaissance intellectual movement at the heart of the Renaissance that focused on worldly subjects that the ancient Greeks and Romans had studied, rather that religious ones. They hoped to use ancient learning to increase knowledge about their own times.</a:t>
            </a:r>
          </a:p>
          <a:p>
            <a:r>
              <a:rPr lang="en-US" sz="1600">
                <a:latin typeface="Garamond" panose="02020404030301010803" pitchFamily="18" charset="0"/>
              </a:rPr>
              <a:t>Humanists influenced artists an architects to carry on classical traditions.</a:t>
            </a:r>
          </a:p>
          <a:p>
            <a:r>
              <a:rPr lang="en-US" sz="1600" b="1">
                <a:latin typeface="Garamond" panose="02020404030301010803" pitchFamily="18" charset="0"/>
              </a:rPr>
              <a:t> </a:t>
            </a:r>
            <a:r>
              <a:rPr lang="en-US" sz="1600">
                <a:latin typeface="Garamond" panose="02020404030301010803" pitchFamily="18" charset="0"/>
              </a:rPr>
              <a:t>Philosophers and writers had wondered about life after death during the middle ages.  Renaissance humanists, on the other hand, were more curious about life in the present. </a:t>
            </a:r>
          </a:p>
          <a:p>
            <a:pPr>
              <a:buFont typeface="Wingdings" panose="05000000000000000000" pitchFamily="2" charset="2"/>
              <a:buNone/>
            </a:pPr>
            <a:r>
              <a:rPr lang="en-US" sz="1600" b="1">
                <a:latin typeface="Garamond" panose="02020404030301010803" pitchFamily="18" charset="0"/>
              </a:rPr>
              <a:t>                       </a:t>
            </a:r>
          </a:p>
        </p:txBody>
      </p:sp>
      <p:pic>
        <p:nvPicPr>
          <p:cNvPr id="615432" name="Picture 8" descr="vitruvian%20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990600"/>
            <a:ext cx="3333750" cy="447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063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sz="3000" b="1">
                <a:latin typeface="Garamond" panose="02020404030301010803" pitchFamily="18" charset="0"/>
              </a:rPr>
              <a:t>Justinian Code</a:t>
            </a:r>
          </a:p>
        </p:txBody>
      </p:sp>
      <p:sp>
        <p:nvSpPr>
          <p:cNvPr id="317443" name="Rectangle 3"/>
          <p:cNvSpPr>
            <a:spLocks noGrp="1" noChangeArrowheads="1"/>
          </p:cNvSpPr>
          <p:nvPr>
            <p:ph idx="1"/>
          </p:nvPr>
        </p:nvSpPr>
        <p:spPr>
          <a:xfrm>
            <a:off x="2057400" y="1143000"/>
            <a:ext cx="8229600" cy="5715000"/>
          </a:xfrm>
        </p:spPr>
        <p:txBody>
          <a:bodyPr/>
          <a:lstStyle/>
          <a:p>
            <a:r>
              <a:rPr lang="en-US" sz="1600">
                <a:latin typeface="Garamond" panose="02020404030301010803" pitchFamily="18" charset="0"/>
              </a:rPr>
              <a:t>To regulate a complex society, Justinian set up a panel of ten experts.</a:t>
            </a:r>
          </a:p>
          <a:p>
            <a:r>
              <a:rPr lang="en-US" sz="1600">
                <a:latin typeface="Garamond" panose="02020404030301010803" pitchFamily="18" charset="0"/>
              </a:rPr>
              <a:t>The panels task was to create a single, uniform code for Justinian’s New Rome.</a:t>
            </a:r>
          </a:p>
          <a:p>
            <a:r>
              <a:rPr lang="en-US" sz="1600">
                <a:latin typeface="Garamond" panose="02020404030301010803" pitchFamily="18" charset="0"/>
              </a:rPr>
              <a:t>The result of the panel’s work was a body of civil law known as the </a:t>
            </a:r>
            <a:r>
              <a:rPr lang="en-US" sz="1800" b="1">
                <a:latin typeface="Garamond" panose="02020404030301010803" pitchFamily="18" charset="0"/>
              </a:rPr>
              <a:t>Justinian Code.</a:t>
            </a:r>
          </a:p>
          <a:p>
            <a:r>
              <a:rPr lang="en-US" sz="1600">
                <a:latin typeface="Garamond" panose="02020404030301010803" pitchFamily="18" charset="0"/>
              </a:rPr>
              <a:t>After its completion the code consisted of four works;</a:t>
            </a:r>
          </a:p>
          <a:p>
            <a:r>
              <a:rPr lang="en-US" sz="1600">
                <a:latin typeface="Garamond" panose="02020404030301010803" pitchFamily="18" charset="0"/>
              </a:rPr>
              <a:t>1. The Code contained about 5,000 Roman laws.</a:t>
            </a:r>
          </a:p>
          <a:p>
            <a:r>
              <a:rPr lang="en-US" sz="1600">
                <a:latin typeface="Garamond" panose="02020404030301010803" pitchFamily="18" charset="0"/>
              </a:rPr>
              <a:t>2. The Digest quoted and summarized the opinions of Rome’s greatest legal thinkers about the laws. This work was ran to a total of 50 volumes.</a:t>
            </a:r>
          </a:p>
          <a:p>
            <a:r>
              <a:rPr lang="en-US" sz="1600">
                <a:latin typeface="Garamond" panose="02020404030301010803" pitchFamily="18" charset="0"/>
              </a:rPr>
              <a:t>3. The Institutes was a textbook that told law students how to use the laws.</a:t>
            </a:r>
          </a:p>
          <a:p>
            <a:r>
              <a:rPr lang="en-US" sz="1600">
                <a:latin typeface="Garamond" panose="02020404030301010803" pitchFamily="18" charset="0"/>
              </a:rPr>
              <a:t>4. The Novellae (New Laws) presented legislation passed after 534.</a:t>
            </a:r>
          </a:p>
          <a:p>
            <a:r>
              <a:rPr lang="en-US" sz="1600">
                <a:latin typeface="Garamond" panose="02020404030301010803" pitchFamily="18" charset="0"/>
              </a:rPr>
              <a:t>The Justinian Code decided legal questions that regulated whole areas of Byzantine life.</a:t>
            </a:r>
          </a:p>
        </p:txBody>
      </p:sp>
      <p:pic>
        <p:nvPicPr>
          <p:cNvPr id="317444" name="Picture 4" descr="justinian-kle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4495800"/>
            <a:ext cx="18288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317445" name="Picture 5" descr="JustinianCo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1" y="4648201"/>
            <a:ext cx="3114675"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562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sz="3600" b="1">
                <a:latin typeface="Garamond" panose="02020404030301010803" pitchFamily="18" charset="0"/>
              </a:rPr>
              <a:t>Secular</a:t>
            </a:r>
          </a:p>
          <a:p>
            <a:r>
              <a:rPr lang="en-US" sz="1800">
                <a:latin typeface="Garamond" panose="02020404030301010803" pitchFamily="18" charset="0"/>
              </a:rPr>
              <a:t>Secular teachings occurred during the Renaissance in Italy</a:t>
            </a:r>
          </a:p>
          <a:p>
            <a:r>
              <a:rPr lang="en-US" sz="1800" b="1">
                <a:latin typeface="Garamond" panose="02020404030301010803" pitchFamily="18" charset="0"/>
              </a:rPr>
              <a:t>Secular teachings were more concerned with worldly matters rather than spiritual</a:t>
            </a:r>
          </a:p>
          <a:p>
            <a:r>
              <a:rPr lang="en-US" sz="1800">
                <a:latin typeface="Garamond" panose="02020404030301010803" pitchFamily="18" charset="0"/>
              </a:rPr>
              <a:t>Secular teachings went against the church</a:t>
            </a:r>
          </a:p>
          <a:p>
            <a:r>
              <a:rPr lang="en-US" sz="1800">
                <a:latin typeface="Garamond" panose="02020404030301010803" pitchFamily="18" charset="0"/>
              </a:rPr>
              <a:t>Some church leaders though became more worldly rather then sticking with the church</a:t>
            </a:r>
          </a:p>
          <a:p>
            <a:r>
              <a:rPr lang="en-US" sz="1800">
                <a:latin typeface="Garamond" panose="02020404030301010803" pitchFamily="18" charset="0"/>
              </a:rPr>
              <a:t>They began to live in mansions, lavish banquets, and wore expensive clothing </a:t>
            </a:r>
          </a:p>
          <a:p>
            <a:endParaRPr lang="en-US" sz="1800">
              <a:latin typeface="Garamond" panose="02020404030301010803" pitchFamily="18" charset="0"/>
            </a:endParaRPr>
          </a:p>
          <a:p>
            <a:endParaRPr lang="en-US" sz="1800">
              <a:latin typeface="Garamond" panose="02020404030301010803" pitchFamily="18" charset="0"/>
            </a:endParaRPr>
          </a:p>
          <a:p>
            <a:endParaRPr lang="en-US" sz="1800">
              <a:latin typeface="Garamond" panose="02020404030301010803" pitchFamily="18" charset="0"/>
            </a:endParaRPr>
          </a:p>
        </p:txBody>
      </p:sp>
      <p:pic>
        <p:nvPicPr>
          <p:cNvPr id="328707" name="Picture 3" descr="church%2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1" y="2667001"/>
            <a:ext cx="2906713" cy="3776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877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Machiavelli</a:t>
            </a:r>
          </a:p>
          <a:p>
            <a:pPr>
              <a:buFont typeface="Wingdings" panose="05000000000000000000" pitchFamily="2" charset="2"/>
              <a:buNone/>
            </a:pPr>
            <a:r>
              <a:rPr lang="en-US" sz="1800">
                <a:latin typeface="Garamond" panose="02020404030301010803" pitchFamily="18" charset="0"/>
              </a:rPr>
              <a:t>What he did?</a:t>
            </a:r>
          </a:p>
          <a:p>
            <a:r>
              <a:rPr lang="en-US" sz="1600" b="1">
                <a:latin typeface="Garamond" panose="02020404030301010803" pitchFamily="18" charset="0"/>
              </a:rPr>
              <a:t> </a:t>
            </a:r>
            <a:r>
              <a:rPr lang="en-US" sz="1600">
                <a:latin typeface="Garamond" panose="02020404030301010803" pitchFamily="18" charset="0"/>
              </a:rPr>
              <a:t>Machiavelli was the a writer , One of his master pieces was The Prince in 1513.</a:t>
            </a:r>
          </a:p>
          <a:p>
            <a:r>
              <a:rPr lang="en-US" sz="1600">
                <a:latin typeface="Garamond" panose="02020404030301010803" pitchFamily="18" charset="0"/>
              </a:rPr>
              <a:t> Machiavelli said that most rules can gain power and keep it in spit of there enemies. </a:t>
            </a:r>
          </a:p>
          <a:p>
            <a:r>
              <a:rPr lang="en-US" sz="1600">
                <a:latin typeface="Garamond" panose="02020404030301010803" pitchFamily="18" charset="0"/>
              </a:rPr>
              <a:t>In the book The Prince, Machiavelli was not concerned with what was morally right, but with what was politically effective.</a:t>
            </a:r>
          </a:p>
          <a:p>
            <a:r>
              <a:rPr lang="en-US" sz="1600">
                <a:latin typeface="Garamond" panose="02020404030301010803" pitchFamily="18" charset="0"/>
              </a:rPr>
              <a:t>He was also a states man and a political philosopher </a:t>
            </a:r>
          </a:p>
          <a:p>
            <a:pPr>
              <a:buClr>
                <a:schemeClr val="tx1"/>
              </a:buClr>
              <a:buFont typeface="Wingdings" panose="05000000000000000000" pitchFamily="2" charset="2"/>
              <a:buNone/>
            </a:pPr>
            <a:endParaRPr lang="en-US" sz="1600">
              <a:latin typeface="Garamond" panose="02020404030301010803" pitchFamily="18" charset="0"/>
            </a:endParaRPr>
          </a:p>
        </p:txBody>
      </p:sp>
      <p:pic>
        <p:nvPicPr>
          <p:cNvPr id="611331" name="Picture 3" descr="IMG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1" y="3124200"/>
            <a:ext cx="2524125" cy="3314700"/>
          </a:xfrm>
          <a:prstGeom prst="rect">
            <a:avLst/>
          </a:prstGeom>
          <a:noFill/>
          <a:extLst>
            <a:ext uri="{909E8E84-426E-40DD-AFC4-6F175D3DCCD1}">
              <a14:hiddenFill xmlns:a14="http://schemas.microsoft.com/office/drawing/2010/main">
                <a:solidFill>
                  <a:srgbClr val="FFFFFF"/>
                </a:solidFill>
              </a14:hiddenFill>
            </a:ext>
          </a:extLst>
        </p:spPr>
      </p:pic>
      <p:pic>
        <p:nvPicPr>
          <p:cNvPr id="611332" name="Picture 4" descr="machiavel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3429000"/>
            <a:ext cx="1943100" cy="260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129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68322" name="Object 2"/>
          <p:cNvGraphicFramePr>
            <a:graphicFrameLocks noGrp="1" noChangeAspect="1"/>
          </p:cNvGraphicFramePr>
          <p:nvPr>
            <p:ph idx="1"/>
          </p:nvPr>
        </p:nvGraphicFramePr>
        <p:xfrm>
          <a:off x="1524000" y="1"/>
          <a:ext cx="9144000" cy="6856413"/>
        </p:xfrm>
        <a:graphic>
          <a:graphicData uri="http://schemas.openxmlformats.org/presentationml/2006/ole">
            <mc:AlternateContent xmlns:mc="http://schemas.openxmlformats.org/markup-compatibility/2006">
              <mc:Choice xmlns:v="urn:schemas-microsoft-com:vml" Requires="v">
                <p:oleObj spid="_x0000_s1026" name="Presentation" r:id="rId3" imgW="5811080" imgH="4356969" progId="PowerPoint.Show.8">
                  <p:embed/>
                </p:oleObj>
              </mc:Choice>
              <mc:Fallback>
                <p:oleObj name="Presentation" r:id="rId3" imgW="5811080" imgH="4356969" progId="PowerPoint.Show.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
                        <a:ext cx="9144000" cy="685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3028982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a:latin typeface="Garamond" panose="02020404030301010803" pitchFamily="18" charset="0"/>
              </a:rPr>
              <a:t>95 Thesis</a:t>
            </a:r>
          </a:p>
          <a:p>
            <a:r>
              <a:rPr lang="en-US" sz="1600">
                <a:latin typeface="Garamond" panose="02020404030301010803" pitchFamily="18" charset="0"/>
              </a:rPr>
              <a:t>WHO: Written by Martin Luther</a:t>
            </a:r>
          </a:p>
          <a:p>
            <a:endParaRPr lang="en-US" sz="1600">
              <a:latin typeface="Garamond" panose="02020404030301010803" pitchFamily="18" charset="0"/>
            </a:endParaRPr>
          </a:p>
          <a:p>
            <a:r>
              <a:rPr lang="en-US" sz="1600">
                <a:latin typeface="Garamond" panose="02020404030301010803" pitchFamily="18" charset="0"/>
              </a:rPr>
              <a:t>WHAT: Martin Luther posted a list of 95 Theses, or formal statements, that he wrote on the door of a castle church in Wittenberg,</a:t>
            </a:r>
          </a:p>
          <a:p>
            <a:endParaRPr lang="en-US" sz="1600">
              <a:latin typeface="Garamond" panose="02020404030301010803" pitchFamily="18" charset="0"/>
            </a:endParaRPr>
          </a:p>
          <a:p>
            <a:r>
              <a:rPr lang="en-US" sz="1600">
                <a:latin typeface="Garamond" panose="02020404030301010803" pitchFamily="18" charset="0"/>
              </a:rPr>
              <a:t>WHERE: Posted them on the door of the castle church in Wittenberg, became known all over Germany</a:t>
            </a:r>
          </a:p>
          <a:p>
            <a:endParaRPr lang="en-US" sz="1600">
              <a:latin typeface="Garamond" panose="02020404030301010803" pitchFamily="18" charset="0"/>
            </a:endParaRPr>
          </a:p>
          <a:p>
            <a:r>
              <a:rPr lang="en-US" sz="1600">
                <a:latin typeface="Garamond" panose="02020404030301010803" pitchFamily="18" charset="0"/>
              </a:rPr>
              <a:t>WHEN: October 31, 1517</a:t>
            </a:r>
          </a:p>
          <a:p>
            <a:endParaRPr lang="en-US" sz="1600">
              <a:latin typeface="Garamond" panose="02020404030301010803" pitchFamily="18" charset="0"/>
            </a:endParaRPr>
          </a:p>
          <a:p>
            <a:r>
              <a:rPr lang="en-US" sz="1600">
                <a:latin typeface="Garamond" panose="02020404030301010803" pitchFamily="18" charset="0"/>
              </a:rPr>
              <a:t>WHY: he did those because he did not agree with how a friar named John Tetzel was raising money to rebuild a church in Rome. Tetzel was selling indulgences to people who have sinned, which would release them from performing the penalty.</a:t>
            </a:r>
          </a:p>
        </p:txBody>
      </p:sp>
      <p:pic>
        <p:nvPicPr>
          <p:cNvPr id="576515" name="Picture 3" descr="95Thes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049714"/>
            <a:ext cx="2819400" cy="238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239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a:t>                          </a:t>
            </a:r>
            <a:r>
              <a:rPr lang="en-US" b="1">
                <a:latin typeface="Garamond" panose="02020404030301010803" pitchFamily="18" charset="0"/>
              </a:rPr>
              <a:t>Mansa Musa</a:t>
            </a:r>
          </a:p>
          <a:p>
            <a:pPr>
              <a:buClr>
                <a:schemeClr val="tx1"/>
              </a:buClr>
            </a:pPr>
            <a:r>
              <a:rPr lang="en-US" sz="1600">
                <a:latin typeface="Garamond" panose="02020404030301010803" pitchFamily="18" charset="0"/>
              </a:rPr>
              <a:t>He was an African American ruler</a:t>
            </a:r>
          </a:p>
          <a:p>
            <a:pPr>
              <a:buClr>
                <a:schemeClr val="tx1"/>
              </a:buClr>
            </a:pPr>
            <a:r>
              <a:rPr lang="en-US" sz="1600">
                <a:latin typeface="Garamond" panose="02020404030301010803" pitchFamily="18" charset="0"/>
              </a:rPr>
              <a:t>He may have been the grandnephew of Mali’s first leader, Sandiata</a:t>
            </a:r>
          </a:p>
          <a:p>
            <a:pPr>
              <a:buClr>
                <a:schemeClr val="tx1"/>
              </a:buClr>
            </a:pPr>
            <a:r>
              <a:rPr lang="en-US" sz="1600">
                <a:latin typeface="Garamond" panose="02020404030301010803" pitchFamily="18" charset="0"/>
              </a:rPr>
              <a:t>Musa was a skilled military leader and exorcised royal control</a:t>
            </a:r>
          </a:p>
          <a:p>
            <a:pPr>
              <a:buClr>
                <a:schemeClr val="tx1"/>
              </a:buClr>
            </a:pPr>
            <a:r>
              <a:rPr lang="en-US" sz="1600">
                <a:latin typeface="Garamond" panose="02020404030301010803" pitchFamily="18" charset="0"/>
              </a:rPr>
              <a:t>He was a devout Muslim, he went on a hajj to Mecca from 1324 to 1325 </a:t>
            </a:r>
          </a:p>
          <a:p>
            <a:pPr>
              <a:buClr>
                <a:schemeClr val="tx1"/>
              </a:buClr>
            </a:pPr>
            <a:r>
              <a:rPr lang="en-US" sz="1600">
                <a:latin typeface="Garamond" panose="02020404030301010803" pitchFamily="18" charset="0"/>
              </a:rPr>
              <a:t>Controlled and ruled a vast empire in Africa</a:t>
            </a:r>
          </a:p>
          <a:p>
            <a:pPr>
              <a:buFont typeface="Wingdings" panose="05000000000000000000" pitchFamily="2" charset="2"/>
              <a:buNone/>
            </a:pPr>
            <a:endParaRPr lang="en-US" sz="1600">
              <a:latin typeface="Garamond" panose="02020404030301010803" pitchFamily="18" charset="0"/>
            </a:endParaRPr>
          </a:p>
        </p:txBody>
      </p:sp>
      <p:pic>
        <p:nvPicPr>
          <p:cNvPr id="470022" name="Picture 6" descr="350px-Mansa_Mu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1828801"/>
            <a:ext cx="33337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470024" name="Picture 8" descr="7799e9c9210e84275a1ceb4e867a5ef5_1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124200"/>
            <a:ext cx="535305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222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u="sng">
                <a:latin typeface="Garamond" panose="02020404030301010803" pitchFamily="18" charset="0"/>
              </a:rPr>
              <a:t>Songhai</a:t>
            </a:r>
          </a:p>
          <a:p>
            <a:pPr algn="ctr">
              <a:buFont typeface="Wingdings" panose="05000000000000000000" pitchFamily="2" charset="2"/>
              <a:buNone/>
            </a:pPr>
            <a:endParaRPr lang="en-US" sz="1600" b="1" u="sng">
              <a:latin typeface="Garamond" panose="02020404030301010803" pitchFamily="18" charset="0"/>
            </a:endParaRPr>
          </a:p>
          <a:p>
            <a:pPr>
              <a:buClr>
                <a:schemeClr val="tx1"/>
              </a:buClr>
              <a:buFont typeface="Wingdings" panose="05000000000000000000" pitchFamily="2" charset="2"/>
              <a:buChar char="Ø"/>
            </a:pPr>
            <a:r>
              <a:rPr lang="en-US" sz="1600" b="1">
                <a:latin typeface="Garamond" panose="02020404030301010803" pitchFamily="18" charset="0"/>
              </a:rPr>
              <a:t>The Songhai was a West African empire that conquered Mali and controlled trade from the 1400’s to 1591.</a:t>
            </a:r>
          </a:p>
          <a:p>
            <a:pPr>
              <a:buClr>
                <a:schemeClr val="tx1"/>
              </a:buClr>
              <a:buFont typeface="Wingdings" panose="05000000000000000000" pitchFamily="2" charset="2"/>
              <a:buChar char="Ø"/>
            </a:pPr>
            <a:r>
              <a:rPr lang="en-US" sz="1600" b="1">
                <a:latin typeface="Garamond" panose="02020404030301010803" pitchFamily="18" charset="0"/>
              </a:rPr>
              <a:t>They built up an army and extended their territory to the Niger River near Gao, and gained control of all the important trade routes.</a:t>
            </a:r>
          </a:p>
          <a:p>
            <a:pPr>
              <a:buClr>
                <a:schemeClr val="tx1"/>
              </a:buClr>
              <a:buFont typeface="Wingdings" panose="05000000000000000000" pitchFamily="2" charset="2"/>
              <a:buChar char="Ø"/>
            </a:pPr>
            <a:r>
              <a:rPr lang="en-US" sz="1600" b="1">
                <a:latin typeface="Garamond" panose="02020404030301010803" pitchFamily="18" charset="0"/>
              </a:rPr>
              <a:t>Until the late 1500’s, civil war broke out. Invaders from the north defeated the forces of Songhai, and caused downfall of the kingdom.</a:t>
            </a:r>
          </a:p>
          <a:p>
            <a:pPr>
              <a:buClr>
                <a:schemeClr val="tx1"/>
              </a:buClr>
              <a:buFont typeface="Wingdings" panose="05000000000000000000" pitchFamily="2" charset="2"/>
              <a:buChar char="Ø"/>
            </a:pPr>
            <a:endParaRPr lang="en-US" sz="1600" b="1">
              <a:latin typeface="Garamond" panose="02020404030301010803" pitchFamily="18" charset="0"/>
            </a:endParaRPr>
          </a:p>
          <a:p>
            <a:pPr>
              <a:buClr>
                <a:schemeClr val="tx1"/>
              </a:buClr>
              <a:buFont typeface="Wingdings" panose="05000000000000000000" pitchFamily="2" charset="2"/>
              <a:buChar char="Ø"/>
            </a:pPr>
            <a:endParaRPr lang="en-US" sz="1600" b="1">
              <a:latin typeface="Garamond" panose="02020404030301010803" pitchFamily="18" charset="0"/>
            </a:endParaRPr>
          </a:p>
          <a:p>
            <a:pPr>
              <a:buClr>
                <a:schemeClr val="tx1"/>
              </a:buClr>
              <a:buFont typeface="Wingdings" panose="05000000000000000000" pitchFamily="2" charset="2"/>
              <a:buNone/>
            </a:pPr>
            <a:r>
              <a:rPr lang="en-US" sz="1600" b="1">
                <a:latin typeface="Garamond" panose="02020404030301010803" pitchFamily="18" charset="0"/>
              </a:rPr>
              <a:t>                     </a:t>
            </a:r>
          </a:p>
        </p:txBody>
      </p:sp>
      <p:pic>
        <p:nvPicPr>
          <p:cNvPr id="456707" name="Picture 3" descr="is?1453136605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14800"/>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56708" name="Picture 4" descr="song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1" y="2895600"/>
            <a:ext cx="2671763"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510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4" name="Rectangle 4"/>
          <p:cNvSpPr>
            <a:spLocks noGrp="1" noChangeArrowheads="1"/>
          </p:cNvSpPr>
          <p:nvPr>
            <p:ph type="ctrTitle"/>
          </p:nvPr>
        </p:nvSpPr>
        <p:spPr/>
        <p:txBody>
          <a:bodyPr/>
          <a:lstStyle/>
          <a:p>
            <a:r>
              <a:rPr lang="en-US"/>
              <a:t>The First Global Age</a:t>
            </a:r>
          </a:p>
        </p:txBody>
      </p:sp>
      <p:sp>
        <p:nvSpPr>
          <p:cNvPr id="225285"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994386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b="1">
                <a:latin typeface="Garamond" panose="02020404030301010803" pitchFamily="18" charset="0"/>
              </a:rPr>
              <a:t>				          Rise Of The Ottoman Empire</a:t>
            </a:r>
          </a:p>
          <a:p>
            <a:pPr>
              <a:buFont typeface="Wingdings" panose="05000000000000000000" pitchFamily="2" charset="2"/>
              <a:buNone/>
            </a:pPr>
            <a:endParaRPr lang="en-US" sz="1600" b="1">
              <a:latin typeface="Garamond" panose="02020404030301010803" pitchFamily="18" charset="0"/>
            </a:endParaRPr>
          </a:p>
          <a:p>
            <a:pPr>
              <a:buClr>
                <a:schemeClr val="tx1"/>
              </a:buClr>
              <a:buFont typeface="Wingdings" panose="05000000000000000000" pitchFamily="2" charset="2"/>
              <a:buChar char="§"/>
            </a:pPr>
            <a:r>
              <a:rPr lang="en-US" sz="1600">
                <a:latin typeface="Garamond" panose="02020404030301010803" pitchFamily="18" charset="0"/>
              </a:rPr>
              <a:t>The Ottoman Empire began in the 11</a:t>
            </a:r>
            <a:r>
              <a:rPr lang="en-US" sz="1600" baseline="30000">
                <a:latin typeface="Garamond" panose="02020404030301010803" pitchFamily="18" charset="0"/>
              </a:rPr>
              <a:t>th</a:t>
            </a:r>
            <a:r>
              <a:rPr lang="en-US" sz="1600">
                <a:latin typeface="Garamond" panose="02020404030301010803" pitchFamily="18" charset="0"/>
              </a:rPr>
              <a:t> century </a:t>
            </a:r>
          </a:p>
          <a:p>
            <a:pPr>
              <a:buClr>
                <a:schemeClr val="tx1"/>
              </a:buClr>
              <a:buFont typeface="Wingdings" panose="05000000000000000000" pitchFamily="2" charset="2"/>
              <a:buChar char="§"/>
            </a:pPr>
            <a:r>
              <a:rPr lang="en-US" sz="1600">
                <a:latin typeface="Garamond" panose="02020404030301010803" pitchFamily="18" charset="0"/>
              </a:rPr>
              <a:t>There were Ottoman Turks, and after the 13</a:t>
            </a:r>
            <a:r>
              <a:rPr lang="en-US" sz="1600" baseline="30000">
                <a:latin typeface="Garamond" panose="02020404030301010803" pitchFamily="18" charset="0"/>
              </a:rPr>
              <a:t>th</a:t>
            </a:r>
            <a:r>
              <a:rPr lang="en-US" sz="1600">
                <a:latin typeface="Garamond" panose="02020404030301010803" pitchFamily="18" charset="0"/>
              </a:rPr>
              <a:t> century there was a new group of people called the Ottoman Empire lead by Osman I.</a:t>
            </a:r>
          </a:p>
          <a:p>
            <a:pPr>
              <a:buClr>
                <a:schemeClr val="tx1"/>
              </a:buClr>
              <a:buFont typeface="Wingdings" panose="05000000000000000000" pitchFamily="2" charset="2"/>
              <a:buChar char="§"/>
            </a:pPr>
            <a:r>
              <a:rPr lang="en-US" sz="1600">
                <a:latin typeface="Garamond" panose="02020404030301010803" pitchFamily="18" charset="0"/>
              </a:rPr>
              <a:t>When people were captured by the Ottoman Empire they were used for military purposes instead of killing them.</a:t>
            </a:r>
          </a:p>
          <a:p>
            <a:pPr>
              <a:buClr>
                <a:schemeClr val="tx1"/>
              </a:buClr>
              <a:buFont typeface="Wingdings" panose="05000000000000000000" pitchFamily="2" charset="2"/>
              <a:buChar char="§"/>
            </a:pPr>
            <a:r>
              <a:rPr lang="en-US" sz="1600">
                <a:latin typeface="Garamond" panose="02020404030301010803" pitchFamily="18" charset="0"/>
              </a:rPr>
              <a:t>During the 16</a:t>
            </a:r>
            <a:r>
              <a:rPr lang="en-US" sz="1600" baseline="30000">
                <a:latin typeface="Garamond" panose="02020404030301010803" pitchFamily="18" charset="0"/>
              </a:rPr>
              <a:t>th</a:t>
            </a:r>
            <a:r>
              <a:rPr lang="en-US" sz="1600">
                <a:latin typeface="Garamond" panose="02020404030301010803" pitchFamily="18" charset="0"/>
              </a:rPr>
              <a:t> century, the Ottomans gained control of Egypt and Syria, then also Iraq, Hungry, and Albania, which led to the beginning of a naval force in the Mediterranean Sea. </a:t>
            </a:r>
          </a:p>
          <a:p>
            <a:pPr>
              <a:buClr>
                <a:schemeClr val="tx1"/>
              </a:buClr>
              <a:buFont typeface="Wingdings" panose="05000000000000000000" pitchFamily="2" charset="2"/>
              <a:buChar char="§"/>
            </a:pPr>
            <a:r>
              <a:rPr lang="en-US" sz="1600">
                <a:latin typeface="Garamond" panose="02020404030301010803" pitchFamily="18" charset="0"/>
              </a:rPr>
              <a:t>The Ottoman Empire turned into a great power of Europe. </a:t>
            </a:r>
          </a:p>
          <a:p>
            <a:pPr>
              <a:buClr>
                <a:schemeClr val="tx1"/>
              </a:buClr>
              <a:buFont typeface="Wingdings" panose="05000000000000000000" pitchFamily="2" charset="2"/>
              <a:buChar char="§"/>
            </a:pPr>
            <a:endParaRPr lang="en-US" sz="1600">
              <a:latin typeface="Garamond" panose="02020404030301010803" pitchFamily="18" charset="0"/>
            </a:endParaRPr>
          </a:p>
          <a:p>
            <a:pPr>
              <a:buClr>
                <a:schemeClr val="tx1"/>
              </a:buClr>
              <a:buFont typeface="Wingdings" panose="05000000000000000000" pitchFamily="2" charset="2"/>
              <a:buChar char="§"/>
            </a:pPr>
            <a:endParaRPr lang="en-US" sz="1600">
              <a:latin typeface="Garamond" panose="02020404030301010803" pitchFamily="18" charset="0"/>
            </a:endParaRP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buFont typeface="Wingdings" panose="05000000000000000000" pitchFamily="2" charset="2"/>
              <a:buNone/>
            </a:pPr>
            <a:endParaRPr lang="en-US" sz="1600">
              <a:latin typeface="Garamond" panose="02020404030301010803" pitchFamily="18" charset="0"/>
            </a:endParaRPr>
          </a:p>
        </p:txBody>
      </p:sp>
      <p:pic>
        <p:nvPicPr>
          <p:cNvPr id="474115" name="Picture 3" descr="ottoman empi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352801"/>
            <a:ext cx="4267200" cy="2981325"/>
          </a:xfrm>
          <a:prstGeom prst="rect">
            <a:avLst/>
          </a:prstGeom>
          <a:noFill/>
          <a:extLst>
            <a:ext uri="{909E8E84-426E-40DD-AFC4-6F175D3DCCD1}">
              <a14:hiddenFill xmlns:a14="http://schemas.microsoft.com/office/drawing/2010/main">
                <a:solidFill>
                  <a:srgbClr val="FFFFFF"/>
                </a:solidFill>
              </a14:hiddenFill>
            </a:ext>
          </a:extLst>
        </p:spPr>
      </p:pic>
      <p:pic>
        <p:nvPicPr>
          <p:cNvPr id="474116" name="Picture 4" desc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3810001"/>
            <a:ext cx="2076450" cy="1533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061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b="1">
                <a:latin typeface="Garamond" panose="02020404030301010803" pitchFamily="18" charset="0"/>
              </a:rPr>
              <a:t>Suleiman’s Golden Age</a:t>
            </a:r>
          </a:p>
          <a:p>
            <a:r>
              <a:rPr lang="en-US" sz="1600">
                <a:latin typeface="Garamond" panose="02020404030301010803" pitchFamily="18" charset="0"/>
              </a:rPr>
              <a:t>First Came to the throne of the Ottoman Empire in 1520 and ruled for 46 years</a:t>
            </a:r>
          </a:p>
          <a:p>
            <a:r>
              <a:rPr lang="en-US" sz="1600">
                <a:latin typeface="Garamond" panose="02020404030301010803" pitchFamily="18" charset="0"/>
              </a:rPr>
              <a:t>Known by his own people as Suleiman the Lawgiver and in the west as Suleiman the Magnificent</a:t>
            </a:r>
          </a:p>
          <a:p>
            <a:r>
              <a:rPr lang="en-US" sz="1600">
                <a:latin typeface="Garamond" panose="02020404030301010803" pitchFamily="18" charset="0"/>
              </a:rPr>
              <a:t>The Ottoman conquered all of the eastern Mediterranean under Suleiman’s rule.</a:t>
            </a:r>
          </a:p>
          <a:p>
            <a:r>
              <a:rPr lang="en-US" sz="1600">
                <a:latin typeface="Garamond" panose="02020404030301010803" pitchFamily="18" charset="0"/>
              </a:rPr>
              <a:t>Suleiman became the most powerful monarch on earth</a:t>
            </a:r>
          </a:p>
          <a:p>
            <a:r>
              <a:rPr lang="en-US" sz="1600">
                <a:latin typeface="Garamond" panose="02020404030301010803" pitchFamily="18" charset="0"/>
              </a:rPr>
              <a:t>He required a good form of government for his large empire and so he simplified the system of taxation and reduced the government bureaucracy in order to keep the peace and his people happy.</a:t>
            </a:r>
          </a:p>
          <a:p>
            <a:r>
              <a:rPr lang="en-US" sz="1600">
                <a:latin typeface="Garamond" panose="02020404030301010803" pitchFamily="18" charset="0"/>
              </a:rPr>
              <a:t>In 1571 this golden age of Suleiman ended when his sons fleet was destroyed by Spain and Italy                                   			             Suleiman’s Mosque</a:t>
            </a:r>
          </a:p>
        </p:txBody>
      </p:sp>
      <p:pic>
        <p:nvPicPr>
          <p:cNvPr id="586755" name="Picture 3" descr="Interior of Suleiman's Mosq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4664" y="2819400"/>
            <a:ext cx="2979737" cy="3676650"/>
          </a:xfrm>
          <a:prstGeom prst="rect">
            <a:avLst/>
          </a:prstGeom>
          <a:noFill/>
          <a:extLst>
            <a:ext uri="{909E8E84-426E-40DD-AFC4-6F175D3DCCD1}">
              <a14:hiddenFill xmlns:a14="http://schemas.microsoft.com/office/drawing/2010/main">
                <a:solidFill>
                  <a:srgbClr val="FFFFFF"/>
                </a:solidFill>
              </a14:hiddenFill>
            </a:ext>
          </a:extLst>
        </p:spPr>
      </p:pic>
      <p:pic>
        <p:nvPicPr>
          <p:cNvPr id="586756" name="Picture 4" descr="Suleiman's Mosque from Golden 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971801"/>
            <a:ext cx="4038600" cy="3541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39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title"/>
          </p:nvPr>
        </p:nvSpPr>
        <p:spPr/>
        <p:txBody>
          <a:bodyPr/>
          <a:lstStyle/>
          <a:p>
            <a:r>
              <a:rPr lang="en-US">
                <a:latin typeface="Garamond" panose="02020404030301010803" pitchFamily="18" charset="0"/>
              </a:rPr>
              <a:t>Europeans “Age of Exploration”</a:t>
            </a:r>
            <a:r>
              <a:rPr lang="en-US"/>
              <a:t> </a:t>
            </a:r>
          </a:p>
        </p:txBody>
      </p:sp>
      <p:sp>
        <p:nvSpPr>
          <p:cNvPr id="1657859" name="Rectangle 3"/>
          <p:cNvSpPr>
            <a:spLocks noGrp="1" noChangeArrowheads="1"/>
          </p:cNvSpPr>
          <p:nvPr>
            <p:ph idx="1"/>
          </p:nvPr>
        </p:nvSpPr>
        <p:spPr>
          <a:xfrm>
            <a:off x="1981200" y="1600201"/>
            <a:ext cx="4419600" cy="4530725"/>
          </a:xfrm>
        </p:spPr>
        <p:txBody>
          <a:bodyPr/>
          <a:lstStyle/>
          <a:p>
            <a:pPr>
              <a:lnSpc>
                <a:spcPct val="80000"/>
              </a:lnSpc>
            </a:pPr>
            <a:r>
              <a:rPr lang="en-US">
                <a:latin typeface="Garamond" panose="02020404030301010803" pitchFamily="18" charset="0"/>
              </a:rPr>
              <a:t>Motivated by the 3 G’s </a:t>
            </a:r>
          </a:p>
          <a:p>
            <a:pPr lvl="1">
              <a:lnSpc>
                <a:spcPct val="80000"/>
              </a:lnSpc>
            </a:pPr>
            <a:r>
              <a:rPr lang="en-US" sz="2300">
                <a:latin typeface="Garamond" panose="02020404030301010803" pitchFamily="18" charset="0"/>
              </a:rPr>
              <a:t>Gold, God &amp; Glory </a:t>
            </a:r>
          </a:p>
          <a:p>
            <a:pPr>
              <a:lnSpc>
                <a:spcPct val="80000"/>
              </a:lnSpc>
            </a:pPr>
            <a:r>
              <a:rPr lang="en-US">
                <a:latin typeface="Garamond" panose="02020404030301010803" pitchFamily="18" charset="0"/>
              </a:rPr>
              <a:t>New technology allowed them to cross large bodies of water </a:t>
            </a:r>
          </a:p>
          <a:p>
            <a:pPr lvl="1">
              <a:lnSpc>
                <a:spcPct val="80000"/>
              </a:lnSpc>
            </a:pPr>
            <a:r>
              <a:rPr lang="en-US" sz="2300">
                <a:latin typeface="Garamond" panose="02020404030301010803" pitchFamily="18" charset="0"/>
              </a:rPr>
              <a:t>Astrolabes, Compass, Printed Maps, Carvel ships  </a:t>
            </a:r>
          </a:p>
          <a:p>
            <a:pPr>
              <a:lnSpc>
                <a:spcPct val="80000"/>
              </a:lnSpc>
            </a:pPr>
            <a:r>
              <a:rPr lang="en-US">
                <a:latin typeface="Garamond" panose="02020404030301010803" pitchFamily="18" charset="0"/>
              </a:rPr>
              <a:t>The Portuguese and Spanish were the first to establish new trading routes to Asia by going around Africa  </a:t>
            </a:r>
          </a:p>
          <a:p>
            <a:pPr>
              <a:lnSpc>
                <a:spcPct val="80000"/>
              </a:lnSpc>
            </a:pPr>
            <a:endParaRPr lang="en-US">
              <a:latin typeface="Garamond" panose="02020404030301010803" pitchFamily="18" charset="0"/>
            </a:endParaRPr>
          </a:p>
        </p:txBody>
      </p:sp>
      <p:pic>
        <p:nvPicPr>
          <p:cNvPr id="1657861" name="Picture 5" descr="F2-astrolab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219200"/>
            <a:ext cx="2700338" cy="2724150"/>
          </a:xfrm>
          <a:prstGeom prst="rect">
            <a:avLst/>
          </a:prstGeom>
          <a:noFill/>
          <a:extLst>
            <a:ext uri="{909E8E84-426E-40DD-AFC4-6F175D3DCCD1}">
              <a14:hiddenFill xmlns:a14="http://schemas.microsoft.com/office/drawing/2010/main">
                <a:solidFill>
                  <a:srgbClr val="FFFFFF"/>
                </a:solidFill>
              </a14:hiddenFill>
            </a:ext>
          </a:extLst>
        </p:spPr>
      </p:pic>
      <p:sp>
        <p:nvSpPr>
          <p:cNvPr id="1657862" name="Text Box 6"/>
          <p:cNvSpPr txBox="1">
            <a:spLocks noChangeArrowheads="1"/>
          </p:cNvSpPr>
          <p:nvPr/>
        </p:nvSpPr>
        <p:spPr bwMode="auto">
          <a:xfrm>
            <a:off x="8153400" y="4038601"/>
            <a:ext cx="1828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Astrolabe </a:t>
            </a:r>
          </a:p>
        </p:txBody>
      </p:sp>
      <p:pic>
        <p:nvPicPr>
          <p:cNvPr id="1657864" name="Picture 8" descr="ships_n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419601"/>
            <a:ext cx="1905000" cy="2200275"/>
          </a:xfrm>
          <a:prstGeom prst="rect">
            <a:avLst/>
          </a:prstGeom>
          <a:noFill/>
          <a:extLst>
            <a:ext uri="{909E8E84-426E-40DD-AFC4-6F175D3DCCD1}">
              <a14:hiddenFill xmlns:a14="http://schemas.microsoft.com/office/drawing/2010/main">
                <a:solidFill>
                  <a:srgbClr val="FFFFFF"/>
                </a:solidFill>
              </a14:hiddenFill>
            </a:ext>
          </a:extLst>
        </p:spPr>
      </p:pic>
      <p:sp>
        <p:nvSpPr>
          <p:cNvPr id="1657865" name="Line 9"/>
          <p:cNvSpPr>
            <a:spLocks noChangeShapeType="1"/>
          </p:cNvSpPr>
          <p:nvPr/>
        </p:nvSpPr>
        <p:spPr bwMode="auto">
          <a:xfrm>
            <a:off x="5029200" y="3962400"/>
            <a:ext cx="2895600" cy="1676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30033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idx="1"/>
          </p:nvPr>
        </p:nvSpPr>
        <p:spPr>
          <a:xfrm>
            <a:off x="1524000" y="0"/>
            <a:ext cx="9144000" cy="6858000"/>
          </a:xfrm>
        </p:spPr>
        <p:txBody>
          <a:bodyPr/>
          <a:lstStyle/>
          <a:p>
            <a:r>
              <a:rPr lang="en-US" b="1" u="sng"/>
              <a:t>Islam’s Golden Age</a:t>
            </a:r>
          </a:p>
          <a:p>
            <a:endParaRPr lang="en-US" sz="1800" b="1">
              <a:latin typeface="Garamond" panose="02020404030301010803" pitchFamily="18" charset="0"/>
            </a:endParaRPr>
          </a:p>
          <a:p>
            <a:r>
              <a:rPr lang="en-US" sz="1800" b="1">
                <a:latin typeface="Garamond" panose="02020404030301010803" pitchFamily="18" charset="0"/>
              </a:rPr>
              <a:t>Islam Civilization -</a:t>
            </a:r>
          </a:p>
          <a:p>
            <a:r>
              <a:rPr lang="en-US" sz="1600">
                <a:latin typeface="Garamond" panose="02020404030301010803" pitchFamily="18" charset="0"/>
              </a:rPr>
              <a:t>Islam began in the Arabian peninsula in the early 7</a:t>
            </a:r>
            <a:r>
              <a:rPr lang="en-US" sz="1600" baseline="30000">
                <a:latin typeface="Garamond" panose="02020404030301010803" pitchFamily="18" charset="0"/>
              </a:rPr>
              <a:t>th</a:t>
            </a:r>
            <a:r>
              <a:rPr lang="en-US" sz="1600">
                <a:latin typeface="Garamond" panose="02020404030301010803" pitchFamily="18" charset="0"/>
              </a:rPr>
              <a:t> century.</a:t>
            </a:r>
          </a:p>
          <a:p>
            <a:r>
              <a:rPr lang="en-US" sz="1600">
                <a:latin typeface="Garamond" panose="02020404030301010803" pitchFamily="18" charset="0"/>
              </a:rPr>
              <a:t>It spread from the Middle East to Africa , Spain and Sicily. Then to India and SE Asia.</a:t>
            </a:r>
          </a:p>
          <a:p>
            <a:r>
              <a:rPr lang="en-US" sz="1800" b="1">
                <a:latin typeface="Garamond" panose="02020404030301010803" pitchFamily="18" charset="0"/>
              </a:rPr>
              <a:t>Islam’s Success -</a:t>
            </a:r>
          </a:p>
          <a:p>
            <a:r>
              <a:rPr lang="en-US" sz="1800">
                <a:latin typeface="Garamond" panose="02020404030301010803" pitchFamily="18" charset="0"/>
              </a:rPr>
              <a:t>The </a:t>
            </a:r>
            <a:r>
              <a:rPr lang="en-US" sz="1600">
                <a:latin typeface="Garamond" panose="02020404030301010803" pitchFamily="18" charset="0"/>
              </a:rPr>
              <a:t>strength of the Arab armies brought Islam it’s power.</a:t>
            </a:r>
          </a:p>
          <a:p>
            <a:r>
              <a:rPr lang="en-US" sz="1600">
                <a:latin typeface="Garamond" panose="02020404030301010803" pitchFamily="18" charset="0"/>
              </a:rPr>
              <a:t>Arab armies conquered much territory.</a:t>
            </a:r>
          </a:p>
          <a:p>
            <a:r>
              <a:rPr lang="en-US" sz="1800" b="1">
                <a:latin typeface="Garamond" panose="02020404030301010803" pitchFamily="18" charset="0"/>
              </a:rPr>
              <a:t>Abbassid Dynasty - </a:t>
            </a:r>
          </a:p>
          <a:p>
            <a:r>
              <a:rPr lang="en-US" sz="1800">
                <a:latin typeface="Garamond" panose="02020404030301010803" pitchFamily="18" charset="0"/>
              </a:rPr>
              <a:t>(</a:t>
            </a:r>
            <a:r>
              <a:rPr lang="en-US" sz="1600">
                <a:latin typeface="Garamond" panose="02020404030301010803" pitchFamily="18" charset="0"/>
              </a:rPr>
              <a:t>750 - 1258) The ruling family of the Islamic Empire</a:t>
            </a:r>
          </a:p>
          <a:p>
            <a:r>
              <a:rPr lang="en-US" sz="1600">
                <a:latin typeface="Garamond" panose="02020404030301010803" pitchFamily="18" charset="0"/>
              </a:rPr>
              <a:t>Responsible for many achievements.</a:t>
            </a:r>
          </a:p>
          <a:p>
            <a:r>
              <a:rPr lang="en-US" sz="1600">
                <a:latin typeface="Garamond" panose="02020404030301010803" pitchFamily="18" charset="0"/>
              </a:rPr>
              <a:t>The  Islamic culture became a mixture of Arab, Persian, Egyptian, and European traditions.</a:t>
            </a:r>
          </a:p>
          <a:p>
            <a:r>
              <a:rPr lang="en-US" sz="1600">
                <a:latin typeface="Garamond" panose="02020404030301010803" pitchFamily="18" charset="0"/>
              </a:rPr>
              <a:t>The Golden Age became an era of stunning intellectual and cultural achievements. (art, literature, religion etc.)</a:t>
            </a:r>
          </a:p>
          <a:p>
            <a:endParaRPr lang="en-US" sz="1600">
              <a:latin typeface="Garamond" panose="02020404030301010803" pitchFamily="18" charset="0"/>
            </a:endParaRPr>
          </a:p>
          <a:p>
            <a:endParaRPr lang="en-US" sz="1800">
              <a:latin typeface="Garamond" panose="02020404030301010803" pitchFamily="18" charset="0"/>
            </a:endParaRPr>
          </a:p>
          <a:p>
            <a:endParaRPr lang="en-US" sz="1800" i="1">
              <a:latin typeface="Garamond" panose="02020404030301010803" pitchFamily="18" charset="0"/>
            </a:endParaRPr>
          </a:p>
          <a:p>
            <a:endParaRPr lang="en-US" sz="1800">
              <a:latin typeface="Garamond" panose="02020404030301010803" pitchFamily="18" charset="0"/>
            </a:endParaRPr>
          </a:p>
          <a:p>
            <a:endParaRPr lang="en-US" sz="1800" b="1">
              <a:latin typeface="Garamond" panose="02020404030301010803" pitchFamily="18" charset="0"/>
            </a:endParaRPr>
          </a:p>
          <a:p>
            <a:endParaRPr lang="en-US" sz="1800">
              <a:latin typeface="Garamond" panose="02020404030301010803" pitchFamily="18" charset="0"/>
            </a:endParaRPr>
          </a:p>
        </p:txBody>
      </p:sp>
      <p:pic>
        <p:nvPicPr>
          <p:cNvPr id="560131" name="Picture 3" descr="Img_0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724400"/>
            <a:ext cx="54102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560132" name="Picture 4" descr="260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724400"/>
            <a:ext cx="3733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0984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2" name="Rectangle 4"/>
          <p:cNvSpPr>
            <a:spLocks noGrp="1" noChangeArrowheads="1"/>
          </p:cNvSpPr>
          <p:nvPr>
            <p:ph type="title"/>
          </p:nvPr>
        </p:nvSpPr>
        <p:spPr/>
        <p:txBody>
          <a:bodyPr/>
          <a:lstStyle/>
          <a:p>
            <a:r>
              <a:rPr lang="en-US">
                <a:latin typeface="Garamond" panose="02020404030301010803" pitchFamily="18" charset="0"/>
              </a:rPr>
              <a:t>Columbus’ Voyage connects 3 Continents</a:t>
            </a:r>
            <a:r>
              <a:rPr lang="en-US"/>
              <a:t> </a:t>
            </a:r>
          </a:p>
        </p:txBody>
      </p:sp>
      <p:pic>
        <p:nvPicPr>
          <p:cNvPr id="1660934" name="Picture 6" descr="File:Triangle trad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1600201"/>
            <a:ext cx="5791200" cy="4225925"/>
          </a:xfrm>
          <a:prstGeom prst="rect">
            <a:avLst/>
          </a:prstGeom>
          <a:noFill/>
          <a:extLst>
            <a:ext uri="{909E8E84-426E-40DD-AFC4-6F175D3DCCD1}">
              <a14:hiddenFill xmlns:a14="http://schemas.microsoft.com/office/drawing/2010/main">
                <a:solidFill>
                  <a:srgbClr val="FFFFFF"/>
                </a:solidFill>
              </a14:hiddenFill>
            </a:ext>
          </a:extLst>
        </p:spPr>
      </p:pic>
      <p:sp>
        <p:nvSpPr>
          <p:cNvPr id="1660935" name="Text Box 7"/>
          <p:cNvSpPr txBox="1">
            <a:spLocks noChangeArrowheads="1"/>
          </p:cNvSpPr>
          <p:nvPr/>
        </p:nvSpPr>
        <p:spPr bwMode="auto">
          <a:xfrm>
            <a:off x="4724400" y="5943601"/>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The Triangle Trade Routes </a:t>
            </a:r>
          </a:p>
        </p:txBody>
      </p:sp>
    </p:spTree>
    <p:extLst>
      <p:ext uri="{BB962C8B-B14F-4D97-AF65-F5344CB8AC3E}">
        <p14:creationId xmlns:p14="http://schemas.microsoft.com/office/powerpoint/2010/main" val="3012002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idx="1"/>
          </p:nvPr>
        </p:nvSpPr>
        <p:spPr>
          <a:xfrm>
            <a:off x="1524000" y="0"/>
            <a:ext cx="9144000" cy="6858000"/>
          </a:xfrm>
        </p:spPr>
        <p:txBody>
          <a:bodyPr/>
          <a:lstStyle/>
          <a:p>
            <a:pPr>
              <a:buFont typeface="Wingdings" panose="05000000000000000000" pitchFamily="2" charset="2"/>
              <a:buNone/>
            </a:pPr>
            <a:r>
              <a:rPr lang="en-US" sz="3600" b="1">
                <a:latin typeface="Garamond" panose="02020404030301010803" pitchFamily="18" charset="0"/>
              </a:rPr>
              <a:t>                         Middle Passage</a:t>
            </a:r>
          </a:p>
          <a:p>
            <a:pPr>
              <a:buClr>
                <a:schemeClr val="tx1"/>
              </a:buClr>
            </a:pPr>
            <a:r>
              <a:rPr lang="en-US" sz="1600">
                <a:latin typeface="Garamond" panose="02020404030301010803" pitchFamily="18" charset="0"/>
              </a:rPr>
              <a:t>The Middle Passage was the voyage that brought captured Africans to be used as slaves to the west Indies</a:t>
            </a:r>
          </a:p>
          <a:p>
            <a:pPr>
              <a:buClr>
                <a:schemeClr val="tx1"/>
              </a:buClr>
            </a:pPr>
            <a:r>
              <a:rPr lang="en-US" sz="1600">
                <a:latin typeface="Garamond" panose="02020404030301010803" pitchFamily="18" charset="0"/>
              </a:rPr>
              <a:t>Later they were brought to North and South American</a:t>
            </a:r>
          </a:p>
          <a:p>
            <a:pPr>
              <a:buClr>
                <a:schemeClr val="tx1"/>
              </a:buClr>
            </a:pPr>
            <a:r>
              <a:rPr lang="en-US" sz="1600">
                <a:latin typeface="Garamond" panose="02020404030301010803" pitchFamily="18" charset="0"/>
              </a:rPr>
              <a:t>It was named the Middle Passage because it was in the middle leg of the transatlantic trade triangle.</a:t>
            </a:r>
          </a:p>
        </p:txBody>
      </p:sp>
      <p:pic>
        <p:nvPicPr>
          <p:cNvPr id="448515" name="Picture 3" descr="middle pass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2514600"/>
            <a:ext cx="33528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48516" name="Picture 4" descr="middle pass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51054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31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84" name="Rectangle 4"/>
          <p:cNvSpPr>
            <a:spLocks noGrp="1" noChangeArrowheads="1"/>
          </p:cNvSpPr>
          <p:nvPr>
            <p:ph type="title"/>
          </p:nvPr>
        </p:nvSpPr>
        <p:spPr/>
        <p:txBody>
          <a:bodyPr/>
          <a:lstStyle/>
          <a:p>
            <a:r>
              <a:rPr lang="en-US">
                <a:latin typeface="Garamond" panose="02020404030301010803" pitchFamily="18" charset="0"/>
              </a:rPr>
              <a:t>The Columbian Exchange</a:t>
            </a:r>
            <a:r>
              <a:rPr lang="en-US"/>
              <a:t> </a:t>
            </a:r>
          </a:p>
        </p:txBody>
      </p:sp>
      <p:pic>
        <p:nvPicPr>
          <p:cNvPr id="1658886" name="Picture 6" descr="4451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828801"/>
            <a:ext cx="7600950" cy="398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640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Mercantilism</a:t>
            </a:r>
          </a:p>
          <a:p>
            <a:pPr>
              <a:buFont typeface="Wingdings" panose="05000000000000000000" pitchFamily="2" charset="2"/>
              <a:buNone/>
            </a:pPr>
            <a:r>
              <a:rPr lang="en-US" sz="1800">
                <a:latin typeface="Garamond" panose="02020404030301010803" pitchFamily="18" charset="0"/>
              </a:rPr>
              <a:t>Definition: </a:t>
            </a:r>
          </a:p>
          <a:p>
            <a:r>
              <a:rPr lang="en-US" sz="1600">
                <a:latin typeface="Garamond" panose="02020404030301010803" pitchFamily="18" charset="0"/>
              </a:rPr>
              <a:t>An economic policy under which nations sought to increase their wealth and power by obtaining large amounts of gold and silver and by selling more goods than they bought.</a:t>
            </a:r>
          </a:p>
          <a:p>
            <a:pPr>
              <a:buFont typeface="Wingdings" panose="05000000000000000000" pitchFamily="2" charset="2"/>
              <a:buNone/>
            </a:pPr>
            <a:r>
              <a:rPr lang="en-US" sz="1800">
                <a:latin typeface="Garamond" panose="02020404030301010803" pitchFamily="18" charset="0"/>
              </a:rPr>
              <a:t>Ideas of mercantilism:</a:t>
            </a:r>
          </a:p>
          <a:p>
            <a:r>
              <a:rPr lang="en-US" sz="1600">
                <a:latin typeface="Garamond" panose="02020404030301010803" pitchFamily="18" charset="0"/>
              </a:rPr>
              <a:t>The nation’s ultimate goal under mercantilism was to become self-sufficient, not dependent on other countries for goods.</a:t>
            </a:r>
          </a:p>
          <a:p>
            <a:r>
              <a:rPr lang="en-US" sz="1600">
                <a:latin typeface="Garamond" panose="02020404030301010803" pitchFamily="18" charset="0"/>
              </a:rPr>
              <a:t>Two ways to increase the nations wealth, according to mercantilism, was to gain as much gold and silver as they could and establish a favorable balance of trade, in which it sold more goods than they bought.</a:t>
            </a:r>
          </a:p>
          <a:p>
            <a:endParaRPr lang="en-US" sz="1600">
              <a:latin typeface="Garamond" panose="02020404030301010803" pitchFamily="18" charset="0"/>
            </a:endParaRPr>
          </a:p>
        </p:txBody>
      </p:sp>
      <p:pic>
        <p:nvPicPr>
          <p:cNvPr id="581635" name="Picture 3" descr="gold%20bars_coi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286126"/>
            <a:ext cx="3733800" cy="285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217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type="ctrTitle"/>
          </p:nvPr>
        </p:nvSpPr>
        <p:spPr/>
        <p:txBody>
          <a:bodyPr/>
          <a:lstStyle/>
          <a:p>
            <a:r>
              <a:rPr lang="en-US"/>
              <a:t>Absolutism</a:t>
            </a:r>
          </a:p>
        </p:txBody>
      </p:sp>
      <p:sp>
        <p:nvSpPr>
          <p:cNvPr id="227333"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537310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a:latin typeface="Garamond" panose="02020404030301010803" pitchFamily="18" charset="0"/>
              </a:rPr>
              <a:t>Shiites</a:t>
            </a:r>
          </a:p>
          <a:p>
            <a:pPr>
              <a:buClr>
                <a:schemeClr val="tx1"/>
              </a:buClr>
              <a:buFont typeface="Wingdings" panose="05000000000000000000" pitchFamily="2" charset="2"/>
              <a:buNone/>
            </a:pPr>
            <a:endParaRPr lang="en-US" sz="1600">
              <a:latin typeface="Garamond" panose="02020404030301010803" pitchFamily="18" charset="0"/>
            </a:endParaRPr>
          </a:p>
          <a:p>
            <a:pPr>
              <a:buClr>
                <a:schemeClr val="tx1"/>
              </a:buClr>
            </a:pPr>
            <a:r>
              <a:rPr lang="en-US" sz="1600">
                <a:latin typeface="Garamond" panose="02020404030301010803" pitchFamily="18" charset="0"/>
              </a:rPr>
              <a:t>The 2</a:t>
            </a:r>
            <a:r>
              <a:rPr lang="en-US" sz="1600" baseline="30000">
                <a:latin typeface="Garamond" panose="02020404030301010803" pitchFamily="18" charset="0"/>
              </a:rPr>
              <a:t>nd</a:t>
            </a:r>
            <a:r>
              <a:rPr lang="en-US" sz="1600">
                <a:latin typeface="Garamond" panose="02020404030301010803" pitchFamily="18" charset="0"/>
              </a:rPr>
              <a:t> largest branch of the Islamic religion.</a:t>
            </a:r>
          </a:p>
          <a:p>
            <a:pPr>
              <a:buClr>
                <a:schemeClr val="tx1"/>
              </a:buClr>
            </a:pPr>
            <a:r>
              <a:rPr lang="en-US" sz="1600">
                <a:latin typeface="Garamond" panose="02020404030301010803" pitchFamily="18" charset="0"/>
              </a:rPr>
              <a:t>Shiites account for 10%-15% of all Muslims.</a:t>
            </a:r>
          </a:p>
          <a:p>
            <a:pPr>
              <a:buClr>
                <a:schemeClr val="tx1"/>
              </a:buClr>
            </a:pPr>
            <a:r>
              <a:rPr lang="en-US" sz="1600">
                <a:latin typeface="Garamond" panose="02020404030301010803" pitchFamily="18" charset="0"/>
              </a:rPr>
              <a:t>The central belief for Shiites is of the 12</a:t>
            </a:r>
            <a:r>
              <a:rPr lang="en-US" sz="1600" baseline="30000">
                <a:latin typeface="Garamond" panose="02020404030301010803" pitchFamily="18" charset="0"/>
              </a:rPr>
              <a:t>th</a:t>
            </a:r>
            <a:r>
              <a:rPr lang="en-US" sz="1600">
                <a:latin typeface="Garamond" panose="02020404030301010803" pitchFamily="18" charset="0"/>
              </a:rPr>
              <a:t> Imam.</a:t>
            </a:r>
          </a:p>
          <a:p>
            <a:pPr>
              <a:buClr>
                <a:schemeClr val="tx1"/>
              </a:buClr>
            </a:pPr>
            <a:r>
              <a:rPr lang="en-US" sz="1600">
                <a:latin typeface="Garamond" panose="02020404030301010803" pitchFamily="18" charset="0"/>
              </a:rPr>
              <a:t>The 12</a:t>
            </a:r>
            <a:r>
              <a:rPr lang="en-US" sz="1600" baseline="30000">
                <a:latin typeface="Garamond" panose="02020404030301010803" pitchFamily="18" charset="0"/>
              </a:rPr>
              <a:t>th</a:t>
            </a:r>
            <a:r>
              <a:rPr lang="en-US" sz="1600">
                <a:latin typeface="Garamond" panose="02020404030301010803" pitchFamily="18" charset="0"/>
              </a:rPr>
              <a:t> Imam is considered to be the only legitimate ruler, and the Shiites believe that the Muslim state can not be successful without this ruler in charge.</a:t>
            </a:r>
          </a:p>
          <a:p>
            <a:pPr>
              <a:buClr>
                <a:schemeClr val="tx1"/>
              </a:buClr>
            </a:pPr>
            <a:r>
              <a:rPr lang="en-US" sz="1600">
                <a:latin typeface="Garamond" panose="02020404030301010803" pitchFamily="18" charset="0"/>
              </a:rPr>
              <a:t>Khomeini served as the one who brought activism back into the Shiite mainstream.</a:t>
            </a:r>
          </a:p>
          <a:p>
            <a:pPr>
              <a:buClr>
                <a:schemeClr val="tx1"/>
              </a:buClr>
            </a:pPr>
            <a:r>
              <a:rPr lang="en-US" sz="1600">
                <a:latin typeface="Garamond" panose="02020404030301010803" pitchFamily="18" charset="0"/>
              </a:rPr>
              <a:t>During the Iranian Revolution in 1979, the Shiite activists tried to press their ideology onto the people.</a:t>
            </a:r>
          </a:p>
          <a:p>
            <a:pPr>
              <a:buClr>
                <a:schemeClr val="tx1"/>
              </a:buClr>
            </a:pPr>
            <a:r>
              <a:rPr lang="en-US" sz="1600">
                <a:latin typeface="Garamond" panose="02020404030301010803" pitchFamily="18" charset="0"/>
              </a:rPr>
              <a:t>They believe Islam should live as a tool to empower the oppressed.</a:t>
            </a:r>
          </a:p>
        </p:txBody>
      </p:sp>
      <p:pic>
        <p:nvPicPr>
          <p:cNvPr id="403459" name="Picture 3" descr="Shiitescrow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810001"/>
            <a:ext cx="5791200" cy="282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907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90" name="Rectangle 2"/>
          <p:cNvSpPr>
            <a:spLocks noGrp="1" noChangeArrowheads="1"/>
          </p:cNvSpPr>
          <p:nvPr>
            <p:ph idx="1"/>
          </p:nvPr>
        </p:nvSpPr>
        <p:spPr>
          <a:xfrm>
            <a:off x="1524000" y="0"/>
            <a:ext cx="9144000" cy="6858000"/>
          </a:xfrm>
        </p:spPr>
        <p:txBody>
          <a:bodyPr/>
          <a:lstStyle/>
          <a:p>
            <a:pPr algn="ctr">
              <a:buClr>
                <a:schemeClr val="tx1"/>
              </a:buClr>
              <a:buFont typeface="Wingdings" panose="05000000000000000000" pitchFamily="2" charset="2"/>
              <a:buNone/>
            </a:pPr>
            <a:r>
              <a:rPr lang="en-US" sz="3600" b="1" u="sng">
                <a:latin typeface="Garamond" panose="02020404030301010803" pitchFamily="18" charset="0"/>
              </a:rPr>
              <a:t>Sunnis</a:t>
            </a:r>
          </a:p>
          <a:p>
            <a:r>
              <a:rPr lang="en-US" sz="1800" b="1">
                <a:latin typeface="Garamond" panose="02020404030301010803" pitchFamily="18" charset="0"/>
              </a:rPr>
              <a:t>In 661, a family called the Umayyad came to power, and set up a hereditary system of succession in Syria</a:t>
            </a:r>
          </a:p>
          <a:p>
            <a:r>
              <a:rPr lang="en-US" sz="1800" b="1">
                <a:latin typeface="Garamond" panose="02020404030301010803" pitchFamily="18" charset="0"/>
              </a:rPr>
              <a:t>They moved the Muslim capital from Mecca to Damascus to make ruling conquered territories easier</a:t>
            </a:r>
          </a:p>
          <a:p>
            <a:r>
              <a:rPr lang="en-US" sz="1800" b="1">
                <a:latin typeface="Garamond" panose="02020404030301010803" pitchFamily="18" charset="0"/>
              </a:rPr>
              <a:t>They abandoned a life of simplicity to surround themselves with wealth</a:t>
            </a:r>
          </a:p>
          <a:p>
            <a:r>
              <a:rPr lang="en-US" sz="1800" b="1">
                <a:latin typeface="Garamond" panose="02020404030301010803" pitchFamily="18" charset="0"/>
              </a:rPr>
              <a:t>The movement of the capital, along with their drift from Muslim beliefs, caused a fundamental divide in the Muslim community</a:t>
            </a:r>
          </a:p>
          <a:p>
            <a:r>
              <a:rPr lang="en-US" sz="1800" b="1">
                <a:latin typeface="Garamond" panose="02020404030301010803" pitchFamily="18" charset="0"/>
              </a:rPr>
              <a:t>A small group called the Shi’a openly resisted Umayyad rule</a:t>
            </a:r>
          </a:p>
          <a:p>
            <a:r>
              <a:rPr lang="en-US" sz="1800" b="1">
                <a:latin typeface="Garamond" panose="02020404030301010803" pitchFamily="18" charset="0"/>
              </a:rPr>
              <a:t>Those who did not openly resist, but disagreed with Umayyad rule were called </a:t>
            </a:r>
            <a:r>
              <a:rPr lang="en-US" sz="1800" b="1" i="1">
                <a:latin typeface="Garamond" panose="02020404030301010803" pitchFamily="18" charset="0"/>
              </a:rPr>
              <a:t>Sunnis</a:t>
            </a:r>
            <a:r>
              <a:rPr lang="en-US" sz="1800" b="1">
                <a:latin typeface="Garamond" panose="02020404030301010803" pitchFamily="18" charset="0"/>
              </a:rPr>
              <a:t>, meaning followers of Muhammad’s example</a:t>
            </a:r>
          </a:p>
          <a:p>
            <a:r>
              <a:rPr lang="en-US" sz="1800" b="1">
                <a:latin typeface="Garamond" panose="02020404030301010803" pitchFamily="18" charset="0"/>
              </a:rPr>
              <a:t>They believed the Umayyad had become too worldly and lost their religious faith</a:t>
            </a:r>
          </a:p>
          <a:p>
            <a:endParaRPr lang="en-US" sz="1800" b="1">
              <a:latin typeface="Garamond" panose="02020404030301010803" pitchFamily="18" charset="0"/>
            </a:endParaRPr>
          </a:p>
          <a:p>
            <a:endParaRPr lang="en-US" sz="3600" b="1">
              <a:latin typeface="Garamond" panose="02020404030301010803" pitchFamily="18" charset="0"/>
            </a:endParaRPr>
          </a:p>
        </p:txBody>
      </p:sp>
      <p:pic>
        <p:nvPicPr>
          <p:cNvPr id="575491" name="Picture 3" descr="sunnis%20and%20sh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038601"/>
            <a:ext cx="4267200" cy="2657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527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Caliph</a:t>
            </a:r>
            <a:endParaRPr lang="en-US" sz="1600" b="1">
              <a:latin typeface="Garamond" panose="02020404030301010803" pitchFamily="18" charset="0"/>
            </a:endParaRPr>
          </a:p>
          <a:p>
            <a:pPr>
              <a:buClr>
                <a:schemeClr val="tx1"/>
              </a:buClr>
            </a:pPr>
            <a:r>
              <a:rPr lang="en-US" sz="1600">
                <a:latin typeface="Garamond" panose="02020404030301010803" pitchFamily="18" charset="0"/>
              </a:rPr>
              <a:t>Caliph means “successor” or “Deputy”</a:t>
            </a:r>
          </a:p>
          <a:p>
            <a:pPr>
              <a:buClr>
                <a:schemeClr val="tx1"/>
              </a:buClr>
            </a:pPr>
            <a:r>
              <a:rPr lang="en-US" sz="1600">
                <a:latin typeface="Garamond" panose="02020404030301010803" pitchFamily="18" charset="0"/>
              </a:rPr>
              <a:t>A caliph is a supreme political and religious leader </a:t>
            </a:r>
          </a:p>
          <a:p>
            <a:pPr>
              <a:buClr>
                <a:schemeClr val="tx1"/>
              </a:buClr>
            </a:pPr>
            <a:r>
              <a:rPr lang="en-US" sz="1600">
                <a:latin typeface="Garamond" panose="02020404030301010803" pitchFamily="18" charset="0"/>
              </a:rPr>
              <a:t>Some famous caliphs are Abu-Bakr the first caliph, Umayyads was elected, and Abbasides who took control</a:t>
            </a:r>
          </a:p>
          <a:p>
            <a:pPr>
              <a:buClr>
                <a:schemeClr val="tx1"/>
              </a:buClr>
            </a:pPr>
            <a:endParaRPr lang="en-US" sz="3600" b="1">
              <a:latin typeface="Garamond" panose="02020404030301010803" pitchFamily="18" charset="0"/>
            </a:endParaRPr>
          </a:p>
        </p:txBody>
      </p:sp>
      <p:pic>
        <p:nvPicPr>
          <p:cNvPr id="545795" name="Picture 3" descr="calip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2514600" cy="4135438"/>
          </a:xfrm>
          <a:prstGeom prst="rect">
            <a:avLst/>
          </a:prstGeom>
          <a:noFill/>
          <a:extLst>
            <a:ext uri="{909E8E84-426E-40DD-AFC4-6F175D3DCCD1}">
              <a14:hiddenFill xmlns:a14="http://schemas.microsoft.com/office/drawing/2010/main">
                <a:solidFill>
                  <a:srgbClr val="FFFFFF"/>
                </a:solidFill>
              </a14:hiddenFill>
            </a:ext>
          </a:extLst>
        </p:spPr>
      </p:pic>
      <p:pic>
        <p:nvPicPr>
          <p:cNvPr id="545796" name="Picture 4" descr="the-cali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1" y="2514600"/>
            <a:ext cx="2905125"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36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idx="1"/>
          </p:nvPr>
        </p:nvSpPr>
        <p:spPr>
          <a:xfrm>
            <a:off x="1524000" y="0"/>
            <a:ext cx="9144000" cy="6858000"/>
          </a:xfrm>
        </p:spPr>
        <p:txBody>
          <a:bodyPr/>
          <a:lstStyle/>
          <a:p>
            <a:pPr algn="ctr">
              <a:buFont typeface="Wingdings" panose="05000000000000000000" pitchFamily="2" charset="2"/>
              <a:buNone/>
            </a:pPr>
            <a:r>
              <a:rPr lang="en-US" sz="3600" b="1">
                <a:latin typeface="Garamond" panose="02020404030301010803" pitchFamily="18" charset="0"/>
              </a:rPr>
              <a:t>Charlemagne</a:t>
            </a:r>
          </a:p>
          <a:p>
            <a:r>
              <a:rPr lang="en-US" sz="1600">
                <a:latin typeface="Garamond" panose="02020404030301010803" pitchFamily="18" charset="0"/>
              </a:rPr>
              <a:t>During the 800’s, Charlemagne, a Frankish king, built an empire (modern-day France, Germany, and part of Italy)</a:t>
            </a:r>
          </a:p>
          <a:p>
            <a:r>
              <a:rPr lang="en-US" sz="1800" b="1">
                <a:latin typeface="Garamond" panose="02020404030301010803" pitchFamily="18" charset="0"/>
              </a:rPr>
              <a:t>Cooperation with the Church</a:t>
            </a:r>
          </a:p>
          <a:p>
            <a:r>
              <a:rPr lang="en-US" sz="1600">
                <a:latin typeface="Garamond" panose="02020404030301010803" pitchFamily="18" charset="0"/>
              </a:rPr>
              <a:t>Charlemagne helped Pope Leo III defeat rebellious Roman nobles.</a:t>
            </a:r>
          </a:p>
          <a:p>
            <a:r>
              <a:rPr lang="en-US" sz="1600">
                <a:latin typeface="Garamond" panose="02020404030301010803" pitchFamily="18" charset="0"/>
              </a:rPr>
              <a:t>In return, Pope Leo III crowned Charlemagne “Emperor of the Romans”</a:t>
            </a:r>
          </a:p>
          <a:p>
            <a:r>
              <a:rPr lang="en-US" sz="1600">
                <a:latin typeface="Garamond" panose="02020404030301010803" pitchFamily="18" charset="0"/>
              </a:rPr>
              <a:t>Charlemagne wanted a united Christian Europe and helped spread Christianity</a:t>
            </a:r>
          </a:p>
          <a:p>
            <a:r>
              <a:rPr lang="en-US" sz="1800" b="1">
                <a:latin typeface="Garamond" panose="02020404030301010803" pitchFamily="18" charset="0"/>
              </a:rPr>
              <a:t>Government</a:t>
            </a:r>
          </a:p>
          <a:p>
            <a:r>
              <a:rPr lang="en-US" sz="1600">
                <a:latin typeface="Garamond" panose="02020404030301010803" pitchFamily="18" charset="0"/>
              </a:rPr>
              <a:t>Appointed nobles to rule local areas (He gave them land, they help defend the empire)</a:t>
            </a:r>
          </a:p>
          <a:p>
            <a:r>
              <a:rPr lang="en-US" sz="1600">
                <a:latin typeface="Garamond" panose="02020404030301010803" pitchFamily="18" charset="0"/>
              </a:rPr>
              <a:t>Sent off officials called missi Domenici to check on conditions throughout the empire</a:t>
            </a:r>
          </a:p>
          <a:p>
            <a:r>
              <a:rPr lang="en-US" sz="1800" b="1">
                <a:latin typeface="Garamond" panose="02020404030301010803" pitchFamily="18" charset="0"/>
              </a:rPr>
              <a:t>Learning</a:t>
            </a:r>
          </a:p>
          <a:p>
            <a:r>
              <a:rPr lang="en-US" sz="1600">
                <a:latin typeface="Garamond" panose="02020404030301010803" pitchFamily="18" charset="0"/>
              </a:rPr>
              <a:t>Encouraged learning</a:t>
            </a:r>
          </a:p>
          <a:p>
            <a:r>
              <a:rPr lang="en-US" sz="1600">
                <a:latin typeface="Garamond" panose="02020404030301010803" pitchFamily="18" charset="0"/>
              </a:rPr>
              <a:t>Set up school to educate government officials and established libraries where scholars copied ancient texts.</a:t>
            </a:r>
          </a:p>
          <a:p>
            <a:r>
              <a:rPr lang="en-US" sz="1800" b="1">
                <a:latin typeface="Garamond" panose="02020404030301010803" pitchFamily="18" charset="0"/>
              </a:rPr>
              <a:t>End of Charlemagne’s Reign</a:t>
            </a:r>
          </a:p>
          <a:p>
            <a:r>
              <a:rPr lang="en-US" sz="1600">
                <a:latin typeface="Garamond" panose="02020404030301010803" pitchFamily="18" charset="0"/>
              </a:rPr>
              <a:t>Died in 1814- empire fell apart as heirs battled for control</a:t>
            </a:r>
          </a:p>
          <a:p>
            <a:r>
              <a:rPr lang="en-US" sz="1600">
                <a:latin typeface="Garamond" panose="02020404030301010803" pitchFamily="18" charset="0"/>
              </a:rPr>
              <a:t>843- Charlemagne’s grandsons signed Treaty of Verdun- divided Charlemagne’s empire into 3 separate kingdoms (one for each grandson).</a:t>
            </a:r>
          </a:p>
          <a:p>
            <a:r>
              <a:rPr lang="en-US" sz="1600">
                <a:latin typeface="Garamond" panose="02020404030301010803" pitchFamily="18" charset="0"/>
              </a:rPr>
              <a:t>Charlemagne’s strong government was a model for future medieval rulers</a:t>
            </a:r>
          </a:p>
          <a:p>
            <a:endParaRPr lang="en-US" sz="1800" b="1">
              <a:latin typeface="Garamond" panose="02020404030301010803" pitchFamily="18" charset="0"/>
            </a:endParaRPr>
          </a:p>
        </p:txBody>
      </p:sp>
      <p:pic>
        <p:nvPicPr>
          <p:cNvPr id="45059" name="Picture 3" descr="is?38735983876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401" y="5257800"/>
            <a:ext cx="1071563"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26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idx="1"/>
          </p:nvPr>
        </p:nvSpPr>
        <p:spPr>
          <a:xfrm>
            <a:off x="1752600" y="228600"/>
            <a:ext cx="8763000" cy="6400800"/>
          </a:xfrm>
        </p:spPr>
        <p:txBody>
          <a:bodyPr/>
          <a:lstStyle/>
          <a:p>
            <a:pPr algn="ctr">
              <a:buFont typeface="Wingdings" panose="05000000000000000000" pitchFamily="2" charset="2"/>
              <a:buNone/>
            </a:pPr>
            <a:r>
              <a:rPr lang="en-US" sz="3600" b="1">
                <a:latin typeface="Garamond" panose="02020404030301010803" pitchFamily="18" charset="0"/>
              </a:rPr>
              <a:t>Feudalism</a:t>
            </a:r>
            <a:endParaRPr lang="en-US" sz="3600">
              <a:latin typeface="Garamond" panose="02020404030301010803" pitchFamily="18" charset="0"/>
            </a:endParaRPr>
          </a:p>
          <a:p>
            <a:r>
              <a:rPr lang="en-US" sz="1800" b="1">
                <a:latin typeface="Garamond" panose="02020404030301010803" pitchFamily="18" charset="0"/>
              </a:rPr>
              <a:t>A system of government in which local lords control their own lands but owe military service and support to a greater lord.</a:t>
            </a:r>
          </a:p>
          <a:p>
            <a:r>
              <a:rPr lang="en-US" sz="1600">
                <a:latin typeface="Garamond" panose="02020404030301010803" pitchFamily="18" charset="0"/>
              </a:rPr>
              <a:t>The land was divided into estates.</a:t>
            </a:r>
          </a:p>
          <a:p>
            <a:r>
              <a:rPr lang="en-US" sz="1600">
                <a:latin typeface="Garamond" panose="02020404030301010803" pitchFamily="18" charset="0"/>
              </a:rPr>
              <a:t>The lesser lords were called vassals.</a:t>
            </a:r>
          </a:p>
          <a:p>
            <a:r>
              <a:rPr lang="en-US" sz="1600">
                <a:latin typeface="Garamond" panose="02020404030301010803" pitchFamily="18" charset="0"/>
              </a:rPr>
              <a:t>Local lords owned serfs who would work the land</a:t>
            </a:r>
          </a:p>
          <a:p>
            <a:r>
              <a:rPr lang="en-US" sz="1600">
                <a:latin typeface="Garamond" panose="02020404030301010803" pitchFamily="18" charset="0"/>
              </a:rPr>
              <a:t>The serfs were able to live on the land in manors. </a:t>
            </a:r>
          </a:p>
        </p:txBody>
      </p:sp>
      <p:pic>
        <p:nvPicPr>
          <p:cNvPr id="496643" name="Picture 3" descr="0008n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743200"/>
            <a:ext cx="44196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7832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3465</Words>
  <Application>Microsoft Office PowerPoint</Application>
  <PresentationFormat>Widescreen</PresentationFormat>
  <Paragraphs>364</Paragraphs>
  <Slides>44</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1" baseType="lpstr">
      <vt:lpstr>Arial</vt:lpstr>
      <vt:lpstr>Calibri</vt:lpstr>
      <vt:lpstr>Calibri Light</vt:lpstr>
      <vt:lpstr>Garamond</vt:lpstr>
      <vt:lpstr>Wingdings</vt:lpstr>
      <vt:lpstr>Office Theme</vt:lpstr>
      <vt:lpstr>Microsoft PowerPoint Presentation</vt:lpstr>
      <vt:lpstr>Cultural Exchange</vt:lpstr>
      <vt:lpstr>PowerPoint Presentation</vt:lpstr>
      <vt:lpstr>Justinian Code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First Global Age</vt:lpstr>
      <vt:lpstr>PowerPoint Presentation</vt:lpstr>
      <vt:lpstr>PowerPoint Presentation</vt:lpstr>
      <vt:lpstr>Europeans “Age of Exploration” </vt:lpstr>
      <vt:lpstr>Columbus’ Voyage connects 3 Continents </vt:lpstr>
      <vt:lpstr>PowerPoint Presentation</vt:lpstr>
      <vt:lpstr>The Columbian Exchange </vt:lpstr>
      <vt:lpstr>PowerPoint Presentation</vt:lpstr>
      <vt:lpstr>Absolutism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Exchange</dc:title>
  <dc:creator>Miller, Calvin D.</dc:creator>
  <cp:lastModifiedBy>Miller, Calvin D.</cp:lastModifiedBy>
  <cp:revision>1</cp:revision>
  <dcterms:created xsi:type="dcterms:W3CDTF">2015-12-13T22:34:18Z</dcterms:created>
  <dcterms:modified xsi:type="dcterms:W3CDTF">2015-12-13T22:34:46Z</dcterms:modified>
</cp:coreProperties>
</file>