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61BFC0-BA88-4D75-87DF-7B7F34B8AE0C}"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15142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BFC0-BA88-4D75-87DF-7B7F34B8AE0C}"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168179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BFC0-BA88-4D75-87DF-7B7F34B8AE0C}"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418581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BFC0-BA88-4D75-87DF-7B7F34B8AE0C}"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286193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BFC0-BA88-4D75-87DF-7B7F34B8AE0C}"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98156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61BFC0-BA88-4D75-87DF-7B7F34B8AE0C}"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374913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1BFC0-BA88-4D75-87DF-7B7F34B8AE0C}" type="datetimeFigureOut">
              <a:rPr lang="en-US" smtClean="0"/>
              <a:t>12/13/2015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9218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1BFC0-BA88-4D75-87DF-7B7F34B8AE0C}" type="datetimeFigureOut">
              <a:rPr lang="en-US" smtClean="0"/>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268053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BFC0-BA88-4D75-87DF-7B7F34B8AE0C}" type="datetimeFigureOut">
              <a:rPr lang="en-US" smtClean="0"/>
              <a:t>12/13/2015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199954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BFC0-BA88-4D75-87DF-7B7F34B8AE0C}"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255179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BFC0-BA88-4D75-87DF-7B7F34B8AE0C}"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3C205-5E7A-43AF-85F4-98852344B2B8}" type="slidenum">
              <a:rPr lang="en-US" smtClean="0"/>
              <a:t>‹#›</a:t>
            </a:fld>
            <a:endParaRPr lang="en-US"/>
          </a:p>
        </p:txBody>
      </p:sp>
    </p:spTree>
    <p:extLst>
      <p:ext uri="{BB962C8B-B14F-4D97-AF65-F5344CB8AC3E}">
        <p14:creationId xmlns:p14="http://schemas.microsoft.com/office/powerpoint/2010/main" val="51536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BFC0-BA88-4D75-87DF-7B7F34B8AE0C}" type="datetimeFigureOut">
              <a:rPr lang="en-US" smtClean="0"/>
              <a:t>12/13/2015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3C205-5E7A-43AF-85F4-98852344B2B8}" type="slidenum">
              <a:rPr lang="en-US" smtClean="0"/>
              <a:t>‹#›</a:t>
            </a:fld>
            <a:endParaRPr lang="en-US"/>
          </a:p>
        </p:txBody>
      </p:sp>
    </p:spTree>
    <p:extLst>
      <p:ext uri="{BB962C8B-B14F-4D97-AF65-F5344CB8AC3E}">
        <p14:creationId xmlns:p14="http://schemas.microsoft.com/office/powerpoint/2010/main" val="46381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hyperlink" Target="http://tm.wc.ask.com/r?t=an&amp;s=p&amp;uid=04D1357D78EE37924&amp;sid=1A6D757D78EE37924&amp;qid=519B30A09CAB3F46B8AA88BA0D9B28AE&amp;io=1&amp;sv=z6f5372cd&amp;o=0&amp;ask=+world+&amp;uip=d8e26b0a&amp;en=js&amp;eo=0&amp;pt=&amp;ac=6&amp;qs=31&amp;pg=1&amp;u=http://pictures.ask.com/redir?u=http%3a%2f%2fwww.waynebrain.com%2fworld%2fworld.html&amp;bpg=http%3a%2f%2fpictures.ask.com%2fpictures%3fq%3d%2bworld%2b%26o%3d0%26page%3d1&amp;q=+world+&amp;s=p&amp;bu=http%3a%2f%2fwww.waynebrain.com%2fworld%2fworld.html&amp;qte=0&amp;o=0&amp;isimageSearch=true&amp;fromImagePage=False&amp;iskey=&amp;thumbsrc=http%3a%2f%2fimages.picsearch.com%2fis%3f618124947628&amp;imagesrc=http%3a%2f%2fwww.waynebrain.com%2fworld%2fimages%2fworld.jpg&amp;thumbwidth=128&amp;thumbheight=96"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hyperlink" Target="http://www.ciesin.org/docs/008-101/map.gif"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hyperlink" Target="http://tm.wc.ask.com/r?t=c&amp;s=p&amp;id=30751&amp;sv=za5cb0d8f&amp;uid=02FC8ADF8DEC37924&amp;sid=1008EADF8DEC37924&amp;p=%2ftopimage&amp;o=0&amp;u=http://www.dailypast.com/graphics/photos/oil-pipe-thumb.jpg" TargetMode="Externa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106.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2.xml"/><Relationship Id="rId4" Type="http://schemas.openxmlformats.org/officeDocument/2006/relationships/image" Target="../media/image173.jpeg"/></Relationships>
</file>

<file path=ppt/slides/_rels/slide108.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hyperlink" Target="http://mamma53.mamma.com/PicInfo?query=osama&amp;qtype=48&amp;PAGE_URL=http%3A%2F%2Fhowardbloom.net%2Fosama.htm&amp;IMAGE_URL=http%3A%2F%2Fhowardbloom.net%2Fosama%2520bin%2520laden.jpg&amp;WIDTH=220&amp;HEIGHT=176&amp;FILESIZE=10&amp;COLORS=20650&amp;ANIM=0&amp;COLOR=1&amp;THUMB_URL=http%3A%2F%2Fimages.picsearch.com%2Fis%3F607373130239&amp;THUMB_WIDTH=128&amp;THUMB_HEIGHT=102&amp;start=" TargetMode="External"/><Relationship Id="rId1" Type="http://schemas.openxmlformats.org/officeDocument/2006/relationships/slideLayout" Target="../slideLayouts/slideLayout2.xml"/><Relationship Id="rId5" Type="http://schemas.openxmlformats.org/officeDocument/2006/relationships/image" Target="../media/image176.jpeg"/><Relationship Id="rId4" Type="http://schemas.openxmlformats.org/officeDocument/2006/relationships/hyperlink" Target="http://mamma53.mamma.com/PicInfo?query=saddam&amp;qtype=48&amp;PAGE_URL=http%3A%2F%2Fwww.uniphiz.com%2Ffaces%2Fsaddam-hussein.htm&amp;IMAGE_URL=http%3A%2F%2Fwww.uniphiz.com%2Ffaces%2Fsaddam.jpg&amp;WIDTH=220&amp;HEIGHT=155&amp;FILESIZE=9&amp;COLORS=16620&amp;ANIM=0&amp;COLOR=1&amp;THUMB_URL=http%3A%2F%2Fimages.picsearch.com%2Fis%3F922283180141&amp;THUMB_WIDTH=128&amp;THUMB_HEIGHT=90&amp;start="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hyperlink" Target="http://www.nidex.com/map1.htm" TargetMode="External"/><Relationship Id="rId1" Type="http://schemas.openxmlformats.org/officeDocument/2006/relationships/slideLayout" Target="../slideLayouts/slideLayout2.xml"/><Relationship Id="rId5" Type="http://schemas.openxmlformats.org/officeDocument/2006/relationships/image" Target="../media/image178.jpeg"/><Relationship Id="rId4" Type="http://schemas.openxmlformats.org/officeDocument/2006/relationships/hyperlink" Target="http://www.google.ca/imgres?imgurl=http://www.shamrock.internetdsl.pl/historia/IRA/ira4.JPG&amp;imgrefurl=http://www.shamrock.internetdsl.pl/historia/IRA/ira.htm&amp;h=637&amp;w=832&amp;sz=152&amp;tbnid=PMhFFOe1gBAJ:&amp;tbnh=109&amp;tbnw=142&amp;hl=en&amp;start=7&amp;prev=/images%3Fq%3DIrish%2BRepublican%2BArmy%26svnum%3D10%26hl%3Den%26lr%3D%26sa%3DG"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hyperlink" Target="http://rds.yahoo.com/S=96062883/K=Rwanda+Genocide/v=2/l=IVI/*-http:/news.bbc.co.uk/olmedia/1700000/images/_1701562_rwanda150ap.jpg"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image" Target="../media/image18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image" Target="../media/image19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hyperlink" Target="http://tm.wc.ask.com/r?t=an&amp;s=p&amp;uid=04D1357D78EE37924&amp;sid=1A6D757D78EE37924&amp;qid=EFD3B470B321094D90A8BE14A3C17988&amp;io=0&amp;sv=z6f5372f1&amp;o=0&amp;ask=desertification&amp;uip=d8e26b0a&amp;en=js&amp;eo=0&amp;pt=&amp;ac=6&amp;qs=27&amp;pg=1&amp;u=http://pictures.ask.com/redir?u=http%3a%2f%2fwww.afrol.com%2fCategories%2fEnvironment%2fenv041_water_coop.htm&amp;bpg=http%3a%2f%2fpictures.ask.com%2fpictures%3fq%3ddesertification%26o%3d0%26page%3d1&amp;q=desertification&amp;s=p&amp;bu=http%3a%2f%2fwww.afrol.com%2fCategories%2fEnvironment%2fenv041_water_coop.htm&amp;qte=0&amp;o=0&amp;isimageSearch=true&amp;fromImagePage=False&amp;iskey=&amp;thumbsrc=http%3a%2f%2fimages.picsearch.com%2fis%3f29633178043&amp;imagesrc=http%3a%2f%2fwww.afrol.com%2fimages%2frelease_photos%2fdesertification_unccd.jpg&amp;thumbwidth=128&amp;thumbheight=91" TargetMode="External"/><Relationship Id="rId1" Type="http://schemas.openxmlformats.org/officeDocument/2006/relationships/slideLayout" Target="../slideLayouts/slideLayout2.xml"/><Relationship Id="rId4" Type="http://schemas.openxmlformats.org/officeDocument/2006/relationships/image" Target="../media/image196.jpeg"/></Relationships>
</file>

<file path=ppt/slides/_rels/slide126.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tm.wc.ask.com/r?t=an&amp;s=p&amp;uid=09D3D27E8B5DC5924&amp;sid=1B35337E8B5DC5924&amp;qid=BFB6270C7B11CC46880A8752CD1FE120&amp;io=1&amp;sv=za5cb0d89&amp;o=0&amp;ask=league+of+nations&amp;uip=d8e26b0a&amp;en=js&amp;eo=0&amp;pt=&amp;ac=15&amp;qs=86&amp;pg=1&amp;u=http://pictures.ask.com/redir?u=http%3a%2f%2fwww1.thny.bbc.co.uk%2fhistory%2fstate%2fnations%2fleague_nations_03.shtml&amp;bpg=http%3a%2f%2fpictures.ask.com%2fpictures%3fq%3dleague%2bof%2bnations%26o%3d0%26page%3d1&amp;q=league+of+nations&amp;s=p&amp;bu=http%3a%2f%2fwww1.thny.bbc.co.uk%2fhistory%2fstate%2fnations%2fleague_nations_03.shtml&amp;qte=0&amp;o=0&amp;isimageSearch=true&amp;fromImagePage=False&amp;iskey=&amp;thumbsrc=http%3a%2f%2fimages.picsearch.com%2fis%3f880513156221&amp;imagesrc=http%3a%2f%2fwww1.thny.bbc.co.uk%2fhistory%2fstate%2fnations%2fimages%2fleague_nations_flag.jpg&amp;thumbwidth=91&amp;thumbheight=128" TargetMode="External"/><Relationship Id="rId1" Type="http://schemas.openxmlformats.org/officeDocument/2006/relationships/slideLayout" Target="../slideLayouts/slideLayout2.xml"/><Relationship Id="rId6" Type="http://schemas.openxmlformats.org/officeDocument/2006/relationships/hyperlink" Target="http://tm.wc.ask.com/r?t=an&amp;s=p&amp;uid=09D3D27E8B5DC5924&amp;sid=1B35337E8B5DC5924&amp;qid=BFB6270C7B11CC46880A8752CD1FE120&amp;io=0&amp;sv=za5cb0d89&amp;o=0&amp;ask=league+of+nations&amp;uip=d8e26b0a&amp;en=js&amp;eo=0&amp;pt=&amp;ac=15&amp;qs=86&amp;pg=1&amp;u=http://pictures.ask.com/redir?u=http%3a%2f%2fwww.indiana.edu%2f%257Eleague%2fpictorialsurvey%2flonapspg5.htm&amp;bpg=http%3a%2f%2fpictures.ask.com%2fpictures%3fq%3dleague%2bof%2bnations%26o%3d0%26page%3d1&amp;q=league+of+nations&amp;s=p&amp;bu=http%3a%2f%2fwww.indiana.edu%2f%257Eleague%2fpictorialsurvey%2flonapspg5.htm&amp;qte=0&amp;o=0&amp;isimageSearch=true&amp;fromImagePage=False&amp;iskey=&amp;thumbsrc=http%3a%2f%2fimages.picsearch.com%2fis%3f130370737590&amp;imagesrc=http%3a%2f%2fwww.indiana.edu%2f%257Eleague%2fpictorialsurvey%2fp05.jpg&amp;thumbwidth=86&amp;thumbheight=128" TargetMode="External"/><Relationship Id="rId5" Type="http://schemas.openxmlformats.org/officeDocument/2006/relationships/image" Target="../media/image29.jpeg"/><Relationship Id="rId4" Type="http://schemas.openxmlformats.org/officeDocument/2006/relationships/hyperlink" Target="http://tm.wc.ask.com/r?t=an&amp;s=p&amp;uid=09D3D27E8B5DC5924&amp;sid=1B35337E8B5DC5924&amp;qid=BFB6270C7B11CC46880A8752CD1FE120&amp;io=7&amp;sv=za5cb0d89&amp;o=0&amp;ask=league+of+nations&amp;uip=d8e26b0a&amp;en=js&amp;eo=0&amp;pt=&amp;ac=15&amp;qs=86&amp;pg=1&amp;u=http://pictures.ask.com/redir?u=http%3a%2f%2fwww.indiana.edu%2f%257Eleague%2fpictorialsurvey%2flonapspg6.htm&amp;bpg=http%3a%2f%2fpictures.ask.com%2fpictures%3fq%3dleague%2bof%2bnations%26o%3d0%26page%3d1&amp;q=league+of+nations&amp;s=p&amp;bu=http%3a%2f%2fwww.indiana.edu%2f%257Eleague%2fpictorialsurvey%2flonapspg6.htm&amp;qte=0&amp;o=0&amp;isimageSearch=true&amp;fromImagePage=False&amp;iskey=&amp;thumbsrc=http%3a%2f%2fimages.picsearch.com%2fis%3f332481580456&amp;imagesrc=http%3a%2f%2fwww.indiana.edu%2f%257Eleague%2fpictorialsurvey%2fp06.jpg&amp;thumbwidth=86&amp;thumbheight=12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tm.wc.ask.com/r?t=an&amp;s=p&amp;uid=0227352564D2D5924&amp;sid=1DCD752564D2D5924&amp;qid=7FCAEEA9D01081489AAEE26C4640FACD&amp;io=6&amp;sv=z6f5372f3&amp;o=0&amp;ask=Russian++revolution&amp;uip=d8e26b0a&amp;en=js&amp;eo=0&amp;pt=&amp;ac=5&amp;qs=31&amp;pg=1&amp;u=http://pictures.ask.com/redir?u=http%3a%2f%2fwww.schoolhistory.co.uk%2falevel%2fmodern_european_russian.shtml&amp;bpg=http%3a%2f%2fpictures.ask.com%2fpictures%3fq%3dRussian%2b%2brevolution%26o%3d0%26page%3d1&amp;q=Russian++revolution&amp;s=p&amp;bu=http%3a%2f%2fwww.schoolhistory.co.uk%2falevel%2fmodern_european_russian.shtml&amp;qte=0&amp;o=0&amp;isimageSearch=true&amp;fromImagePage=False&amp;iskey=&amp;thumbsrc=http%3a%2f%2fimages.picsearch.com%2fis%3f227471176051&amp;imagesrc=http%3a%2f%2fwww.schoolhistory.co.uk%2falevel%2fimages%2frussianrevolution.gif&amp;thumbwidth=80&amp;thumbheight=80"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tm.wc.ask.com/r?t=an&amp;s=p&amp;uid=089B4CFA479BC5924&amp;sid=1C54BCFA479BC5924&amp;qid=C280B9CF5AB1EC47B472130A8305E0B4&amp;io=3&amp;sv=z6f5372c4&amp;o=0&amp;ask=nicholas+ii&amp;uip=d8e26b0a&amp;en=js&amp;eo=0&amp;pt=&amp;ac=24&amp;qs=31&amp;pg=2&amp;u=http://pictures.ask.com/redir?u=http%3a%2f%2fit.stlawu.edu%2f%7erkreuzer%2fphetzel%2frasputin1.html&amp;bpg=http%3a%2f%2fpictures.ask.com%2fpictures%3fq%3dnicholas%2bii%26o%3d0%26page%3d2&amp;q=nicholas+ii&amp;s=p&amp;bu=http%3a%2f%2fit.stlawu.edu%2f%7erkreuzer%2fphetzel%2frasputin1.html&amp;qte=0&amp;o=0&amp;isimageSearch=true&amp;fromImagePage=False&amp;iskey=&amp;thumbsrc=http%3a%2f%2fimages.picsearch.com%2fis%3f238545899581&amp;imagesrc=http%3a%2f%2fit.stlawu.edu%2f%7erkreuzer%2fphetzel%2fnicholasII.jpg&amp;thumbwidth=97&amp;thumbheight=128"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racking.military.com/cgi-bin/outlog.cgi?url=http%3A//www.military.com/NewContent/0%2C13190%2C050509_SubRescue%2C00.html&amp;code=LOU_FD"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tracking.military.com/cgi-bin/outlog.cgi?url=http%3A//www.Marines.com/AXW091AXXAXX0205&amp;code=USMC_F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tm.wc.ask.com/r?t=an&amp;s=p&amp;uid=0DB492ACE2AFC5924&amp;sid=181FE2ACE2AFC5924&amp;qid=B09D977F171A864691A9F3BBE0DE3CA0&amp;io=13&amp;sv=z6f53720b&amp;o=0&amp;ask=nicholas+2&amp;uip=d8e26b0a&amp;en=js&amp;eo=0&amp;pt=&amp;ac=24&amp;qs=1&amp;pg=1&amp;u=http://pictures.ask.com/redir?u=http%3a%2f%2fwww.ssdec.nsw.edu.au%2fhistory%2fromanovs%2fnicholas2a.html&amp;bpg=http%3a%2f%2fpictures.ask.com%2fpictures%3fq%3dnicholas%2b2%26o%3d0%26page%3d1&amp;q=nicholas+2&amp;s=p&amp;bu=http%3a%2f%2fwww.ssdec.nsw.edu.au%2fhistory%2fromanovs%2fnicholas2a.html&amp;qte=0&amp;o=0&amp;isimageSearch=true&amp;fromImagePage=False&amp;iskey=&amp;thumbsrc=http%3a%2f%2fimages.picsearch.com%2fis%3f267362951367&amp;imagesrc=http%3a%2f%2fwww.ssdec.nsw.edu.au%2fhistory%2fromanovs%2fimages%2fnicholas_big.jpg&amp;thumbwidth=102&amp;thumbheight=128"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tm.wc.ask.com/r?t=an&amp;s=p&amp;uid=0DB492ACE2AFC5924&amp;sid=181FE2ACE2AFC5924&amp;qid=3BABA58037B89D468B0806D3C4B87727&amp;io=0&amp;sv=z6f5372cf&amp;o=0&amp;ask=duma&amp;uip=d8e26b0a&amp;en=js&amp;eo=0&amp;pt=&amp;ac=24&amp;qs=31&amp;pg=1&amp;u=http://pictures.ask.com/redir?u=http%3a%2f%2fcnn.org%2fWORLD%2feurope%2f9808%2f31%2frussia.04%2f&amp;bpg=http%3a%2f%2fpictures.ask.com%2fpictures%3fq%3dduma%26o%3d0%26page%3d1&amp;q=duma&amp;s=p&amp;bu=http%3a%2f%2fcnn.org%2fWORLD%2feurope%2f9808%2f31%2frussia.04%2f&amp;qte=0&amp;o=0&amp;isimageSearch=true&amp;fromImagePage=False&amp;iskey=&amp;thumbsrc=http%3a%2f%2fimages.picsearch.com%2fis%3f623168847914&amp;imagesrc=http%3a%2f%2fcnn.org%2fWORLD%2feurope%2f9808%2f31%2frussia.04%2fstory.duma.jpg&amp;thumbwidth=128&amp;thumbheight=9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tm.wc.ask.com/r?t=c&amp;s=p&amp;id=30751&amp;sv=za5cb0de8&amp;uid=0013DF7D275DC5924&amp;sid=1428208D275DC5924&amp;p=%2ftopimage&amp;o=0&amp;u=http://members.vip.fi/~niemela/Kuvat/lenin.jpe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tm.wc.ask.com/r?t=an&amp;s=p&amp;uid=08BA41CF560FC5224&amp;sid=17BE148C3045D5924&amp;qid=2C2A62F1B4013540A9A5B585A7A67A93&amp;io=8&amp;sv=z6f53720a&amp;o=0&amp;ask=Bolsheviks&amp;uip=d8e26b0a&amp;en=js&amp;eo=0&amp;pt=&amp;ac=24&amp;qs=31&amp;pg=2&amp;u=http://pictures.ask.com/redir?u=http%3a%2f%2fwww.fotw.us%2fflags%2fru%7dnaz.html&amp;bpg=http%3a%2f%2fpictures.ask.com%2fpictures%3fq%3dBolsheviks%26o%3d0%26page%3d2&amp;q=Bolsheviks&amp;s=p&amp;bu=http%3a%2f%2fwww.fotw.us%2fflags%2fru%7dnaz.html&amp;qte=0&amp;o=0&amp;isimageSearch=true&amp;fromImagePage=False&amp;iskey=&amp;thumbsrc=http%3a%2f%2fimages.picsearch.com%2fis%3f844299832757&amp;imagesrc=http%3a%2f%2fwww.fotw.us%2fimages%2fr%2fru%7dnbp.gif&amp;thumbwidth=128&amp;thumbheight=85"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tm.wc.ask.com/r?t=an&amp;s=p&amp;uid=08BA41CF560FC5224&amp;sid=17BE148C3045D5924&amp;qid=6CE7C0C55851C14AABA45992D1DBF85E&amp;io=5&amp;sv=za5cb0d71&amp;o=0&amp;ask=Bolsheviks&amp;uip=d8e26b0a&amp;en=is&amp;eo=0&amp;pt=&amp;ac=24&amp;qs=31&amp;pg=5&amp;u=http://pictures.ask.com/redir?u=http%3a%2f%2fs00.middlebury.edu%2fRU122A%2fLesson22%2fLesson22.html&amp;bpg=http%3a%2f%2fpictures.ask.com%2fpictures%3fq%3dBolsheviks%26o%3d0%26page%3d5&amp;q=Bolsheviks&amp;s=p&amp;bu=http%3a%2f%2fs00.middlebury.edu%2fRU122A%2fLesson22%2fLesson22.html&amp;qte=0&amp;o=0&amp;isimageSearch=true&amp;fromImagePage=False&amp;iskey=&amp;thumbsrc=http%3a%2f%2fimages.picsearch.com%2fis%3f5281051036034&amp;imagesrc=http%3a%2f%2fs00.middlebury.edu%2fRU122A%2fLesson22%2fBolsheviks.JPG&amp;thumbwidth=128&amp;thumbheight=8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tm.wc.ask.com/r?t=an&amp;s=p&amp;uid=09C6C14ADBB8ED924&amp;sid=133F224ADBB8ED924&amp;qid=A0F0DA27338B184680E13D642268A196&amp;io=3&amp;sv=za5cb0dbf&amp;o=0&amp;ask=stalin&amp;uip=d8e26b0a&amp;en=js&amp;eo=0&amp;pt=&amp;ac=5&amp;qs=86&amp;pg=1&amp;u=http://pictures.ask.com/redir?u=http%3a%2f%2fhome.wanadoo.nl%2fstichting-marx-engels%2fkaarten%2fkies%2520een%2520kaart.htm&amp;bpg=http%3a%2f%2fpictures.ask.com%2fpictures%3fq%3dstalin%26o%3d0%26page%3d1&amp;q=stalin&amp;s=p&amp;bu=http%3a%2f%2fhome.wanadoo.nl%2fstichting-marx-engels%2fkaarten%2fkies%2520een%2520kaart.htm&amp;qte=0&amp;o=0&amp;isimageSearch=true&amp;fromImagePage=False&amp;iskey=&amp;thumbsrc=http%3a%2f%2fimages.picsearch.com%2fis%3f530481732822&amp;imagesrc=http%3a%2f%2fhome.wanadoo.nl%2fstichting-marx-engels%2ffotos%2fstalin2.gif&amp;thumbwidth=94&amp;thumbheight=128"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tm.wc.ask.com/r?t=an&amp;s=p&amp;uid=09C6C14ADBB8ED924&amp;sid=133F224ADBB8ED924&amp;qid=8B829B0A439EF94E95FC0D291ECED121&amp;io=2&amp;sv=z6f5372c4&amp;o=0&amp;ask=Lenin&amp;uip=d8e26b0a&amp;en=js&amp;eo=0&amp;pt=&amp;ac=5&amp;qs=31&amp;pg=1&amp;u=http://pictures.ask.com/redir?u=http%3a%2f%2fwww.sadcom.com%2fpins%2fphotos%2flenin%2flenin09.html&amp;bpg=http%3a%2f%2fpictures.ask.com%2fpictures%3fq%3dLenin%26o%3d0%26page%3d1&amp;q=Lenin&amp;s=p&amp;bu=http%3a%2f%2fwww.sadcom.com%2fpins%2fphotos%2flenin%2flenin09.html&amp;qte=0&amp;o=0&amp;isimageSearch=true&amp;fromImagePage=False&amp;iskey=&amp;thumbsrc=http%3a%2f%2fimages.picsearch.com%2fis%3f74772039723&amp;imagesrc=http%3a%2f%2fwww.sadcom.com%2fpins%2fphotos%2flenin%2flenin09.jpg&amp;thumbwidth=104&amp;thumbheight=12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tm.wc.ask.com/r?t=an&amp;s=p&amp;uid=08D2A82E8420D5924&amp;sid=1389E82E8420D5924&amp;qid=D7E340B3323C084EA43473F05A8824C7&amp;io=3&amp;sv=za5cb0db5&amp;o=0&amp;ask=five+year+plan&amp;uip=d8e26b0a&amp;en=js&amp;eo=0&amp;pt=&amp;ac=3&amp;qs=31&amp;pg=1&amp;u=http://pictures.ask.com/redir?u=http%3a%2f%2fwww.evilscience.net%2fgalleries%2fetc%2fmanifest.htm&amp;bpg=http%3a%2f%2fpictures.ask.com%2fpictures%3fq%3dfive%2byear%2bplan%26o%3d0%26page%3d1&amp;q=five+year+plan&amp;s=p&amp;bu=http%3a%2f%2fwww.evilscience.net%2fgalleries%2fetc%2fmanifest.htm&amp;qte=0&amp;o=0&amp;isimageSearch=true&amp;fromImagePage=False&amp;iskey=&amp;thumbsrc=http%3a%2f%2fimages.picsearch.com%2fis%3f51831077405&amp;imagesrc=http%3a%2f%2fwww.evilscience.net%2fgalleries%2fetc%2fsoviet.gif&amp;thumbwidth=100&amp;thumbheight=91"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ca/imgres?imgurl=http://www.hiarmymuseumsoc.org/museum/graphics/japanese_in_china.jpg&amp;imgrefurl=http://www.hiarmymuseumsoc.org/museum/winds_of_war.html&amp;h=955&amp;w=1410&amp;sz=373&amp;tbnid=KpMFR_NbNBgJ:&amp;tbnh=101&amp;tbnw=149&amp;hl=en&amp;start=1&amp;prev=/images%3Fq%3DJapan%2Binvades%2BChina%26svnum%3D10%26hl%3Den%26lr%3D" TargetMode="Externa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hyperlink" Target="http://www.google.ca/imgres?imgurl=http://www.beijing2008china.com/images/terror_sky_177x231.JPG&amp;imgrefurl=http://www.beijing2008china.com/olympism/1932/&amp;h=231&amp;w=177&amp;sz=8&amp;tbnid=XAErEQfF7cEJ:&amp;tbnh=102&amp;tbnw=78&amp;hl=en&amp;start=2&amp;prev=/images%3Fq%3DJapan%2Binvades%2BChina%26svnum%3D10%26hl%3Den%26lr%3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www.stjohnsprep.org/teachers/d_smith/holocaust/poljew1.gif" TargetMode="Externa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hyperlink" Target="http://www.stjohnsprep.org/teachers/d_smith/holocaust/eg4.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tm.wc.ask.com/r?t=c&amp;s=p&amp;id=30751&amp;sv=za5cb0de0&amp;uid=0FF237D3D3DEC5924&amp;sid=1126B7D3D3DEC5924&amp;p=%2ftopimage&amp;o=0&amp;u=http://www.europeetravel.com/images/maps/europe-political-large.gif" TargetMode="External"/><Relationship Id="rId1" Type="http://schemas.openxmlformats.org/officeDocument/2006/relationships/slideLayout" Target="../slideLayouts/slideLayout2.xml"/><Relationship Id="rId6" Type="http://schemas.openxmlformats.org/officeDocument/2006/relationships/hyperlink" Target="http://tm.wc.ask.com/r?t=an&amp;s=p&amp;uid=0FF237D3D3DEC5924&amp;sid=1126B7D3D3DEC5924&amp;qid=396E13C8E784524F8654006EF803AEC9&amp;io=7&amp;sv=za5cb0de0&amp;o=0&amp;ask=the+balkins+map&amp;uip=d8e26b0a&amp;en=js&amp;eo=1&amp;pt=&amp;ac=2&amp;qs=32&amp;pg=1&amp;u=http://pictures.ask.com/redir?u=http%3a%2f%2fahotelroom4u.com%2feurope-eastern%2feurope-eastern.htm&amp;bpg=http%3a%2f%2fpictures.ask.com%2fpictures%3fq%3dthe%2bbalkins%2bmap%26o%3d0%26page%3d1&amp;q=the+balkins+map&amp;s=p&amp;bu=http%3a%2f%2fahotelroom4u.com%2feurope-eastern%2feurope-eastern.htm&amp;qte=0&amp;o=0&amp;isimageSearch=true&amp;fromImagePage=False&amp;iskey=&amp;thumbsrc=http%3a%2f%2fimages.picsearch.com%2fis%3f27417273268&amp;imagesrc=http%3a%2f%2fahotelroom4u.com%2fgraphics%2fmap-europe-eastern.gif&amp;thumbwidth=124&amp;thumbheight=128" TargetMode="External"/><Relationship Id="rId5" Type="http://schemas.openxmlformats.org/officeDocument/2006/relationships/image" Target="../media/image7.jpeg"/><Relationship Id="rId4" Type="http://schemas.openxmlformats.org/officeDocument/2006/relationships/hyperlink" Target="http://tm.wc.ask.com/r?t=an&amp;s=p&amp;uid=0FF237D3D3DEC5924&amp;sid=1126B7D3D3DEC5924&amp;qid=72533FC190DB61498D7F2B0779D6FE31&amp;io=12&amp;sv=za5cb0d72&amp;o=0&amp;ask=world+war+1&amp;uip=d8e26b0a&amp;en=js&amp;eo=0&amp;pt=&amp;ac=5&amp;qs=32&amp;pg=1&amp;u=http://pictures.ask.com/redir?u=http%3a%2f%2fwww.ballaratgenealogy.org.au%2fcasterton%2fww1cannon.htm&amp;bpg=http%3a%2f%2fpictures.ask.com%2fpictures%3fq%3dworld%2bwar%2b1%26o%3d0%26page%3d1&amp;q=world+war+1&amp;s=p&amp;bu=http%3a%2f%2fwww.ballaratgenealogy.org.au%2fcasterton%2fww1cannon.htm&amp;qte=0&amp;o=0&amp;isimageSearch=true&amp;fromImagePage=False&amp;iskey=&amp;thumbsrc=http%3a%2f%2fimages.picsearch.com%2fis%3f570642267364&amp;imagesrc=http%3a%2f%2fwww.ballaratgenealogy.org.au%2fcasterton%2fimages%2fcannon1.jpg&amp;thumbwidth=128&amp;thumbheight=85"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tm.wc.ask.com/r?t=c&amp;s=p&amp;id=30751&amp;sv=z6f5372cb&amp;uid=05BE3891E19AB5924&amp;sid=1313B891E19AB5924&amp;p=%2ftopimage&amp;o=0&amp;u=http://www.sportscelebritiesfestival.ca/CANOE2000Images/hiroshima.jpg" TargetMode="Externa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hyperlink" Target="http://tm.wc.ask.com/r?t=c&amp;s=p&amp;id=30751&amp;sv=z6f5372cb&amp;uid=05BE3891E19AB5924&amp;sid=1313B891E19AB5924&amp;p=%2ftopimage&amp;o=0&amp;u=http://www.reformation.org/hiroshima.jp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images.google.gr/imgres?imgurl=http://www.allaboutturkey.com/pic/ataturk.gif&amp;imgrefurl=http://www.allaboutturkey.com/ataturk.htm&amp;h=246&amp;w=152&amp;sz=7&amp;tbnid=1RSqYfTAJ5EJ:&amp;tbnh=104&amp;tbnw=64&amp;hl=en&amp;start=6&amp;prev=/images%3Fq%3DMustafa%2BKemal%26hl%3Den%26lr%3D" TargetMode="Externa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hyperlink" Target="http://images.google.gr/imgres?imgurl=http://www.crwflags.com/art/countries1/turkey.gif&amp;imgrefurl=http://www.crwflags.com/page0027.html&amp;h=256&amp;w=384&amp;sz=3&amp;tbnid=Zpf2eXwR6yIJ:&amp;tbnh=79&amp;tbnw=119&amp;hl=en&amp;start=2&amp;prev=/images%3Fq%3DTurkey%26hl%3Den%26lr%3D%26sa%3D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www.google.ca/imgres?imgurl=http://im.rediff.com/election/2004/apr/06cong.jpg&amp;imgrefurl=http://in.rediff.com/election/2004/apr/08espec3.htm&amp;h=229&amp;w=320&amp;sz=18&amp;tbnid=lWWgBtSrvZsJ:&amp;tbnh=80&amp;tbnw=112&amp;hl=en&amp;start=4&amp;prev=/images%3Fq%3DIndian%2BNational%2BCongress%26svnum%3D10%26hl%3Den%26lr%3D%26sa%3DG" TargetMode="External"/><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hyperlink" Target="http://www.google.ca/imgres?imgurl=http://www.indiansaga.info/history/images/congress.jpg&amp;imgrefurl=http://www.indiansaga.info/history/congress_formation.html&amp;h=209&amp;w=300&amp;sz=11&amp;tbnid=G8vdqtBYM78J:&amp;tbnh=77&amp;tbnw=111&amp;hl=en&amp;start=7&amp;prev=/images%3Fq%3DIndian%2BNational%2BCongress%26svnum%3D10%26hl%3Den%26lr%3D%26sa%3D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tm.wc.ask.com/r?t=c&amp;s=p&amp;id=30751&amp;sv=za5cb0dd8&amp;uid=02FC8ADF8DEC37924&amp;sid=1008EADF8DEC37924&amp;p=%2ftopimage&amp;o=0&amp;u=http://www.123independenceday.com/indian/independence/day/images/pakistan/pakistanmap.gif" TargetMode="External"/><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6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hyperlink" Target="http://www.webindia123.com/history/modern/indian_national_movement.htm" TargetMode="External"/><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hyperlink" Target="http://www-c.pbs.org/weta/forcemorepowerful/india/"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www.harappa.com/sounds/sound/nehru.ram" TargetMode="External"/><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6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hyperlink" Target="http://www.google.ca/imgres?imgurl=http://upload.wikimedia.org/wikipedia/et/thumb/0/0b/180px-Indira_Gandhi.png&amp;imgrefurl=http://et.wikipedia.org/wiki/Indira_Gandhi&amp;h=269&amp;w=180&amp;sz=50&amp;tbnid=0Jh1yw2zkPYJ:&amp;tbnh=108&amp;tbnw=72&amp;hl=en&amp;start=7&amp;prev=/images%3Fq%3Dindira%2Bgandhi%26svnum%3D10%26hl%3Den%26lr%3D%26sa%3DG" TargetMode="External"/><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hyperlink" Target="http://www.google.ca/imgres?imgurl=http://www.beaute-noire.net/histoire/indira_gandhi4.jpg&amp;imgrefurl=http://www.beaute-noire.net/histoire/indira_gandhi.htm&amp;h=200&amp;w=353&amp;sz=7&amp;tbnid=ZfgEn1v-BXkJ:&amp;tbnh=65&amp;tbnw=115&amp;hl=en&amp;start=37&amp;prev=/images%3Fq%3Dindira%2Bgandhi%26start%3D20%26svnum%3D10%26hl%3Den%26lr%3D%26sa%3DN"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hyperlink" Target="http://www.google.ca/imgres?imgurl=http://www.theorderoftime.com/politics/images/charter/universal.jpg&amp;imgrefurl=http://www.theorderoftime.com/politics/humanrights.html&amp;h=254&amp;w=416&amp;sz=29&amp;tbnid=ZoKgx8j-kWIJ:&amp;tbnh=74&amp;tbnw=121&amp;hl=en&amp;start=4&amp;prev=/images%3Fq%3Duniversal%2Bdeclaration%2Bof%2Bhuman%2Brights%26svnum%3D10%26hl%3Den%26lr%3D" TargetMode="External"/><Relationship Id="rId1" Type="http://schemas.openxmlformats.org/officeDocument/2006/relationships/slideLayout" Target="../slideLayouts/slideLayout2.xml"/><Relationship Id="rId5" Type="http://schemas.openxmlformats.org/officeDocument/2006/relationships/image" Target="../media/image121.jpeg"/><Relationship Id="rId4" Type="http://schemas.openxmlformats.org/officeDocument/2006/relationships/hyperlink" Target="http://www.google.ca/imgres?imgurl=http://myhero.com/images/freedom/declaration/hands.jpg&amp;imgrefurl=http://myhero.com/myhero/hero.asp%3Fhero%3Drights&amp;h=200&amp;w=250&amp;sz=8&amp;tbnid=JgU8ve_bfRYJ:&amp;tbnh=84&amp;tbnw=105&amp;hl=en&amp;start=41&amp;prev=/images%3Fq%3Duniversal%2Bdeclaration%2Bof%2Bhuman%2Brights%26start%3D40%26svnum%3D10%26hl%3Den%26lr%3D%26sa%3DN"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hyperlink" Target="http://en.wikipedia.org/wiki/Image:M1A1_abrams_front.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hyperlink" Target="http://www.google.ca/imgres?imgurl=http://photos1.blogger.com/img/270/1626/320/Soviet%2520Flag.1.jpg&amp;imgrefurl=http://educationwonk.blogspot.com/2004_11_01_educationwonk_archive.html&amp;h=217&amp;w=320&amp;sz=5&amp;tbnid=bJ9ZG9zxs5UJ:&amp;tbnh=76&amp;tbnw=112&amp;hl=en&amp;start=4&amp;prev=/images%3Fq%3DSoviet%26svnum%3D10%26hl%3Den%26lr%3D" TargetMode="External"/><Relationship Id="rId1" Type="http://schemas.openxmlformats.org/officeDocument/2006/relationships/slideLayout" Target="../slideLayouts/slideLayout2.xml"/><Relationship Id="rId5" Type="http://schemas.openxmlformats.org/officeDocument/2006/relationships/image" Target="../media/image155.jpeg"/><Relationship Id="rId4" Type="http://schemas.openxmlformats.org/officeDocument/2006/relationships/hyperlink" Target="http://www.google.ca/imgres?imgurl=http://photos1.blogger.com/img/99/1034/640/Afghanistan%2520Bamiyan%252001.jpg&amp;imgrefurl=http://friskodude.blogspot.com/2004_07_01_friskodude_archive.html&amp;h=450&amp;w=600&amp;sz=71&amp;tbnid=ScGaT1b0MOQJ:&amp;tbnh=99&amp;tbnw=132&amp;hl=en&amp;start=18&amp;prev=/images%3Fq%3Dafghanistan%26svnum%3D10%26hl%3Den%26lr%3D"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Grp="1" noChangeArrowheads="1"/>
          </p:cNvSpPr>
          <p:nvPr>
            <p:ph type="ctrTitle"/>
          </p:nvPr>
        </p:nvSpPr>
        <p:spPr/>
        <p:txBody>
          <a:bodyPr/>
          <a:lstStyle/>
          <a:p>
            <a:r>
              <a:rPr lang="en-US"/>
              <a:t>World War One</a:t>
            </a:r>
          </a:p>
        </p:txBody>
      </p:sp>
      <p:sp>
        <p:nvSpPr>
          <p:cNvPr id="247813"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224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subTitle" idx="1"/>
          </p:nvPr>
        </p:nvSpPr>
        <p:spPr>
          <a:xfrm>
            <a:off x="1524000" y="0"/>
            <a:ext cx="9144000" cy="6858000"/>
          </a:xfrm>
        </p:spPr>
        <p:txBody>
          <a:bodyPr/>
          <a:lstStyle/>
          <a:p>
            <a:r>
              <a:rPr lang="en-US" sz="3600"/>
              <a:t>The Zimmermann telegram</a:t>
            </a:r>
          </a:p>
          <a:p>
            <a:pPr algn="l"/>
            <a:r>
              <a:rPr lang="en-US" sz="1600"/>
              <a:t>During world war one, the British intercepted a telegram from German foreign secretary, Arthur Zimmermann to the German Ambassador in Mexico.  The message said that Germany would help Mexico get Texas back if Mexico would be Germany’s ally.  The British gave the message to the United States and they got mad.  America declared war against Germany.  </a:t>
            </a:r>
          </a:p>
        </p:txBody>
      </p:sp>
      <p:pic>
        <p:nvPicPr>
          <p:cNvPr id="367619" name="Picture 3" descr="zimmerma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30861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67620" name="Picture 4" descr="zimmt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24200"/>
            <a:ext cx="31623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714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ctrTitle"/>
          </p:nvPr>
        </p:nvSpPr>
        <p:spPr/>
        <p:txBody>
          <a:bodyPr/>
          <a:lstStyle/>
          <a:p>
            <a:r>
              <a:rPr lang="en-US">
                <a:latin typeface="Garamond" panose="02020404030301010803" pitchFamily="18" charset="0"/>
              </a:rPr>
              <a:t>Economics after WWII</a:t>
            </a:r>
          </a:p>
        </p:txBody>
      </p:sp>
      <p:sp>
        <p:nvSpPr>
          <p:cNvPr id="259077" name="Rectangle 5"/>
          <p:cNvSpPr>
            <a:spLocks noGrp="1" noChangeArrowheads="1"/>
          </p:cNvSpPr>
          <p:nvPr>
            <p:ph type="subTitle" idx="1"/>
          </p:nvPr>
        </p:nvSpPr>
        <p:spPr/>
        <p:txBody>
          <a:bodyPr/>
          <a:lstStyle/>
          <a:p>
            <a:pPr>
              <a:lnSpc>
                <a:spcPct val="90000"/>
              </a:lnSpc>
            </a:pPr>
            <a:r>
              <a:rPr lang="en-US" sz="2800">
                <a:latin typeface="Garamond" panose="02020404030301010803" pitchFamily="18" charset="0"/>
              </a:rPr>
              <a:t>The Post WW2 period has seen an increase in the growth of international trading communities and the economies of the world have become more </a:t>
            </a:r>
            <a:r>
              <a:rPr lang="en-US" sz="2800" i="1" u="sng">
                <a:latin typeface="Garamond" panose="02020404030301010803" pitchFamily="18" charset="0"/>
              </a:rPr>
              <a:t>interdependent</a:t>
            </a:r>
            <a:r>
              <a:rPr lang="en-US" sz="2800">
                <a:latin typeface="Garamond" panose="02020404030301010803" pitchFamily="18" charset="0"/>
              </a:rPr>
              <a:t>  </a:t>
            </a:r>
          </a:p>
        </p:txBody>
      </p:sp>
    </p:spTree>
    <p:extLst>
      <p:ext uri="{BB962C8B-B14F-4D97-AF65-F5344CB8AC3E}">
        <p14:creationId xmlns:p14="http://schemas.microsoft.com/office/powerpoint/2010/main" val="36835773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idx="1"/>
          </p:nvPr>
        </p:nvSpPr>
        <p:spPr>
          <a:xfrm>
            <a:off x="1676400" y="152400"/>
            <a:ext cx="8839200" cy="6477000"/>
          </a:xfrm>
        </p:spPr>
        <p:txBody>
          <a:bodyPr/>
          <a:lstStyle/>
          <a:p>
            <a:pPr algn="ctr">
              <a:buFont typeface="Wingdings" panose="05000000000000000000" pitchFamily="2" charset="2"/>
              <a:buNone/>
            </a:pPr>
            <a:r>
              <a:rPr lang="en-US" sz="3600" b="1">
                <a:latin typeface="Garamond" panose="02020404030301010803" pitchFamily="18" charset="0"/>
              </a:rPr>
              <a:t>Economies of Developing Nations</a:t>
            </a:r>
          </a:p>
          <a:p>
            <a:pPr>
              <a:buClr>
                <a:schemeClr val="tx1"/>
              </a:buClr>
              <a:buFont typeface="Wingdings" panose="05000000000000000000" pitchFamily="2" charset="2"/>
              <a:buChar char="§"/>
            </a:pPr>
            <a:endParaRPr lang="en-US" sz="1600"/>
          </a:p>
          <a:p>
            <a:pPr>
              <a:buClr>
                <a:schemeClr val="tx1"/>
              </a:buClr>
              <a:buFont typeface="Wingdings" panose="05000000000000000000" pitchFamily="2" charset="2"/>
              <a:buChar char="§"/>
            </a:pPr>
            <a:r>
              <a:rPr lang="en-US" sz="1600"/>
              <a:t>"The trade policies of the industrialized countries cause great harm to the economies of many developing nations which depend heavily upon agriculture,"</a:t>
            </a:r>
            <a:r>
              <a:rPr lang="en-US"/>
              <a:t> </a:t>
            </a:r>
          </a:p>
          <a:p>
            <a:pPr>
              <a:buClr>
                <a:schemeClr val="tx1"/>
              </a:buClr>
              <a:buFont typeface="Wingdings" panose="05000000000000000000" pitchFamily="2" charset="2"/>
              <a:buChar char="§"/>
            </a:pPr>
            <a:endParaRPr lang="en-US" sz="1600"/>
          </a:p>
          <a:p>
            <a:pPr>
              <a:buClr>
                <a:schemeClr val="tx1"/>
              </a:buClr>
              <a:buFont typeface="Wingdings" panose="05000000000000000000" pitchFamily="2" charset="2"/>
              <a:buChar char="§"/>
            </a:pPr>
            <a:r>
              <a:rPr lang="en-US" sz="1600"/>
              <a:t>Another common way to refer to developed versus developing nations is by dividing the globe along geographical lines </a:t>
            </a:r>
          </a:p>
        </p:txBody>
      </p:sp>
      <p:pic>
        <p:nvPicPr>
          <p:cNvPr id="618500" name="Picture 4" descr="developing_nations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57488"/>
            <a:ext cx="8229600" cy="381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8590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Dependence on the World Market</a:t>
            </a:r>
          </a:p>
          <a:p>
            <a:pPr>
              <a:buClr>
                <a:schemeClr val="tx1"/>
              </a:buClr>
              <a:buFont typeface="Garamond" panose="02020404030301010803" pitchFamily="18" charset="0"/>
              <a:buChar char="•"/>
            </a:pPr>
            <a:r>
              <a:rPr lang="en-US" sz="1600">
                <a:latin typeface="Garamond" panose="02020404030301010803" pitchFamily="18" charset="0"/>
              </a:rPr>
              <a:t>The global South  is affected by post-colonialism. Much of the labor force is engaged in agriculture.</a:t>
            </a:r>
          </a:p>
          <a:p>
            <a:pPr>
              <a:buClr>
                <a:schemeClr val="tx1"/>
              </a:buClr>
              <a:buFont typeface="Garamond" panose="02020404030301010803" pitchFamily="18" charset="0"/>
              <a:buChar char="•"/>
            </a:pPr>
            <a:r>
              <a:rPr lang="en-US" sz="1600">
                <a:latin typeface="Garamond" panose="02020404030301010803" pitchFamily="18" charset="0"/>
              </a:rPr>
              <a:t>The global South countries depend on the developed nations for manufactured good and technology while exporting cash crops. </a:t>
            </a:r>
          </a:p>
          <a:p>
            <a:pPr>
              <a:buClr>
                <a:schemeClr val="tx1"/>
              </a:buClr>
              <a:buFont typeface="Garamond" panose="02020404030301010803" pitchFamily="18" charset="0"/>
              <a:buChar char="•"/>
            </a:pPr>
            <a:r>
              <a:rPr lang="en-US" sz="1600">
                <a:latin typeface="Garamond" panose="02020404030301010803" pitchFamily="18" charset="0"/>
              </a:rPr>
              <a:t>This leads to trade deficits, a situation in which a nation imports more than it exports.</a:t>
            </a:r>
          </a:p>
          <a:p>
            <a:pPr>
              <a:buClr>
                <a:schemeClr val="tx1"/>
              </a:buClr>
              <a:buFont typeface="Garamond" panose="02020404030301010803" pitchFamily="18" charset="0"/>
              <a:buChar char="•"/>
            </a:pPr>
            <a:r>
              <a:rPr lang="en-US" sz="1600">
                <a:latin typeface="Garamond" panose="02020404030301010803" pitchFamily="18" charset="0"/>
              </a:rPr>
              <a:t>Economic struggles and the desire to develop quickly have led to heavy borrowing from foreign banks, putting them in debt.</a:t>
            </a:r>
          </a:p>
          <a:p>
            <a:pPr>
              <a:buClr>
                <a:schemeClr val="tx1"/>
              </a:buClr>
              <a:buFont typeface="Garamond" panose="02020404030301010803" pitchFamily="18" charset="0"/>
              <a:buChar char="•"/>
            </a:pPr>
            <a:r>
              <a:rPr lang="en-US" sz="1600">
                <a:latin typeface="Garamond" panose="02020404030301010803" pitchFamily="18" charset="0"/>
              </a:rPr>
              <a:t>In 1980s interest rates rose, and there was a global economic slowdown.</a:t>
            </a:r>
          </a:p>
          <a:p>
            <a:pPr>
              <a:buClr>
                <a:schemeClr val="tx1"/>
              </a:buClr>
              <a:buFont typeface="Garamond" panose="02020404030301010803" pitchFamily="18" charset="0"/>
              <a:buChar char="•"/>
            </a:pPr>
            <a:r>
              <a:rPr lang="en-US" sz="1600">
                <a:latin typeface="Garamond" panose="02020404030301010803" pitchFamily="18" charset="0"/>
              </a:rPr>
              <a:t>Resources had to be sent on the rising interest payments. Lowering productivity and increased debt.</a:t>
            </a:r>
          </a:p>
          <a:p>
            <a:pPr>
              <a:buClr>
                <a:schemeClr val="tx1"/>
              </a:buClr>
              <a:buFont typeface="Garamond" panose="02020404030301010803" pitchFamily="18" charset="0"/>
              <a:buChar char="•"/>
            </a:pPr>
            <a:endParaRPr lang="en-US" sz="1600">
              <a:latin typeface="Garamond" panose="02020404030301010803" pitchFamily="18" charset="0"/>
            </a:endParaRPr>
          </a:p>
          <a:p>
            <a:pPr>
              <a:buClr>
                <a:schemeClr val="tx1"/>
              </a:buClr>
              <a:buFont typeface="Garamond" panose="02020404030301010803" pitchFamily="18" charset="0"/>
              <a:buChar char="•"/>
            </a:pPr>
            <a:endParaRPr lang="en-US" sz="1600">
              <a:latin typeface="Garamond" panose="02020404030301010803" pitchFamily="18" charset="0"/>
            </a:endParaRPr>
          </a:p>
          <a:p>
            <a:pPr>
              <a:buClr>
                <a:schemeClr val="tx1"/>
              </a:buClr>
              <a:buFont typeface="Garamond" panose="02020404030301010803" pitchFamily="18" charset="0"/>
              <a:buChar char="•"/>
            </a:pPr>
            <a:endParaRPr lang="en-US" sz="1600"/>
          </a:p>
        </p:txBody>
      </p:sp>
      <p:pic>
        <p:nvPicPr>
          <p:cNvPr id="463875" name="Picture 3" descr="is?61812494762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05200"/>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844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EUROPEAN COMMUNITY</a:t>
            </a:r>
          </a:p>
          <a:p>
            <a:pPr>
              <a:buFont typeface="Wingdings" panose="05000000000000000000" pitchFamily="2" charset="2"/>
              <a:buNone/>
            </a:pPr>
            <a:endParaRPr lang="en-US" sz="3600" b="1">
              <a:latin typeface="Garamond" panose="02020404030301010803" pitchFamily="18" charset="0"/>
            </a:endParaRPr>
          </a:p>
          <a:p>
            <a:r>
              <a:rPr lang="en-US" sz="1600">
                <a:latin typeface="Garamond" panose="02020404030301010803" pitchFamily="18" charset="0"/>
              </a:rPr>
              <a:t>In the 1970s they developed their own economic policies. </a:t>
            </a:r>
          </a:p>
          <a:p>
            <a:endParaRPr lang="en-US" sz="1600">
              <a:latin typeface="Garamond" panose="02020404030301010803" pitchFamily="18" charset="0"/>
            </a:endParaRPr>
          </a:p>
        </p:txBody>
      </p:sp>
      <p:pic>
        <p:nvPicPr>
          <p:cNvPr id="571395" name="Picture 3" descr="ma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133600"/>
            <a:ext cx="4953000" cy="429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997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European Union</a:t>
            </a:r>
          </a:p>
          <a:p>
            <a:pPr>
              <a:buFont typeface="Wingdings" panose="05000000000000000000" pitchFamily="2" charset="2"/>
              <a:buNone/>
            </a:pPr>
            <a:r>
              <a:rPr lang="en-US" sz="1800">
                <a:latin typeface="Garamond" panose="02020404030301010803" pitchFamily="18" charset="0"/>
              </a:rPr>
              <a:t>Joining together</a:t>
            </a:r>
            <a:r>
              <a:rPr lang="en-US" sz="1800" b="1">
                <a:latin typeface="Garamond" panose="02020404030301010803" pitchFamily="18" charset="0"/>
              </a:rPr>
              <a:t>  </a:t>
            </a:r>
          </a:p>
          <a:p>
            <a:r>
              <a:rPr lang="en-US" sz="1600" b="1">
                <a:latin typeface="Garamond" panose="02020404030301010803" pitchFamily="18" charset="0"/>
              </a:rPr>
              <a:t> </a:t>
            </a:r>
            <a:r>
              <a:rPr lang="en-US" sz="1600">
                <a:latin typeface="Garamond" panose="02020404030301010803" pitchFamily="18" charset="0"/>
              </a:rPr>
              <a:t>The European Union is the creation  of a new economy where everyone including the western nations joined</a:t>
            </a:r>
          </a:p>
          <a:p>
            <a:r>
              <a:rPr lang="en-US" sz="1600">
                <a:latin typeface="Garamond" panose="02020404030301010803" pitchFamily="18" charset="0"/>
              </a:rPr>
              <a:t>In 2000, European Nations in the EU adopted the Euro, a shared currency, designed to bring the different nations of Europe closer together  </a:t>
            </a:r>
          </a:p>
          <a:p>
            <a:pPr>
              <a:buFont typeface="Wingdings" panose="05000000000000000000" pitchFamily="2" charset="2"/>
              <a:buNone/>
            </a:pPr>
            <a:endParaRPr lang="en-US" sz="1600" b="1">
              <a:latin typeface="Garamond" panose="02020404030301010803" pitchFamily="18" charset="0"/>
            </a:endParaRPr>
          </a:p>
        </p:txBody>
      </p:sp>
      <p:pic>
        <p:nvPicPr>
          <p:cNvPr id="614405" name="Picture 5" descr="eu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1"/>
            <a:ext cx="5429250" cy="4352925"/>
          </a:xfrm>
          <a:prstGeom prst="rect">
            <a:avLst/>
          </a:prstGeom>
          <a:noFill/>
          <a:extLst>
            <a:ext uri="{909E8E84-426E-40DD-AFC4-6F175D3DCCD1}">
              <a14:hiddenFill xmlns:a14="http://schemas.microsoft.com/office/drawing/2010/main">
                <a:solidFill>
                  <a:srgbClr val="FFFFFF"/>
                </a:solidFill>
              </a14:hiddenFill>
            </a:ext>
          </a:extLst>
        </p:spPr>
      </p:pic>
      <p:pic>
        <p:nvPicPr>
          <p:cNvPr id="614407" name="Picture 7" descr="Euro_bank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6" y="2286000"/>
            <a:ext cx="4105275" cy="313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931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u="sng">
                <a:latin typeface="Garamond" panose="02020404030301010803" pitchFamily="18" charset="0"/>
              </a:rPr>
              <a:t>OPEC Oil Crisis</a:t>
            </a:r>
          </a:p>
          <a:p>
            <a:pPr>
              <a:buFont typeface="Wingdings" panose="05000000000000000000" pitchFamily="2" charset="2"/>
              <a:buNone/>
            </a:pPr>
            <a:endParaRPr lang="en-US" sz="1600" b="1">
              <a:latin typeface="Garamond" panose="02020404030301010803" pitchFamily="18" charset="0"/>
            </a:endParaRPr>
          </a:p>
          <a:p>
            <a:pPr>
              <a:buClr>
                <a:schemeClr val="tx1"/>
              </a:buClr>
              <a:buFont typeface="Wingdings" panose="05000000000000000000" pitchFamily="2" charset="2"/>
              <a:buChar char="Ø"/>
            </a:pPr>
            <a:r>
              <a:rPr lang="en-US" sz="1600">
                <a:latin typeface="Garamond" panose="02020404030301010803" pitchFamily="18" charset="0"/>
              </a:rPr>
              <a:t>OPEC means the Organization of Petroleum Exporting Countries.</a:t>
            </a:r>
          </a:p>
          <a:p>
            <a:pPr>
              <a:buClr>
                <a:schemeClr val="tx1"/>
              </a:buClr>
              <a:buFont typeface="Wingdings" panose="05000000000000000000" pitchFamily="2" charset="2"/>
              <a:buChar char="Ø"/>
            </a:pPr>
            <a:r>
              <a:rPr lang="en-US" sz="1600">
                <a:latin typeface="Garamond" panose="02020404030301010803" pitchFamily="18" charset="0"/>
              </a:rPr>
              <a:t>This was a trade group that attempts to set world oil prices by controlling oil production.</a:t>
            </a:r>
          </a:p>
          <a:p>
            <a:pPr>
              <a:buClr>
                <a:schemeClr val="tx1"/>
              </a:buClr>
              <a:buFont typeface="Wingdings" panose="05000000000000000000" pitchFamily="2" charset="2"/>
              <a:buChar char="Ø"/>
            </a:pPr>
            <a:r>
              <a:rPr lang="en-US" sz="1600">
                <a:latin typeface="Garamond" panose="02020404030301010803" pitchFamily="18" charset="0"/>
              </a:rPr>
              <a:t>In 1973, OPEC nations halted exports of oil to certain countries. </a:t>
            </a:r>
          </a:p>
          <a:p>
            <a:pPr>
              <a:buClr>
                <a:schemeClr val="tx1"/>
              </a:buClr>
              <a:buFont typeface="Wingdings" panose="05000000000000000000" pitchFamily="2" charset="2"/>
              <a:buChar char="Ø"/>
            </a:pPr>
            <a:r>
              <a:rPr lang="en-US" sz="1600">
                <a:latin typeface="Garamond" panose="02020404030301010803" pitchFamily="18" charset="0"/>
              </a:rPr>
              <a:t>Egypt and Israel were at war. Arab countries the embargo against the U.S. and other countries that supported Israel. This made prices skyrocket.</a:t>
            </a:r>
          </a:p>
          <a:p>
            <a:pPr>
              <a:buClr>
                <a:schemeClr val="tx1"/>
              </a:buClr>
              <a:buFont typeface="Wingdings" panose="05000000000000000000" pitchFamily="2" charset="2"/>
              <a:buChar char="Ø"/>
            </a:pPr>
            <a:r>
              <a:rPr lang="en-US" sz="1600">
                <a:latin typeface="Garamond" panose="02020404030301010803" pitchFamily="18" charset="0"/>
              </a:rPr>
              <a:t>In the 1980’s and 1990’s, a surplus of oil allowed prices to fall. </a:t>
            </a:r>
          </a:p>
          <a:p>
            <a:pPr>
              <a:buClr>
                <a:schemeClr val="tx1"/>
              </a:buClr>
              <a:buFont typeface="Wingdings" panose="05000000000000000000" pitchFamily="2" charset="2"/>
              <a:buChar char="Ø"/>
            </a:pPr>
            <a:r>
              <a:rPr lang="en-US" sz="1600">
                <a:latin typeface="Garamond" panose="02020404030301010803" pitchFamily="18" charset="0"/>
              </a:rPr>
              <a:t>In 1998, OPEC nations cut oil production and oil prices rose all over the world.</a:t>
            </a:r>
          </a:p>
        </p:txBody>
      </p:sp>
      <p:pic>
        <p:nvPicPr>
          <p:cNvPr id="457731" name="Picture 3" descr="is?1744553467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3434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57732" name="Picture 4" descr="GraphO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581401"/>
            <a:ext cx="40005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836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sz="3600" b="1">
                <a:latin typeface="Garamond" panose="02020404030301010803" pitchFamily="18" charset="0"/>
              </a:rPr>
              <a:t>World Trade Organization</a:t>
            </a:r>
          </a:p>
          <a:p>
            <a:pPr>
              <a:buFont typeface="Wingdings" panose="05000000000000000000" pitchFamily="2" charset="2"/>
              <a:buNone/>
            </a:pPr>
            <a:endParaRPr lang="en-US" sz="1600">
              <a:latin typeface="Garamond" panose="02020404030301010803" pitchFamily="18" charset="0"/>
            </a:endParaRPr>
          </a:p>
          <a:p>
            <a:r>
              <a:rPr lang="en-US" sz="1600">
                <a:latin typeface="Garamond" panose="02020404030301010803" pitchFamily="18" charset="0"/>
              </a:rPr>
              <a:t>The World Trade Organization was established to supervise free trade.</a:t>
            </a:r>
          </a:p>
          <a:p>
            <a:r>
              <a:rPr lang="en-US" sz="1600">
                <a:latin typeface="Garamond" panose="02020404030301010803" pitchFamily="18" charset="0"/>
              </a:rPr>
              <a:t>Made up by mostly wealthy nations, including the United States, Great Britain, and China.</a:t>
            </a:r>
          </a:p>
          <a:p>
            <a:r>
              <a:rPr lang="en-US" sz="1600">
                <a:latin typeface="Garamond" panose="02020404030301010803" pitchFamily="18" charset="0"/>
              </a:rPr>
              <a:t>They control most of the trade in the world, often neglecting 3</a:t>
            </a:r>
            <a:r>
              <a:rPr lang="en-US" sz="1600" baseline="30000">
                <a:latin typeface="Garamond" panose="02020404030301010803" pitchFamily="18" charset="0"/>
              </a:rPr>
              <a:t>rd</a:t>
            </a:r>
            <a:r>
              <a:rPr lang="en-US" sz="1600">
                <a:latin typeface="Garamond" panose="02020404030301010803" pitchFamily="18" charset="0"/>
              </a:rPr>
              <a:t> world nations. </a:t>
            </a:r>
          </a:p>
          <a:p>
            <a:pPr>
              <a:buFont typeface="Wingdings" panose="05000000000000000000" pitchFamily="2" charset="2"/>
              <a:buNone/>
            </a:pPr>
            <a:endParaRPr lang="en-US" sz="1600">
              <a:latin typeface="Garamond" panose="02020404030301010803" pitchFamily="18" charset="0"/>
            </a:endParaRPr>
          </a:p>
        </p:txBody>
      </p:sp>
      <p:pic>
        <p:nvPicPr>
          <p:cNvPr id="471043" name="Picture 3" descr="w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1"/>
            <a:ext cx="4800600" cy="2879725"/>
          </a:xfrm>
          <a:prstGeom prst="rect">
            <a:avLst/>
          </a:prstGeom>
          <a:noFill/>
          <a:extLst>
            <a:ext uri="{909E8E84-426E-40DD-AFC4-6F175D3DCCD1}">
              <a14:hiddenFill xmlns:a14="http://schemas.microsoft.com/office/drawing/2010/main">
                <a:solidFill>
                  <a:srgbClr val="FFFFFF"/>
                </a:solidFill>
              </a14:hiddenFill>
            </a:ext>
          </a:extLst>
        </p:spPr>
      </p:pic>
      <p:pic>
        <p:nvPicPr>
          <p:cNvPr id="471044" name="Picture 4" descr="fdhg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495800"/>
            <a:ext cx="2857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268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a:latin typeface="Garamond" panose="02020404030301010803" pitchFamily="18" charset="0"/>
              </a:rPr>
              <a:t>                            </a:t>
            </a:r>
            <a:r>
              <a:rPr lang="en-US" sz="3600" b="1">
                <a:latin typeface="Garamond" panose="02020404030301010803" pitchFamily="18" charset="0"/>
              </a:rPr>
              <a:t>Pacific Rim</a:t>
            </a:r>
          </a:p>
          <a:p>
            <a:pPr>
              <a:buClr>
                <a:schemeClr val="tx1"/>
              </a:buClr>
            </a:pPr>
            <a:r>
              <a:rPr lang="en-US" sz="1600">
                <a:latin typeface="Garamond" panose="02020404030301010803" pitchFamily="18" charset="0"/>
              </a:rPr>
              <a:t>The Pacific Rim is the region that has Southeast Asia and East Asia in it</a:t>
            </a:r>
          </a:p>
          <a:p>
            <a:pPr>
              <a:buClr>
                <a:schemeClr val="tx1"/>
              </a:buClr>
            </a:pPr>
            <a:r>
              <a:rPr lang="en-US" sz="1600">
                <a:latin typeface="Garamond" panose="02020404030301010803" pitchFamily="18" charset="0"/>
              </a:rPr>
              <a:t>It is a group of nations in Asia and America that boarder the Pacific Ocean</a:t>
            </a:r>
          </a:p>
          <a:p>
            <a:pPr>
              <a:buClr>
                <a:schemeClr val="tx1"/>
              </a:buClr>
            </a:pPr>
            <a:r>
              <a:rPr lang="en-US" sz="1600">
                <a:latin typeface="Garamond" panose="02020404030301010803" pitchFamily="18" charset="0"/>
              </a:rPr>
              <a:t>Countries on the Pacific Rim became important parts of the global economy </a:t>
            </a:r>
          </a:p>
        </p:txBody>
      </p:sp>
      <p:pic>
        <p:nvPicPr>
          <p:cNvPr id="466950" name="Picture 6" descr="apec_06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49501"/>
            <a:ext cx="419100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466952" name="Picture 8" descr="car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00200"/>
            <a:ext cx="37338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466954" name="Picture 10" descr="6888710793_8168a4acc4_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495800"/>
            <a:ext cx="3429000" cy="2127250"/>
          </a:xfrm>
          <a:prstGeom prst="rect">
            <a:avLst/>
          </a:prstGeom>
          <a:noFill/>
          <a:extLst>
            <a:ext uri="{909E8E84-426E-40DD-AFC4-6F175D3DCCD1}">
              <a14:hiddenFill xmlns:a14="http://schemas.microsoft.com/office/drawing/2010/main">
                <a:solidFill>
                  <a:srgbClr val="FFFFFF"/>
                </a:solidFill>
              </a14:hiddenFill>
            </a:ext>
          </a:extLst>
        </p:spPr>
      </p:pic>
      <p:sp>
        <p:nvSpPr>
          <p:cNvPr id="466955" name="Text Box 11"/>
          <p:cNvSpPr txBox="1">
            <a:spLocks noChangeArrowheads="1"/>
          </p:cNvSpPr>
          <p:nvPr/>
        </p:nvSpPr>
        <p:spPr bwMode="auto">
          <a:xfrm>
            <a:off x="2133600" y="5105401"/>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Pacific Rim Economic Nations </a:t>
            </a:r>
          </a:p>
        </p:txBody>
      </p:sp>
      <p:sp>
        <p:nvSpPr>
          <p:cNvPr id="466956" name="Text Box 12"/>
          <p:cNvSpPr txBox="1">
            <a:spLocks noChangeArrowheads="1"/>
          </p:cNvSpPr>
          <p:nvPr/>
        </p:nvSpPr>
        <p:spPr bwMode="auto">
          <a:xfrm>
            <a:off x="2133600" y="58674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Increase in Canadian trade with Pacific Rim economies </a:t>
            </a:r>
          </a:p>
        </p:txBody>
      </p:sp>
      <p:sp>
        <p:nvSpPr>
          <p:cNvPr id="466957" name="Line 13"/>
          <p:cNvSpPr>
            <a:spLocks noChangeShapeType="1"/>
          </p:cNvSpPr>
          <p:nvPr/>
        </p:nvSpPr>
        <p:spPr bwMode="auto">
          <a:xfrm flipV="1">
            <a:off x="5486400" y="58674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481306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North American Free Trade Agreement</a:t>
            </a:r>
          </a:p>
          <a:p>
            <a:endParaRPr lang="en-US" sz="1600">
              <a:latin typeface="Garamond" panose="02020404030301010803" pitchFamily="18" charset="0"/>
            </a:endParaRPr>
          </a:p>
          <a:p>
            <a:endParaRPr lang="en-US" sz="1600">
              <a:latin typeface="Garamond" panose="02020404030301010803" pitchFamily="18" charset="0"/>
            </a:endParaRPr>
          </a:p>
          <a:p>
            <a:r>
              <a:rPr lang="en-US" sz="1600">
                <a:latin typeface="Garamond" panose="02020404030301010803" pitchFamily="18" charset="0"/>
              </a:rPr>
              <a:t>WHO: United States of America, Canada, Mexico</a:t>
            </a:r>
          </a:p>
          <a:p>
            <a:endParaRPr lang="en-US" sz="1600">
              <a:latin typeface="Garamond" panose="02020404030301010803" pitchFamily="18" charset="0"/>
            </a:endParaRPr>
          </a:p>
          <a:p>
            <a:r>
              <a:rPr lang="en-US" sz="1600">
                <a:latin typeface="Garamond" panose="02020404030301010803" pitchFamily="18" charset="0"/>
              </a:rPr>
              <a:t>WHAT: Regional Cooperation that has linked the economy of the U.S., Canada and Mexico to help to achieve prosperity and improve regional self-reliance.</a:t>
            </a:r>
          </a:p>
        </p:txBody>
      </p:sp>
      <p:pic>
        <p:nvPicPr>
          <p:cNvPr id="579587" name="Picture 3" descr="WTO_Trade_USGLINKS_hpwin_us-mexico-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5353050" cy="40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546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Grp="1" noChangeArrowheads="1"/>
          </p:cNvSpPr>
          <p:nvPr>
            <p:ph type="ctrTitle"/>
          </p:nvPr>
        </p:nvSpPr>
        <p:spPr/>
        <p:txBody>
          <a:bodyPr/>
          <a:lstStyle/>
          <a:p>
            <a:r>
              <a:rPr lang="en-US"/>
              <a:t>Other forms of Conflict after WWII</a:t>
            </a:r>
          </a:p>
        </p:txBody>
      </p:sp>
      <p:sp>
        <p:nvSpPr>
          <p:cNvPr id="261125"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5831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Russia withdraws from the war</a:t>
            </a:r>
          </a:p>
          <a:p>
            <a:r>
              <a:rPr lang="en-US" sz="1600">
                <a:latin typeface="Garamond" panose="02020404030301010803" pitchFamily="18" charset="0"/>
              </a:rPr>
              <a:t>Because of low morale the Russians couldn’t put up a fight anymore so they signed a treaty with Germany taking them out of the war in 1917</a:t>
            </a:r>
          </a:p>
          <a:p>
            <a:r>
              <a:rPr lang="en-US" sz="1600">
                <a:latin typeface="Garamond" panose="02020404030301010803" pitchFamily="18" charset="0"/>
              </a:rPr>
              <a:t>Russia’s withdraw from the war angered Britain and France</a:t>
            </a:r>
          </a:p>
          <a:p>
            <a:r>
              <a:rPr lang="en-US" sz="1600">
                <a:latin typeface="Garamond" panose="02020404030301010803" pitchFamily="18" charset="0"/>
              </a:rPr>
              <a:t>The treaty was called the treaty of Brest-Litovsk, it was signed in march of 1918</a:t>
            </a:r>
          </a:p>
          <a:p>
            <a:r>
              <a:rPr lang="en-US" sz="1600">
                <a:latin typeface="Garamond" panose="02020404030301010803" pitchFamily="18" charset="0"/>
              </a:rPr>
              <a:t>It was a big lose for Russia because it gave Germany a large part of the Russian territory</a:t>
            </a:r>
          </a:p>
          <a:p>
            <a:r>
              <a:rPr lang="en-US" sz="1600">
                <a:latin typeface="Garamond" panose="02020404030301010803" pitchFamily="18" charset="0"/>
              </a:rPr>
              <a:t>Although, Lenin thought it was required that they make peace with Germany at any cost so that they could deal with there own enemies at home in Russia.</a:t>
            </a:r>
          </a:p>
        </p:txBody>
      </p:sp>
      <p:pic>
        <p:nvPicPr>
          <p:cNvPr id="347139" name="Picture 3"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2895600"/>
            <a:ext cx="50006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1212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idx="1"/>
          </p:nvPr>
        </p:nvSpPr>
        <p:spPr>
          <a:xfrm>
            <a:off x="1676400" y="152400"/>
            <a:ext cx="8763000" cy="6553200"/>
          </a:xfrm>
        </p:spPr>
        <p:txBody>
          <a:bodyPr/>
          <a:lstStyle/>
          <a:p>
            <a:pPr algn="ctr">
              <a:buFont typeface="Wingdings" panose="05000000000000000000" pitchFamily="2" charset="2"/>
              <a:buNone/>
            </a:pPr>
            <a:r>
              <a:rPr lang="en-US" sz="3600" b="1">
                <a:latin typeface="Garamond" panose="02020404030301010803" pitchFamily="18" charset="0"/>
              </a:rPr>
              <a:t>Terrorism</a:t>
            </a:r>
          </a:p>
          <a:p>
            <a:endParaRPr lang="en-US" sz="1600">
              <a:latin typeface="Garamond" panose="02020404030301010803" pitchFamily="18" charset="0"/>
            </a:endParaRPr>
          </a:p>
          <a:p>
            <a:r>
              <a:rPr lang="en-US" sz="1600">
                <a:latin typeface="Garamond" panose="02020404030301010803" pitchFamily="18" charset="0"/>
              </a:rPr>
              <a:t>Terrorism is the use of unpredictable violence, especially against civilians, to gain revenge or achieve political goals.</a:t>
            </a:r>
          </a:p>
          <a:p>
            <a:endParaRPr lang="en-US" sz="1600">
              <a:latin typeface="Garamond" panose="02020404030301010803" pitchFamily="18" charset="0"/>
            </a:endParaRPr>
          </a:p>
          <a:p>
            <a:r>
              <a:rPr lang="en-US" sz="1600">
                <a:latin typeface="Garamond" panose="02020404030301010803" pitchFamily="18" charset="0"/>
              </a:rPr>
              <a:t>Terrorism is usually used by groups of people who do not have their own military power in their country.</a:t>
            </a:r>
          </a:p>
          <a:p>
            <a:endParaRPr lang="en-US" sz="1600">
              <a:latin typeface="Garamond" panose="02020404030301010803" pitchFamily="18" charset="0"/>
            </a:endParaRPr>
          </a:p>
          <a:p>
            <a:r>
              <a:rPr lang="en-US" sz="1600">
                <a:latin typeface="Garamond" panose="02020404030301010803" pitchFamily="18" charset="0"/>
              </a:rPr>
              <a:t>Terrorists use tactics such as bombings, kidnappings, assassinations, and hijackings.</a:t>
            </a:r>
          </a:p>
          <a:p>
            <a:endParaRPr lang="en-US" sz="1600">
              <a:latin typeface="Garamond" panose="02020404030301010803" pitchFamily="18" charset="0"/>
            </a:endParaRPr>
          </a:p>
          <a:p>
            <a:r>
              <a:rPr lang="en-US" sz="1600">
                <a:latin typeface="Garamond" panose="02020404030301010803" pitchFamily="18" charset="0"/>
              </a:rPr>
              <a:t>Terrorist are beginning to threaten other country with nuclear and chemical weapons.</a:t>
            </a:r>
          </a:p>
          <a:p>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endParaRPr lang="en-US" sz="1600">
              <a:latin typeface="Garamond" panose="02020404030301010803" pitchFamily="18" charset="0"/>
            </a:endParaRPr>
          </a:p>
        </p:txBody>
      </p:sp>
      <p:pic>
        <p:nvPicPr>
          <p:cNvPr id="476163" name="Picture 3" descr="is?60737313023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91001"/>
            <a:ext cx="2514600" cy="2003425"/>
          </a:xfrm>
          <a:prstGeom prst="rect">
            <a:avLst/>
          </a:prstGeom>
          <a:noFill/>
          <a:extLst>
            <a:ext uri="{909E8E84-426E-40DD-AFC4-6F175D3DCCD1}">
              <a14:hiddenFill xmlns:a14="http://schemas.microsoft.com/office/drawing/2010/main">
                <a:solidFill>
                  <a:srgbClr val="FFFFFF"/>
                </a:solidFill>
              </a14:hiddenFill>
            </a:ext>
          </a:extLst>
        </p:spPr>
      </p:pic>
      <p:pic>
        <p:nvPicPr>
          <p:cNvPr id="476164" name="Picture 4" descr="is?92228318014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4343401"/>
            <a:ext cx="2362200" cy="166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805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Northern Ireland</a:t>
            </a:r>
          </a:p>
          <a:p>
            <a:pPr>
              <a:buClr>
                <a:schemeClr val="tx1"/>
              </a:buClr>
              <a:buFont typeface="Wingdings" panose="05000000000000000000" pitchFamily="2" charset="2"/>
              <a:buNone/>
            </a:pPr>
            <a:r>
              <a:rPr lang="en-US" sz="1800">
                <a:latin typeface="Garamond" panose="02020404030301010803" pitchFamily="18" charset="0"/>
              </a:rPr>
              <a:t>The “Troubles” in Northern Ireland</a:t>
            </a:r>
          </a:p>
          <a:p>
            <a:pPr>
              <a:buClr>
                <a:schemeClr val="tx1"/>
              </a:buClr>
            </a:pPr>
            <a:r>
              <a:rPr lang="en-US" sz="1600">
                <a:latin typeface="Garamond" panose="02020404030301010803" pitchFamily="18" charset="0"/>
              </a:rPr>
              <a:t>Protestant majority controlled Northern Ireland’s government and economy.</a:t>
            </a:r>
          </a:p>
          <a:p>
            <a:pPr>
              <a:buClr>
                <a:schemeClr val="tx1"/>
              </a:buClr>
            </a:pPr>
            <a:r>
              <a:rPr lang="en-US" sz="1600">
                <a:latin typeface="Garamond" panose="02020404030301010803" pitchFamily="18" charset="0"/>
              </a:rPr>
              <a:t>Northern Ireland decided to stay united with Great Britain and Catholics resented the division.</a:t>
            </a:r>
          </a:p>
          <a:p>
            <a:pPr>
              <a:buClr>
                <a:schemeClr val="tx1"/>
              </a:buClr>
            </a:pPr>
            <a:r>
              <a:rPr lang="en-US" sz="1600">
                <a:latin typeface="Garamond" panose="02020404030301010803" pitchFamily="18" charset="0"/>
              </a:rPr>
              <a:t>In 1960’s Catholic groups began to want more civil rights.</a:t>
            </a:r>
          </a:p>
          <a:p>
            <a:pPr>
              <a:buClr>
                <a:schemeClr val="tx1"/>
              </a:buClr>
            </a:pPr>
            <a:r>
              <a:rPr lang="en-US" sz="1600">
                <a:latin typeface="Garamond" panose="02020404030301010803" pitchFamily="18" charset="0"/>
              </a:rPr>
              <a:t>Used violent rioting  and fighting between Catholics and Protestants.</a:t>
            </a:r>
          </a:p>
          <a:p>
            <a:pPr lvl="1">
              <a:buClr>
                <a:schemeClr val="tx1"/>
              </a:buClr>
            </a:pPr>
            <a:r>
              <a:rPr lang="en-US" sz="1400">
                <a:latin typeface="Garamond" panose="02020404030301010803" pitchFamily="18" charset="0"/>
              </a:rPr>
              <a:t>The IRA – Irish terrorist organization who fought to unite Ireland and promote Catholic prominence in Northern Ireland </a:t>
            </a:r>
          </a:p>
          <a:p>
            <a:pPr>
              <a:buClr>
                <a:schemeClr val="tx1"/>
              </a:buClr>
            </a:pPr>
            <a:r>
              <a:rPr lang="en-US" sz="1600">
                <a:latin typeface="Garamond" panose="02020404030301010803" pitchFamily="18" charset="0"/>
              </a:rPr>
              <a:t>In 1994, militant groups on both sides decided to cease fire and have face-to-face talks.</a:t>
            </a:r>
          </a:p>
          <a:p>
            <a:pPr lvl="1"/>
            <a:r>
              <a:rPr lang="en-US" sz="1600">
                <a:latin typeface="Garamond" panose="02020404030301010803" pitchFamily="18" charset="0"/>
              </a:rPr>
              <a:t>A cease-fire was declared in 1995, but incidents have continued to occur</a:t>
            </a: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p:txBody>
      </p:sp>
      <p:pic>
        <p:nvPicPr>
          <p:cNvPr id="585732" name="Picture 4" descr="MAP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3276601"/>
            <a:ext cx="425767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585733" name="Picture 5" descr="ira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1" y="3505201"/>
            <a:ext cx="3800475"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418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9/11</a:t>
            </a:r>
          </a:p>
          <a:p>
            <a:pPr>
              <a:buFont typeface="Wingdings" panose="05000000000000000000" pitchFamily="2" charset="2"/>
              <a:buNone/>
            </a:pPr>
            <a:r>
              <a:rPr lang="en-US" sz="1600">
                <a:latin typeface="Garamond" panose="02020404030301010803" pitchFamily="18" charset="0"/>
              </a:rPr>
              <a:t>World Towers attacked by terrorists killed over 2,000 people.</a:t>
            </a:r>
          </a:p>
          <a:p>
            <a:pPr>
              <a:buFont typeface="Wingdings" panose="05000000000000000000" pitchFamily="2" charset="2"/>
              <a:buNone/>
            </a:pPr>
            <a:r>
              <a:rPr lang="en-US" sz="1600">
                <a:latin typeface="Garamond" panose="02020404030301010803" pitchFamily="18" charset="0"/>
              </a:rPr>
              <a:t>Terrorist who attacked the United States claimed that they wanted to drive western influence out of the Middle East.</a:t>
            </a:r>
          </a:p>
          <a:p>
            <a:pPr>
              <a:buFont typeface="Wingdings" panose="05000000000000000000" pitchFamily="2" charset="2"/>
              <a:buNone/>
            </a:pPr>
            <a:r>
              <a:rPr lang="en-US" sz="1600">
                <a:latin typeface="Garamond" panose="02020404030301010803" pitchFamily="18" charset="0"/>
              </a:rPr>
              <a:t>While it was the first major terrorist attack on U.S. soil Europe, the Middle East and the rest of the world has been dealing with terrorism for decades.</a:t>
            </a:r>
          </a:p>
        </p:txBody>
      </p:sp>
      <p:pic>
        <p:nvPicPr>
          <p:cNvPr id="480259" name="Picture 3" descr="9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743200"/>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80260" name="Picture 4" descr="9-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362201"/>
            <a:ext cx="27178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726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p:txBody>
          <a:bodyPr/>
          <a:lstStyle/>
          <a:p>
            <a:r>
              <a:rPr lang="en-US"/>
              <a:t>Genocides </a:t>
            </a:r>
          </a:p>
        </p:txBody>
      </p:sp>
      <p:sp>
        <p:nvSpPr>
          <p:cNvPr id="1656835" name="Rectangle 3"/>
          <p:cNvSpPr>
            <a:spLocks noGrp="1" noChangeArrowheads="1"/>
          </p:cNvSpPr>
          <p:nvPr>
            <p:ph idx="1"/>
          </p:nvPr>
        </p:nvSpPr>
        <p:spPr/>
        <p:txBody>
          <a:bodyPr/>
          <a:lstStyle/>
          <a:p>
            <a:r>
              <a:rPr lang="en-US"/>
              <a:t>Germany – 1940’s  </a:t>
            </a:r>
          </a:p>
          <a:p>
            <a:r>
              <a:rPr lang="en-US"/>
              <a:t>Cambodia – 1970’s </a:t>
            </a:r>
          </a:p>
          <a:p>
            <a:r>
              <a:rPr lang="en-US"/>
              <a:t>Yugoslavia – 1990’s </a:t>
            </a:r>
          </a:p>
          <a:p>
            <a:r>
              <a:rPr lang="en-US"/>
              <a:t>Rwanda  - 1990’s </a:t>
            </a:r>
          </a:p>
          <a:p>
            <a:endParaRPr lang="en-US"/>
          </a:p>
        </p:txBody>
      </p:sp>
    </p:spTree>
    <p:extLst>
      <p:ext uri="{BB962C8B-B14F-4D97-AF65-F5344CB8AC3E}">
        <p14:creationId xmlns:p14="http://schemas.microsoft.com/office/powerpoint/2010/main" val="36816783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Slobodan Milosevic</a:t>
            </a:r>
          </a:p>
          <a:p>
            <a:pPr>
              <a:buClr>
                <a:schemeClr val="tx1"/>
              </a:buClr>
            </a:pPr>
            <a:r>
              <a:rPr lang="en-US" sz="1600">
                <a:latin typeface="Garamond" panose="02020404030301010803" pitchFamily="18" charset="0"/>
              </a:rPr>
              <a:t>Slobodan Milosevic was the president of Yugoslavia</a:t>
            </a:r>
          </a:p>
          <a:p>
            <a:pPr>
              <a:buClr>
                <a:schemeClr val="tx1"/>
              </a:buClr>
            </a:pPr>
            <a:r>
              <a:rPr lang="en-US" sz="1600">
                <a:latin typeface="Garamond" panose="02020404030301010803" pitchFamily="18" charset="0"/>
              </a:rPr>
              <a:t>He was a Serb and he resorted to violence against Muslims and other groups in the former Yugoslavia</a:t>
            </a:r>
          </a:p>
          <a:p>
            <a:pPr>
              <a:buClr>
                <a:schemeClr val="tx1"/>
              </a:buClr>
            </a:pPr>
            <a:r>
              <a:rPr lang="en-US" sz="1600">
                <a:latin typeface="Garamond" panose="02020404030301010803" pitchFamily="18" charset="0"/>
              </a:rPr>
              <a:t>The killing of these groups was called Ethnic Cleansing or a Genocide</a:t>
            </a:r>
          </a:p>
          <a:p>
            <a:pPr>
              <a:buClr>
                <a:schemeClr val="tx1"/>
              </a:buClr>
            </a:pPr>
            <a:r>
              <a:rPr lang="en-US" sz="1600">
                <a:latin typeface="Garamond" panose="02020404030301010803" pitchFamily="18" charset="0"/>
              </a:rPr>
              <a:t>He used the Yugoslavian army to try to prevent non-Serbs from breaking away from Yugoslavia</a:t>
            </a:r>
          </a:p>
          <a:p>
            <a:pPr>
              <a:buClr>
                <a:schemeClr val="tx1"/>
              </a:buClr>
            </a:pPr>
            <a:endParaRPr lang="en-US" sz="1600" b="1">
              <a:latin typeface="Garamond" panose="02020404030301010803" pitchFamily="18" charset="0"/>
            </a:endParaRPr>
          </a:p>
          <a:p>
            <a:pPr>
              <a:buClr>
                <a:schemeClr val="tx1"/>
              </a:buClr>
            </a:pPr>
            <a:endParaRPr lang="en-US" sz="1600">
              <a:latin typeface="Garamond" panose="02020404030301010803" pitchFamily="18" charset="0"/>
            </a:endParaRPr>
          </a:p>
        </p:txBody>
      </p:sp>
      <p:pic>
        <p:nvPicPr>
          <p:cNvPr id="451587" name="Picture 3" descr="milosev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438400"/>
            <a:ext cx="35814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51588" name="Picture 4" descr="yugoslavia_ethnic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3352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499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t>Ethnic Cleansing</a:t>
            </a:r>
          </a:p>
          <a:p>
            <a:r>
              <a:rPr lang="en-US" sz="1600"/>
              <a:t>The policy of removing or killing certain people of ethnic groups</a:t>
            </a:r>
          </a:p>
          <a:p>
            <a:r>
              <a:rPr lang="en-US" sz="1600"/>
              <a:t>Ethnic groups applies to people of certain races</a:t>
            </a:r>
          </a:p>
          <a:p>
            <a:r>
              <a:rPr lang="en-US" sz="1600"/>
              <a:t>The Holocaust was a form of ethnic cleansing</a:t>
            </a:r>
          </a:p>
          <a:p>
            <a:endParaRPr lang="en-US" sz="1600"/>
          </a:p>
          <a:p>
            <a:endParaRPr lang="en-US" sz="1600"/>
          </a:p>
          <a:p>
            <a:endParaRPr lang="en-US" sz="1600"/>
          </a:p>
          <a:p>
            <a:pPr>
              <a:buFont typeface="Wingdings" panose="05000000000000000000" pitchFamily="2" charset="2"/>
              <a:buNone/>
            </a:pPr>
            <a:r>
              <a:rPr lang="en-US" sz="1600"/>
              <a:t>      in this picture a Jewish boy is being hanged                 ex: ethnic groups</a:t>
            </a:r>
          </a:p>
        </p:txBody>
      </p:sp>
      <p:pic>
        <p:nvPicPr>
          <p:cNvPr id="590851" name="Picture 3" descr="Indian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1"/>
            <a:ext cx="3962400" cy="2798763"/>
          </a:xfrm>
          <a:prstGeom prst="rect">
            <a:avLst/>
          </a:prstGeom>
          <a:noFill/>
          <a:extLst>
            <a:ext uri="{909E8E84-426E-40DD-AFC4-6F175D3DCCD1}">
              <a14:hiddenFill xmlns:a14="http://schemas.microsoft.com/office/drawing/2010/main">
                <a:solidFill>
                  <a:srgbClr val="FFFFFF"/>
                </a:solidFill>
              </a14:hiddenFill>
            </a:ext>
          </a:extLst>
        </p:spPr>
      </p:pic>
      <p:pic>
        <p:nvPicPr>
          <p:cNvPr id="590852" name="Picture 4" descr="pi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7000"/>
            <a:ext cx="3505200" cy="27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82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Cambodian Genocide</a:t>
            </a:r>
          </a:p>
          <a:p>
            <a:r>
              <a:rPr lang="en-US" sz="1600">
                <a:latin typeface="Garamond" panose="02020404030301010803" pitchFamily="18" charset="0"/>
              </a:rPr>
              <a:t>In 1975 Communist guerrillas known as the Khamer Rouge took control of Cambodia.</a:t>
            </a:r>
          </a:p>
          <a:p>
            <a:r>
              <a:rPr lang="en-US" sz="1600">
                <a:latin typeface="Garamond" panose="02020404030301010803" pitchFamily="18" charset="0"/>
              </a:rPr>
              <a:t>Cambodia is located next to Vietnam.</a:t>
            </a:r>
          </a:p>
          <a:p>
            <a:r>
              <a:rPr lang="en-US" sz="1600">
                <a:latin typeface="Garamond" panose="02020404030301010803" pitchFamily="18" charset="0"/>
              </a:rPr>
              <a:t>The leader of the Khamer Rouge Pol Pot began to remove all western influences from the country.</a:t>
            </a:r>
          </a:p>
          <a:p>
            <a:r>
              <a:rPr lang="en-US" sz="1600">
                <a:latin typeface="Garamond" panose="02020404030301010803" pitchFamily="18" charset="0"/>
              </a:rPr>
              <a:t>Millions of innocent people were murdered in an effort to promote this non western influence. </a:t>
            </a:r>
          </a:p>
          <a:p>
            <a:r>
              <a:rPr lang="en-US" sz="1600">
                <a:latin typeface="Garamond" panose="02020404030301010803" pitchFamily="18" charset="0"/>
              </a:rPr>
              <a:t>Many intellectuals were killed in the genocide.</a:t>
            </a:r>
          </a:p>
          <a:p>
            <a:r>
              <a:rPr lang="en-US" sz="1600">
                <a:latin typeface="Garamond" panose="02020404030301010803" pitchFamily="18" charset="0"/>
              </a:rPr>
              <a:t>In 1979 the government of Vietnam entered Cambodia and removed Pol Pot and the Khamer Rouge</a:t>
            </a:r>
          </a:p>
          <a:p>
            <a:endParaRPr lang="en-US" sz="1600">
              <a:latin typeface="Garamond" panose="02020404030301010803" pitchFamily="18" charset="0"/>
            </a:endParaRPr>
          </a:p>
          <a:p>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929795" name="Picture 3" descr="_1701562_rwanda150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19400"/>
            <a:ext cx="3810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1480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Rwanda Genocide</a:t>
            </a:r>
          </a:p>
          <a:p>
            <a:r>
              <a:rPr lang="en-US" sz="1600">
                <a:latin typeface="Garamond" panose="02020404030301010803" pitchFamily="18" charset="0"/>
              </a:rPr>
              <a:t>In 1994 ethnic conflict between Hutu and Tutsi tribe members lead to a genocide.</a:t>
            </a:r>
          </a:p>
          <a:p>
            <a:r>
              <a:rPr lang="en-US" sz="1600">
                <a:latin typeface="Garamond" panose="02020404030301010803" pitchFamily="18" charset="0"/>
              </a:rPr>
              <a:t>85% of the population consisted of Hutu while 15 % consisted of Tutsi.</a:t>
            </a:r>
          </a:p>
          <a:p>
            <a:r>
              <a:rPr lang="en-US" sz="1600">
                <a:latin typeface="Garamond" panose="02020404030301010803" pitchFamily="18" charset="0"/>
              </a:rPr>
              <a:t>Hutu extremist wanted to kill off the Tutsi tribe members and in 1994 they launched and attack on the Tutsi.</a:t>
            </a:r>
          </a:p>
          <a:p>
            <a:r>
              <a:rPr lang="en-US" sz="1600">
                <a:latin typeface="Garamond" panose="02020404030301010803" pitchFamily="18" charset="0"/>
              </a:rPr>
              <a:t>In about two months almost a million people were killed.  One person every 17 seconds.</a:t>
            </a:r>
          </a:p>
          <a:p>
            <a:r>
              <a:rPr lang="en-US" sz="1600">
                <a:latin typeface="Garamond" panose="02020404030301010803" pitchFamily="18" charset="0"/>
              </a:rPr>
              <a:t>The genocide was finally stopped after three month by Tutsi backed rebels.</a:t>
            </a:r>
          </a:p>
          <a:p>
            <a:r>
              <a:rPr lang="en-US" sz="1600">
                <a:latin typeface="Garamond" panose="02020404030301010803" pitchFamily="18" charset="0"/>
              </a:rPr>
              <a:t>The Hutu extremist were removed from power.</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930819" name="Picture 3"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718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522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30819"/>
                                        </p:tgtEl>
                                        <p:attrNameLst>
                                          <p:attrName>style.visibility</p:attrName>
                                        </p:attrNameLst>
                                      </p:cBhvr>
                                      <p:to>
                                        <p:strVal val="visible"/>
                                      </p:to>
                                    </p:set>
                                    <p:animEffect transition="in" filter="checkerboard(across)">
                                      <p:cBhvr>
                                        <p:cTn id="7" dur="500"/>
                                        <p:tgtEl>
                                          <p:spTgt spid="930819"/>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40" name="Rectangle 4"/>
          <p:cNvSpPr>
            <a:spLocks noGrp="1" noChangeArrowheads="1"/>
          </p:cNvSpPr>
          <p:nvPr>
            <p:ph type="ctrTitle"/>
          </p:nvPr>
        </p:nvSpPr>
        <p:spPr/>
        <p:txBody>
          <a:bodyPr/>
          <a:lstStyle/>
          <a:p>
            <a:r>
              <a:rPr lang="en-US">
                <a:latin typeface="Garamond" panose="02020404030301010803" pitchFamily="18" charset="0"/>
              </a:rPr>
              <a:t>Current Issues in a Modern World</a:t>
            </a:r>
            <a:r>
              <a:rPr lang="en-US"/>
              <a:t> </a:t>
            </a:r>
          </a:p>
        </p:txBody>
      </p:sp>
      <p:sp>
        <p:nvSpPr>
          <p:cNvPr id="1652741"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655617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p:txBody>
          <a:bodyPr/>
          <a:lstStyle/>
          <a:p>
            <a:r>
              <a:rPr lang="en-US">
                <a:latin typeface="Garamond" panose="02020404030301010803" pitchFamily="18" charset="0"/>
              </a:rPr>
              <a:t>Overpopulation</a:t>
            </a:r>
            <a:r>
              <a:rPr lang="en-US"/>
              <a:t> </a:t>
            </a:r>
          </a:p>
        </p:txBody>
      </p:sp>
      <p:sp>
        <p:nvSpPr>
          <p:cNvPr id="1654787" name="Rectangle 3"/>
          <p:cNvSpPr>
            <a:spLocks noGrp="1" noChangeArrowheads="1"/>
          </p:cNvSpPr>
          <p:nvPr>
            <p:ph idx="1"/>
          </p:nvPr>
        </p:nvSpPr>
        <p:spPr>
          <a:xfrm>
            <a:off x="1752600" y="1828801"/>
            <a:ext cx="3886200" cy="4530725"/>
          </a:xfrm>
        </p:spPr>
        <p:txBody>
          <a:bodyPr/>
          <a:lstStyle/>
          <a:p>
            <a:r>
              <a:rPr lang="en-US">
                <a:latin typeface="Garamond" panose="02020404030301010803" pitchFamily="18" charset="0"/>
              </a:rPr>
              <a:t>Where – Mostly in the ‘developing’ nations </a:t>
            </a:r>
          </a:p>
          <a:p>
            <a:r>
              <a:rPr lang="en-US">
                <a:latin typeface="Garamond" panose="02020404030301010803" pitchFamily="18" charset="0"/>
              </a:rPr>
              <a:t>Lower Living Standards </a:t>
            </a:r>
          </a:p>
          <a:p>
            <a:r>
              <a:rPr lang="en-US">
                <a:latin typeface="Garamond" panose="02020404030301010803" pitchFamily="18" charset="0"/>
              </a:rPr>
              <a:t>Demand on Water supply </a:t>
            </a:r>
          </a:p>
          <a:p>
            <a:r>
              <a:rPr lang="en-US">
                <a:latin typeface="Garamond" panose="02020404030301010803" pitchFamily="18" charset="0"/>
              </a:rPr>
              <a:t>Led to problems with food production and urbanization </a:t>
            </a:r>
          </a:p>
        </p:txBody>
      </p:sp>
    </p:spTree>
    <p:extLst>
      <p:ext uri="{BB962C8B-B14F-4D97-AF65-F5344CB8AC3E}">
        <p14:creationId xmlns:p14="http://schemas.microsoft.com/office/powerpoint/2010/main" val="368602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Treaty of Versailles</a:t>
            </a:r>
          </a:p>
          <a:p>
            <a:pPr>
              <a:buFont typeface="Wingdings" panose="05000000000000000000" pitchFamily="2" charset="2"/>
              <a:buNone/>
            </a:pPr>
            <a:r>
              <a:rPr lang="en-US" sz="1800" b="1">
                <a:latin typeface="Garamond" panose="02020404030301010803" pitchFamily="18" charset="0"/>
              </a:rPr>
              <a:t>June 28</a:t>
            </a:r>
            <a:r>
              <a:rPr lang="en-US" sz="1800" b="1" baseline="30000">
                <a:latin typeface="Garamond" panose="02020404030301010803" pitchFamily="18" charset="0"/>
              </a:rPr>
              <a:t>th</a:t>
            </a:r>
            <a:r>
              <a:rPr lang="en-US" sz="1800" b="1">
                <a:latin typeface="Garamond" panose="02020404030301010803" pitchFamily="18" charset="0"/>
              </a:rPr>
              <a:t> 1919...</a:t>
            </a:r>
            <a:endParaRPr lang="en-US" sz="1600">
              <a:latin typeface="Garamond" panose="02020404030301010803" pitchFamily="18" charset="0"/>
            </a:endParaRPr>
          </a:p>
          <a:p>
            <a:pPr>
              <a:buClr>
                <a:schemeClr val="tx1"/>
              </a:buClr>
            </a:pPr>
            <a:r>
              <a:rPr lang="en-US" sz="1600">
                <a:latin typeface="Garamond" panose="02020404030301010803" pitchFamily="18" charset="0"/>
              </a:rPr>
              <a:t>The peace treaty signed by Germany and the allied powers after World War One.</a:t>
            </a:r>
          </a:p>
          <a:p>
            <a:pPr>
              <a:buClr>
                <a:schemeClr val="tx1"/>
              </a:buClr>
            </a:pPr>
            <a:r>
              <a:rPr lang="en-US" sz="1600">
                <a:latin typeface="Garamond" panose="02020404030301010803" pitchFamily="18" charset="0"/>
              </a:rPr>
              <a:t>The treaty punished Germany- “war guilt clause” was known as Germany had responsibility for the war and had to pay reparations to the allies.</a:t>
            </a:r>
          </a:p>
          <a:p>
            <a:pPr>
              <a:buClr>
                <a:schemeClr val="tx1"/>
              </a:buClr>
            </a:pPr>
            <a:r>
              <a:rPr lang="en-US" sz="1600">
                <a:latin typeface="Garamond" panose="02020404030301010803" pitchFamily="18" charset="0"/>
              </a:rPr>
              <a:t>The League of Nations was developed with the 5 allied powers (U.S. ,Great Britain, France, Italy and Japan). It was an international peace organization and Germany and Russia were excluded.</a:t>
            </a:r>
          </a:p>
          <a:p>
            <a:pPr>
              <a:buClr>
                <a:schemeClr val="tx1"/>
              </a:buClr>
            </a:pPr>
            <a:r>
              <a:rPr lang="en-US" sz="1600">
                <a:latin typeface="Garamond" panose="02020404030301010803" pitchFamily="18" charset="0"/>
              </a:rPr>
              <a:t>The treaty limited the size of Germany, forbidden Germany to build or buy submarines, and Germany returned Alsace-Lorraine to France.</a:t>
            </a:r>
          </a:p>
          <a:p>
            <a:pPr>
              <a:buClr>
                <a:schemeClr val="tx1"/>
              </a:buClr>
            </a:pPr>
            <a:r>
              <a:rPr lang="en-US" sz="1600">
                <a:latin typeface="Garamond" panose="02020404030301010803" pitchFamily="18" charset="0"/>
              </a:rPr>
              <a:t>The treaty was caused for a bitter Germany and led to World War Two.</a:t>
            </a: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p:txBody>
      </p:sp>
      <p:pic>
        <p:nvPicPr>
          <p:cNvPr id="334851" name="Picture 3" descr="versailles_trea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1"/>
            <a:ext cx="306705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334852" name="Picture 4" descr="Treaty%20of%20Versail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3886201"/>
            <a:ext cx="269557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1301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2980" name="Picture 4" descr="WorldPopulationGraph_yearPre7000BCto2025AD_metalAges_703x5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0"/>
            <a:ext cx="5943600" cy="488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0550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idx="1"/>
          </p:nvPr>
        </p:nvSpPr>
        <p:spPr>
          <a:xfrm>
            <a:off x="2057400" y="0"/>
            <a:ext cx="8229600" cy="6858000"/>
          </a:xfrm>
        </p:spPr>
        <p:txBody>
          <a:bodyPr/>
          <a:lstStyle/>
          <a:p>
            <a:pPr algn="ctr">
              <a:lnSpc>
                <a:spcPct val="90000"/>
              </a:lnSpc>
              <a:buFont typeface="Wingdings" panose="05000000000000000000" pitchFamily="2" charset="2"/>
              <a:buNone/>
            </a:pPr>
            <a:r>
              <a:rPr lang="en-US" sz="3600" b="1">
                <a:latin typeface="Garamond" panose="02020404030301010803" pitchFamily="18" charset="0"/>
              </a:rPr>
              <a:t>The Green Revolution (1960’s)</a:t>
            </a:r>
          </a:p>
          <a:p>
            <a:pPr>
              <a:lnSpc>
                <a:spcPct val="90000"/>
              </a:lnSpc>
            </a:pPr>
            <a:r>
              <a:rPr lang="en-US" sz="1800" b="1">
                <a:latin typeface="Garamond" panose="02020404030301010803" pitchFamily="18" charset="0"/>
              </a:rPr>
              <a:t>Increasing the Food Supply:</a:t>
            </a:r>
            <a:endParaRPr lang="en-US" sz="1800">
              <a:latin typeface="Garamond" panose="02020404030301010803" pitchFamily="18" charset="0"/>
            </a:endParaRPr>
          </a:p>
          <a:p>
            <a:pPr>
              <a:lnSpc>
                <a:spcPct val="90000"/>
              </a:lnSpc>
            </a:pPr>
            <a:r>
              <a:rPr lang="en-US" sz="1600">
                <a:latin typeface="Garamond" panose="02020404030301010803" pitchFamily="18" charset="0"/>
              </a:rPr>
              <a:t>Due to the overpopulation problem in the world scientist needed to find a way to increase food production.</a:t>
            </a:r>
          </a:p>
          <a:p>
            <a:pPr>
              <a:lnSpc>
                <a:spcPct val="90000"/>
              </a:lnSpc>
            </a:pPr>
            <a:r>
              <a:rPr lang="en-US" sz="1600">
                <a:latin typeface="Garamond" panose="02020404030301010803" pitchFamily="18" charset="0"/>
              </a:rPr>
              <a:t>New fertilizers, pesticides, grains and livestock were developed.</a:t>
            </a:r>
          </a:p>
          <a:p>
            <a:pPr>
              <a:lnSpc>
                <a:spcPct val="90000"/>
              </a:lnSpc>
            </a:pPr>
            <a:r>
              <a:rPr lang="en-US" sz="1600">
                <a:latin typeface="Garamond" panose="02020404030301010803" pitchFamily="18" charset="0"/>
              </a:rPr>
              <a:t>In the 1960’s this new technology was introduced to poor, developing countries such as India and Indonesia.</a:t>
            </a:r>
          </a:p>
          <a:p>
            <a:pPr>
              <a:lnSpc>
                <a:spcPct val="90000"/>
              </a:lnSpc>
            </a:pPr>
            <a:r>
              <a:rPr lang="en-US" sz="1600">
                <a:latin typeface="Garamond" panose="02020404030301010803" pitchFamily="18" charset="0"/>
              </a:rPr>
              <a:t>The new technology was a success and was called the </a:t>
            </a:r>
            <a:r>
              <a:rPr lang="en-US" sz="1600" b="1">
                <a:latin typeface="Garamond" panose="02020404030301010803" pitchFamily="18" charset="0"/>
              </a:rPr>
              <a:t>Green Revolution.</a:t>
            </a:r>
          </a:p>
          <a:p>
            <a:pPr>
              <a:lnSpc>
                <a:spcPct val="90000"/>
              </a:lnSpc>
            </a:pPr>
            <a:r>
              <a:rPr lang="en-US" sz="1800" b="1">
                <a:latin typeface="Garamond" panose="02020404030301010803" pitchFamily="18" charset="0"/>
              </a:rPr>
              <a:t>Problems with the Green Revolution:</a:t>
            </a:r>
            <a:endParaRPr lang="en-US" sz="1800">
              <a:latin typeface="Garamond" panose="02020404030301010803" pitchFamily="18" charset="0"/>
            </a:endParaRPr>
          </a:p>
          <a:p>
            <a:pPr>
              <a:lnSpc>
                <a:spcPct val="90000"/>
              </a:lnSpc>
            </a:pPr>
            <a:r>
              <a:rPr lang="en-US" sz="1600">
                <a:latin typeface="Garamond" panose="02020404030301010803" pitchFamily="18" charset="0"/>
              </a:rPr>
              <a:t>While the Green Revolution increased food it did not end poverty or world hunger.</a:t>
            </a:r>
          </a:p>
          <a:p>
            <a:pPr>
              <a:lnSpc>
                <a:spcPct val="90000"/>
              </a:lnSpc>
            </a:pPr>
            <a:r>
              <a:rPr lang="en-US" sz="1600">
                <a:latin typeface="Garamond" panose="02020404030301010803" pitchFamily="18" charset="0"/>
              </a:rPr>
              <a:t>Technology had limitations.</a:t>
            </a:r>
          </a:p>
          <a:p>
            <a:pPr>
              <a:lnSpc>
                <a:spcPct val="90000"/>
              </a:lnSpc>
            </a:pPr>
            <a:r>
              <a:rPr lang="en-US" sz="1600">
                <a:latin typeface="Garamond" panose="02020404030301010803" pitchFamily="18" charset="0"/>
              </a:rPr>
              <a:t>Populations grew faster then food production.</a:t>
            </a:r>
          </a:p>
          <a:p>
            <a:pPr>
              <a:lnSpc>
                <a:spcPct val="90000"/>
              </a:lnSpc>
            </a:pPr>
            <a:r>
              <a:rPr lang="en-US" sz="1600">
                <a:latin typeface="Garamond" panose="02020404030301010803" pitchFamily="18" charset="0"/>
              </a:rPr>
              <a:t>Poor farmers could not afford the new technology.</a:t>
            </a:r>
          </a:p>
          <a:p>
            <a:pPr>
              <a:lnSpc>
                <a:spcPct val="90000"/>
              </a:lnSpc>
            </a:pPr>
            <a:endParaRPr lang="en-US" sz="1800">
              <a:latin typeface="Garamond" panose="02020404030301010803" pitchFamily="18" charset="0"/>
            </a:endParaRPr>
          </a:p>
        </p:txBody>
      </p:sp>
      <p:pic>
        <p:nvPicPr>
          <p:cNvPr id="424963" name="Picture 3" descr="Spraying pesticides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964" name="Picture 4" descr="{Cuban 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14801"/>
            <a:ext cx="27432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834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idx="1"/>
          </p:nvPr>
        </p:nvSpPr>
        <p:spPr>
          <a:xfrm>
            <a:off x="2209800" y="304800"/>
            <a:ext cx="8001000" cy="3581400"/>
          </a:xfrm>
        </p:spPr>
        <p:txBody>
          <a:bodyPr/>
          <a:lstStyle/>
          <a:p>
            <a:pPr algn="ctr">
              <a:buFont typeface="Wingdings" panose="05000000000000000000" pitchFamily="2" charset="2"/>
              <a:buNone/>
            </a:pPr>
            <a:r>
              <a:rPr lang="en-US" sz="3600" b="1" u="sng">
                <a:latin typeface="Garamond" panose="02020404030301010803" pitchFamily="18" charset="0"/>
              </a:rPr>
              <a:t>Urbanization</a:t>
            </a:r>
          </a:p>
          <a:p>
            <a:pPr algn="ctr">
              <a:buFont typeface="Wingdings" panose="05000000000000000000" pitchFamily="2" charset="2"/>
              <a:buNone/>
            </a:pPr>
            <a:r>
              <a:rPr lang="en-US" sz="1600" b="1">
                <a:latin typeface="Garamond" panose="02020404030301010803" pitchFamily="18" charset="0"/>
              </a:rPr>
              <a:t>Urbanization was the building of cities and the movement of people to the cities.</a:t>
            </a:r>
          </a:p>
          <a:p>
            <a:pPr>
              <a:buClr>
                <a:schemeClr val="tx1"/>
              </a:buClr>
              <a:buFont typeface="Wingdings" panose="05000000000000000000" pitchFamily="2" charset="2"/>
              <a:buChar char="Ø"/>
            </a:pPr>
            <a:r>
              <a:rPr lang="en-US" sz="1600" b="1">
                <a:latin typeface="Garamond" panose="02020404030301010803" pitchFamily="18" charset="0"/>
              </a:rPr>
              <a:t>Some cities such as London and Berlin tripled or even quadrupled in size.</a:t>
            </a:r>
          </a:p>
          <a:p>
            <a:pPr>
              <a:buClr>
                <a:schemeClr val="tx1"/>
              </a:buClr>
              <a:buFont typeface="Wingdings" panose="05000000000000000000" pitchFamily="2" charset="2"/>
              <a:buChar char="Ø"/>
            </a:pPr>
            <a:r>
              <a:rPr lang="en-US" sz="1600" b="1">
                <a:latin typeface="Garamond" panose="02020404030301010803" pitchFamily="18" charset="0"/>
              </a:rPr>
              <a:t>Cities are growing so quickly that they cannot adequately supply the necessary services </a:t>
            </a:r>
          </a:p>
          <a:p>
            <a:pPr lvl="1">
              <a:buClr>
                <a:schemeClr val="tx1"/>
              </a:buClr>
              <a:buFont typeface="Wingdings" panose="05000000000000000000" pitchFamily="2" charset="2"/>
              <a:buChar char="Ø"/>
            </a:pPr>
            <a:r>
              <a:rPr lang="en-US" sz="1400" b="1">
                <a:latin typeface="Garamond" panose="02020404030301010803" pitchFamily="18" charset="0"/>
              </a:rPr>
              <a:t>Lacking in sanitation &amp; sewage services </a:t>
            </a:r>
          </a:p>
          <a:p>
            <a:pPr lvl="1">
              <a:buClr>
                <a:schemeClr val="tx1"/>
              </a:buClr>
              <a:buFont typeface="Wingdings" panose="05000000000000000000" pitchFamily="2" charset="2"/>
              <a:buChar char="Ø"/>
            </a:pPr>
            <a:r>
              <a:rPr lang="en-US" sz="1400" b="1">
                <a:latin typeface="Garamond" panose="02020404030301010803" pitchFamily="18" charset="0"/>
              </a:rPr>
              <a:t>Poor housing/roads/education services </a:t>
            </a:r>
          </a:p>
          <a:p>
            <a:pPr lvl="1">
              <a:buClr>
                <a:schemeClr val="tx1"/>
              </a:buClr>
              <a:buFont typeface="Wingdings" panose="05000000000000000000" pitchFamily="2" charset="2"/>
              <a:buChar char="Ø"/>
            </a:pPr>
            <a:r>
              <a:rPr lang="en-US" sz="1400" b="1">
                <a:latin typeface="Garamond" panose="02020404030301010803" pitchFamily="18" charset="0"/>
              </a:rPr>
              <a:t>Lack of access to basic medical services </a:t>
            </a:r>
          </a:p>
          <a:p>
            <a:pPr>
              <a:buClr>
                <a:schemeClr val="tx1"/>
              </a:buClr>
              <a:buFont typeface="Wingdings" panose="05000000000000000000" pitchFamily="2" charset="2"/>
              <a:buNone/>
            </a:pPr>
            <a:endParaRPr lang="en-US" sz="1600" b="1">
              <a:latin typeface="Garamond" panose="02020404030301010803" pitchFamily="18" charset="0"/>
            </a:endParaRPr>
          </a:p>
        </p:txBody>
      </p:sp>
      <p:pic>
        <p:nvPicPr>
          <p:cNvPr id="459782" name="Picture 6" descr="china_urbanization_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2667001"/>
            <a:ext cx="5667375" cy="399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494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idx="1"/>
          </p:nvPr>
        </p:nvSpPr>
        <p:spPr>
          <a:xfrm>
            <a:off x="1524000" y="0"/>
            <a:ext cx="9144000" cy="6858000"/>
          </a:xfrm>
        </p:spPr>
        <p:txBody>
          <a:bodyPr/>
          <a:lstStyle/>
          <a:p>
            <a:pPr lvl="1">
              <a:buFont typeface="Wingdings" panose="05000000000000000000" pitchFamily="2" charset="2"/>
              <a:buNone/>
            </a:pPr>
            <a:r>
              <a:rPr lang="en-US" sz="3200" b="1">
                <a:latin typeface="Garamond" panose="02020404030301010803" pitchFamily="18" charset="0"/>
              </a:rPr>
              <a:t>                              Acid Rain</a:t>
            </a:r>
          </a:p>
          <a:p>
            <a:pPr lvl="1"/>
            <a:r>
              <a:rPr lang="en-US" sz="1600">
                <a:latin typeface="Garamond" panose="02020404030301010803" pitchFamily="18" charset="0"/>
              </a:rPr>
              <a:t>Acid rain is formed from too much acidic compounds that build up and released as rain.</a:t>
            </a:r>
          </a:p>
          <a:p>
            <a:pPr lvl="1"/>
            <a:r>
              <a:rPr lang="en-US" sz="1600">
                <a:latin typeface="Garamond" panose="02020404030301010803" pitchFamily="18" charset="0"/>
              </a:rPr>
              <a:t>This will then fall, and then begin to eat away at buildings, plants, and other organisms.</a:t>
            </a:r>
          </a:p>
          <a:p>
            <a:pPr lvl="1"/>
            <a:r>
              <a:rPr lang="en-US" sz="1600">
                <a:latin typeface="Garamond" panose="02020404030301010803" pitchFamily="18" charset="0"/>
              </a:rPr>
              <a:t>Acid rain is started by factories spewing out loads of chemical bi-products into the air.</a:t>
            </a:r>
          </a:p>
          <a:p>
            <a:pPr lvl="1">
              <a:buFont typeface="Wingdings" panose="05000000000000000000" pitchFamily="2" charset="2"/>
              <a:buNone/>
            </a:pPr>
            <a:endParaRPr lang="en-US" sz="1600">
              <a:latin typeface="Garamond" panose="02020404030301010803" pitchFamily="18" charset="0"/>
            </a:endParaRPr>
          </a:p>
        </p:txBody>
      </p:sp>
      <p:pic>
        <p:nvPicPr>
          <p:cNvPr id="452611" name="Picture 3" descr="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5601"/>
            <a:ext cx="3886200" cy="3160713"/>
          </a:xfrm>
          <a:prstGeom prst="rect">
            <a:avLst/>
          </a:prstGeom>
          <a:noFill/>
          <a:extLst>
            <a:ext uri="{909E8E84-426E-40DD-AFC4-6F175D3DCCD1}">
              <a14:hiddenFill xmlns:a14="http://schemas.microsoft.com/office/drawing/2010/main">
                <a:solidFill>
                  <a:srgbClr val="FFFFFF"/>
                </a:solidFill>
              </a14:hiddenFill>
            </a:ext>
          </a:extLst>
        </p:spPr>
      </p:pic>
      <p:pic>
        <p:nvPicPr>
          <p:cNvPr id="452612" name="Picture 4" descr="md-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895601"/>
            <a:ext cx="3784600" cy="3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889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idx="1"/>
          </p:nvPr>
        </p:nvSpPr>
        <p:spPr>
          <a:xfrm>
            <a:off x="1981200" y="0"/>
            <a:ext cx="8229600" cy="6858000"/>
          </a:xfrm>
        </p:spPr>
        <p:txBody>
          <a:bodyPr/>
          <a:lstStyle/>
          <a:p>
            <a:pPr algn="ctr">
              <a:buFont typeface="Wingdings" panose="05000000000000000000" pitchFamily="2" charset="2"/>
              <a:buNone/>
            </a:pPr>
            <a:r>
              <a:rPr lang="en-US" sz="3600" b="1">
                <a:latin typeface="Garamond" panose="02020404030301010803" pitchFamily="18" charset="0"/>
              </a:rPr>
              <a:t>Global Warming</a:t>
            </a:r>
          </a:p>
          <a:p>
            <a:r>
              <a:rPr lang="en-US" sz="1800" b="1">
                <a:latin typeface="Garamond" panose="02020404030301010803" pitchFamily="18" charset="0"/>
              </a:rPr>
              <a:t>Greenhouse Effect</a:t>
            </a:r>
            <a:endParaRPr lang="en-US" sz="1800">
              <a:latin typeface="Garamond" panose="02020404030301010803" pitchFamily="18" charset="0"/>
            </a:endParaRPr>
          </a:p>
          <a:p>
            <a:r>
              <a:rPr lang="en-US" sz="1800">
                <a:latin typeface="Garamond" panose="02020404030301010803" pitchFamily="18" charset="0"/>
              </a:rPr>
              <a:t>Scientist are concerned with the rising temperatures of the Earth.</a:t>
            </a:r>
          </a:p>
          <a:p>
            <a:pPr>
              <a:buFont typeface="Wingdings" panose="05000000000000000000" pitchFamily="2" charset="2"/>
              <a:buNone/>
            </a:pPr>
            <a:endParaRPr lang="en-US" sz="1800">
              <a:latin typeface="Garamond" panose="02020404030301010803" pitchFamily="18" charset="0"/>
            </a:endParaRPr>
          </a:p>
          <a:p>
            <a:r>
              <a:rPr lang="en-US" sz="1800" b="1">
                <a:latin typeface="Garamond" panose="02020404030301010803" pitchFamily="18" charset="0"/>
              </a:rPr>
              <a:t>Causes of the Greenhouse Effect</a:t>
            </a:r>
          </a:p>
          <a:p>
            <a:r>
              <a:rPr lang="en-US" sz="1600">
                <a:latin typeface="Garamond" panose="02020404030301010803" pitchFamily="18" charset="0"/>
              </a:rPr>
              <a:t>The burning of fossil fuels like coal by major industrial nations.</a:t>
            </a:r>
          </a:p>
          <a:p>
            <a:r>
              <a:rPr lang="en-US" sz="1600">
                <a:latin typeface="Garamond" panose="02020404030301010803" pitchFamily="18" charset="0"/>
              </a:rPr>
              <a:t>The burning of rain forest and other forest.</a:t>
            </a:r>
          </a:p>
          <a:p>
            <a:r>
              <a:rPr lang="en-US" sz="1600">
                <a:latin typeface="Garamond" panose="02020404030301010803" pitchFamily="18" charset="0"/>
              </a:rPr>
              <a:t>The depletion of the ozone layer</a:t>
            </a:r>
          </a:p>
          <a:p>
            <a:endParaRPr lang="en-US" sz="1600">
              <a:latin typeface="Garamond" panose="02020404030301010803" pitchFamily="18" charset="0"/>
            </a:endParaRPr>
          </a:p>
          <a:p>
            <a:r>
              <a:rPr lang="en-US" sz="1800" b="1">
                <a:latin typeface="Garamond" panose="02020404030301010803" pitchFamily="18" charset="0"/>
              </a:rPr>
              <a:t>Outcome</a:t>
            </a:r>
          </a:p>
          <a:p>
            <a:r>
              <a:rPr lang="en-US" sz="1600">
                <a:latin typeface="Garamond" panose="02020404030301010803" pitchFamily="18" charset="0"/>
              </a:rPr>
              <a:t>Scientist fear that the rising temperatures could effect</a:t>
            </a:r>
          </a:p>
          <a:p>
            <a:pPr lvl="1"/>
            <a:r>
              <a:rPr lang="en-US" sz="1400">
                <a:latin typeface="Garamond" panose="02020404030301010803" pitchFamily="18" charset="0"/>
              </a:rPr>
              <a:t>Agriculture</a:t>
            </a:r>
          </a:p>
          <a:p>
            <a:pPr lvl="1"/>
            <a:r>
              <a:rPr lang="en-US" sz="1400">
                <a:latin typeface="Garamond" panose="02020404030301010803" pitchFamily="18" charset="0"/>
              </a:rPr>
              <a:t>Cause the melting of the ice caps and coastal flooding</a:t>
            </a:r>
          </a:p>
          <a:p>
            <a:r>
              <a:rPr lang="en-US" sz="1600">
                <a:latin typeface="Garamond" panose="02020404030301010803" pitchFamily="18" charset="0"/>
              </a:rPr>
              <a:t>In 1997 the U.N. set limits on pollutions that can be put into the air to stop this warming</a:t>
            </a:r>
            <a:r>
              <a:rPr lang="en-US" sz="1600"/>
              <a:t>.</a:t>
            </a:r>
          </a:p>
          <a:p>
            <a:endParaRPr lang="en-US" sz="1800"/>
          </a:p>
        </p:txBody>
      </p:sp>
      <p:pic>
        <p:nvPicPr>
          <p:cNvPr id="199683" name="Picture 3" descr="Capitol Steel 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876801"/>
            <a:ext cx="29718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99684" name="Picture 4" descr="poll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72001"/>
            <a:ext cx="28765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980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Desertification</a:t>
            </a:r>
          </a:p>
          <a:p>
            <a:pPr>
              <a:buClr>
                <a:schemeClr val="tx1"/>
              </a:buClr>
              <a:buFont typeface="Garamond" panose="02020404030301010803" pitchFamily="18" charset="0"/>
              <a:buChar char="•"/>
            </a:pPr>
            <a:r>
              <a:rPr lang="en-US" sz="1800">
                <a:latin typeface="Garamond" panose="02020404030301010803" pitchFamily="18" charset="0"/>
              </a:rPr>
              <a:t>Desertification is the changeover from arable, land that can not be farmed on, into desert.</a:t>
            </a:r>
          </a:p>
          <a:p>
            <a:pPr>
              <a:buClr>
                <a:schemeClr val="tx1"/>
              </a:buClr>
              <a:buFont typeface="Garamond" panose="02020404030301010803" pitchFamily="18" charset="0"/>
              <a:buChar char="•"/>
            </a:pPr>
            <a:r>
              <a:rPr lang="en-US" sz="1800">
                <a:latin typeface="Garamond" panose="02020404030301010803" pitchFamily="18" charset="0"/>
              </a:rPr>
              <a:t>Desertification is caused mostly by human activity.</a:t>
            </a:r>
          </a:p>
          <a:p>
            <a:pPr lvl="1">
              <a:buClr>
                <a:schemeClr val="tx1"/>
              </a:buClr>
              <a:buFontTx/>
              <a:buChar char="o"/>
            </a:pPr>
            <a:r>
              <a:rPr lang="en-US" sz="1800" b="1">
                <a:latin typeface="Garamond" panose="02020404030301010803" pitchFamily="18" charset="0"/>
              </a:rPr>
              <a:t>Overgrazing</a:t>
            </a:r>
            <a:r>
              <a:rPr lang="en-US" sz="1800">
                <a:latin typeface="Garamond" panose="02020404030301010803" pitchFamily="18" charset="0"/>
              </a:rPr>
              <a:t> </a:t>
            </a:r>
            <a:r>
              <a:rPr lang="en-US" sz="1600">
                <a:latin typeface="Garamond" panose="02020404030301010803" pitchFamily="18" charset="0"/>
              </a:rPr>
              <a:t>by livestock such as sheep and cattle eliminates the grasses that hold the soil together to prevent erosion.</a:t>
            </a:r>
          </a:p>
          <a:p>
            <a:pPr lvl="1">
              <a:buClr>
                <a:schemeClr val="tx1"/>
              </a:buClr>
              <a:buFontTx/>
              <a:buChar char="o"/>
            </a:pPr>
            <a:r>
              <a:rPr lang="en-US" sz="1800" b="1">
                <a:latin typeface="Garamond" panose="02020404030301010803" pitchFamily="18" charset="0"/>
              </a:rPr>
              <a:t>Cutting down forests </a:t>
            </a:r>
            <a:r>
              <a:rPr lang="en-US" sz="1600">
                <a:latin typeface="Garamond" panose="02020404030301010803" pitchFamily="18" charset="0"/>
              </a:rPr>
              <a:t>robs the land of another barrier to soil erosion.</a:t>
            </a:r>
          </a:p>
          <a:p>
            <a:pPr>
              <a:buClr>
                <a:schemeClr val="tx1"/>
              </a:buClr>
              <a:buFont typeface="Garamond" panose="02020404030301010803" pitchFamily="18" charset="0"/>
              <a:buChar char="•"/>
            </a:pPr>
            <a:r>
              <a:rPr lang="en-US" sz="1800">
                <a:latin typeface="Garamond" panose="02020404030301010803" pitchFamily="18" charset="0"/>
              </a:rPr>
              <a:t>As grass and trees are eliminate, the soil loses it’s nutrients.</a:t>
            </a:r>
          </a:p>
          <a:p>
            <a:pPr>
              <a:buClr>
                <a:schemeClr val="tx1"/>
              </a:buClr>
              <a:buFont typeface="Garamond" panose="02020404030301010803" pitchFamily="18" charset="0"/>
              <a:buChar char="•"/>
            </a:pPr>
            <a:r>
              <a:rPr lang="en-US" sz="1800">
                <a:latin typeface="Garamond" panose="02020404030301010803" pitchFamily="18" charset="0"/>
              </a:rPr>
              <a:t>The expansion of deserts is one cause of famine.</a:t>
            </a:r>
            <a:endParaRPr lang="en-US" sz="1600">
              <a:latin typeface="Garamond" panose="02020404030301010803" pitchFamily="18" charset="0"/>
            </a:endParaRPr>
          </a:p>
          <a:p>
            <a:pPr>
              <a:buClr>
                <a:schemeClr val="tx1"/>
              </a:buClr>
              <a:buFont typeface="Garamond" panose="02020404030301010803" pitchFamily="18" charset="0"/>
              <a:buChar char="•"/>
            </a:pPr>
            <a:endParaRPr lang="en-US" sz="1800">
              <a:latin typeface="Garamond" panose="02020404030301010803" pitchFamily="18" charset="0"/>
            </a:endParaRPr>
          </a:p>
          <a:p>
            <a:pPr>
              <a:buClr>
                <a:schemeClr val="tx1"/>
              </a:buClr>
              <a:buFont typeface="Garamond" panose="02020404030301010803" pitchFamily="18" charset="0"/>
              <a:buChar char="•"/>
            </a:pPr>
            <a:endParaRPr lang="en-US" sz="1600">
              <a:latin typeface="Garamond" panose="02020404030301010803" pitchFamily="18" charset="0"/>
            </a:endParaRPr>
          </a:p>
        </p:txBody>
      </p:sp>
      <p:pic>
        <p:nvPicPr>
          <p:cNvPr id="461827" name="Picture 3" descr="is?2963317804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1"/>
            <a:ext cx="3505200" cy="2644775"/>
          </a:xfrm>
          <a:prstGeom prst="rect">
            <a:avLst/>
          </a:prstGeom>
          <a:noFill/>
          <a:extLst>
            <a:ext uri="{909E8E84-426E-40DD-AFC4-6F175D3DCCD1}">
              <a14:hiddenFill xmlns:a14="http://schemas.microsoft.com/office/drawing/2010/main">
                <a:solidFill>
                  <a:srgbClr val="FFFFFF"/>
                </a:solidFill>
              </a14:hiddenFill>
            </a:ext>
          </a:extLst>
        </p:spPr>
      </p:pic>
      <p:pic>
        <p:nvPicPr>
          <p:cNvPr id="461830" name="Picture 6" descr="map_fao_soildegra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978151"/>
            <a:ext cx="4572000"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259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AIDS</a:t>
            </a:r>
          </a:p>
          <a:p>
            <a:r>
              <a:rPr lang="en-US" sz="1600" b="1">
                <a:latin typeface="Garamond" panose="02020404030301010803" pitchFamily="18" charset="0"/>
              </a:rPr>
              <a:t>AIDS</a:t>
            </a:r>
            <a:r>
              <a:rPr lang="en-US" sz="1600">
                <a:latin typeface="Garamond" panose="02020404030301010803" pitchFamily="18" charset="0"/>
              </a:rPr>
              <a:t> : Acquired Immune Deficiency Syndrome. A disease of the human immune caused by HIV.</a:t>
            </a:r>
            <a:r>
              <a:rPr lang="en-US">
                <a:latin typeface="Garamond" panose="02020404030301010803" pitchFamily="18" charset="0"/>
              </a:rPr>
              <a:t> </a:t>
            </a:r>
          </a:p>
          <a:p>
            <a:r>
              <a:rPr lang="en-US" sz="1600">
                <a:latin typeface="Garamond" panose="02020404030301010803" pitchFamily="18" charset="0"/>
              </a:rPr>
              <a:t>Already, more than twenty million people around the world have died of AIDS-related diseases. In 2004, 3.1 million men, women and children have died. </a:t>
            </a:r>
            <a:r>
              <a:rPr lang="en-US" sz="1400">
                <a:latin typeface="Garamond" panose="02020404030301010803" pitchFamily="18" charset="0"/>
              </a:rPr>
              <a:t>The term </a:t>
            </a:r>
            <a:r>
              <a:rPr lang="en-US" sz="1400" b="1">
                <a:latin typeface="Garamond" panose="02020404030301010803" pitchFamily="18" charset="0"/>
              </a:rPr>
              <a:t>epidemic</a:t>
            </a:r>
            <a:r>
              <a:rPr lang="en-US" sz="1400">
                <a:latin typeface="Garamond" panose="02020404030301010803" pitchFamily="18" charset="0"/>
              </a:rPr>
              <a:t> is used when HIV and AIDS are widespread</a:t>
            </a:r>
            <a:endParaRPr lang="en-US" sz="1600">
              <a:latin typeface="Garamond" panose="02020404030301010803" pitchFamily="18" charset="0"/>
            </a:endParaRPr>
          </a:p>
          <a:p>
            <a:r>
              <a:rPr lang="en-US" sz="1600">
                <a:latin typeface="Garamond" panose="02020404030301010803" pitchFamily="18" charset="0"/>
              </a:rPr>
              <a:t>It is in Africa in some of the poorest countries in the world, that the impact of the virus has been most severe. Altogether, there are now 16 countries in Africa in which more than one-tenth of the adult population aged 15-49 is infected with HIV. In seven countries, all in the southern cone of the continent, at least one adult in five is living with the virus. </a:t>
            </a:r>
          </a:p>
          <a:p>
            <a:r>
              <a:rPr lang="en-US" sz="1400">
                <a:latin typeface="Garamond" panose="02020404030301010803" pitchFamily="18" charset="0"/>
              </a:rPr>
              <a:t>Eleven men, women, and children around the world were infected per minute during 1998—close to six million people.</a:t>
            </a:r>
            <a:endParaRPr lang="en-US" sz="1600">
              <a:latin typeface="Garamond" panose="02020404030301010803" pitchFamily="18" charset="0"/>
            </a:endParaRPr>
          </a:p>
          <a:p>
            <a:endParaRPr lang="en-US" sz="1600">
              <a:latin typeface="Garamond" panose="02020404030301010803" pitchFamily="18" charset="0"/>
            </a:endParaRPr>
          </a:p>
        </p:txBody>
      </p:sp>
      <p:pic>
        <p:nvPicPr>
          <p:cNvPr id="200707" name="Picture 3" descr="Map 1: When the AIDS Epidemic Be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733800"/>
            <a:ext cx="40767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0708" name="Picture 4" descr="Map 2: Adults and children living with HIV/A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3886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1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War Guilt Clause</a:t>
            </a:r>
          </a:p>
          <a:p>
            <a:pPr algn="ctr">
              <a:buFont typeface="Wingdings" panose="05000000000000000000" pitchFamily="2" charset="2"/>
              <a:buNone/>
            </a:pPr>
            <a:r>
              <a:rPr lang="en-US" b="1">
                <a:latin typeface="Garamond" panose="02020404030301010803" pitchFamily="18" charset="0"/>
              </a:rPr>
              <a:t>Treaty Of Versailles</a:t>
            </a:r>
          </a:p>
          <a:p>
            <a:r>
              <a:rPr lang="en-US" sz="1600">
                <a:latin typeface="Garamond" panose="02020404030301010803" pitchFamily="18" charset="0"/>
              </a:rPr>
              <a:t>The Treaty of Versailles was signed by Germany and the allied powers, after World War I, on June 28,1919.</a:t>
            </a:r>
          </a:p>
          <a:p>
            <a:r>
              <a:rPr lang="en-US" sz="1600">
                <a:latin typeface="Garamond" panose="02020404030301010803" pitchFamily="18" charset="0"/>
              </a:rPr>
              <a:t>Part of this treaty included a clause called the war guilt clause.</a:t>
            </a:r>
          </a:p>
          <a:p>
            <a:r>
              <a:rPr lang="en-US" sz="1600">
                <a:latin typeface="Garamond" panose="02020404030301010803" pitchFamily="18" charset="0"/>
              </a:rPr>
              <a:t>This clause placed the guilt, or responsibility, of the war entirely on Germany.</a:t>
            </a:r>
          </a:p>
          <a:p>
            <a:r>
              <a:rPr lang="en-US" sz="1600">
                <a:latin typeface="Garamond" panose="02020404030301010803" pitchFamily="18" charset="0"/>
              </a:rPr>
              <a:t>Germany was forced to pay the allies $33 billion in reparations over 30 years.</a:t>
            </a:r>
          </a:p>
          <a:p>
            <a:r>
              <a:rPr lang="en-US" sz="1600">
                <a:latin typeface="Garamond" panose="02020404030301010803" pitchFamily="18" charset="0"/>
              </a:rPr>
              <a:t>This clause was unfair because it placed all the guilt upon Germany.</a:t>
            </a:r>
          </a:p>
          <a:p>
            <a:r>
              <a:rPr lang="en-US" sz="1600">
                <a:latin typeface="Garamond" panose="02020404030301010803" pitchFamily="18" charset="0"/>
              </a:rPr>
              <a:t>This clause would later lead to World War II.</a:t>
            </a:r>
          </a:p>
          <a:p>
            <a:endParaRPr lang="en-US" sz="1600">
              <a:latin typeface="Garamond" panose="02020404030301010803" pitchFamily="18" charset="0"/>
            </a:endParaRPr>
          </a:p>
        </p:txBody>
      </p:sp>
      <p:pic>
        <p:nvPicPr>
          <p:cNvPr id="536579" name="Picture 3" descr="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11600"/>
            <a:ext cx="3886200" cy="2592388"/>
          </a:xfrm>
          <a:prstGeom prst="rect">
            <a:avLst/>
          </a:prstGeom>
          <a:noFill/>
          <a:extLst>
            <a:ext uri="{909E8E84-426E-40DD-AFC4-6F175D3DCCD1}">
              <a14:hiddenFill xmlns:a14="http://schemas.microsoft.com/office/drawing/2010/main">
                <a:solidFill>
                  <a:srgbClr val="FFFFFF"/>
                </a:solidFill>
              </a14:hiddenFill>
            </a:ext>
          </a:extLst>
        </p:spPr>
      </p:pic>
      <p:pic>
        <p:nvPicPr>
          <p:cNvPr id="536580" name="Picture 4" descr="germ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1"/>
            <a:ext cx="4419600" cy="265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87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idx="1"/>
          </p:nvPr>
        </p:nvSpPr>
        <p:spPr>
          <a:xfrm>
            <a:off x="1981200" y="304800"/>
            <a:ext cx="8229600" cy="6248400"/>
          </a:xfrm>
        </p:spPr>
        <p:txBody>
          <a:bodyPr/>
          <a:lstStyle/>
          <a:p>
            <a:pPr algn="ctr"/>
            <a:r>
              <a:rPr lang="en-US" sz="3600" b="1">
                <a:latin typeface="Garamond" panose="02020404030301010803" pitchFamily="18" charset="0"/>
              </a:rPr>
              <a:t>League of Nations</a:t>
            </a:r>
          </a:p>
          <a:p>
            <a:endParaRPr lang="en-US" sz="1600" b="1">
              <a:latin typeface="Garamond" panose="02020404030301010803" pitchFamily="18" charset="0"/>
            </a:endParaRPr>
          </a:p>
          <a:p>
            <a:r>
              <a:rPr lang="en-US" sz="1600">
                <a:latin typeface="Garamond" panose="02020404030301010803" pitchFamily="18" charset="0"/>
              </a:rPr>
              <a:t>An international association formed after WW1 with the goal of keeping peace among nations</a:t>
            </a:r>
          </a:p>
          <a:p>
            <a:r>
              <a:rPr lang="en-US" sz="1600">
                <a:latin typeface="Garamond" panose="02020404030301010803" pitchFamily="18" charset="0"/>
              </a:rPr>
              <a:t>The League of Nations had no military backing and could not stop conflicts between nations</a:t>
            </a:r>
          </a:p>
          <a:p>
            <a:r>
              <a:rPr lang="en-US" sz="1600">
                <a:latin typeface="Garamond" panose="02020404030301010803" pitchFamily="18" charset="0"/>
              </a:rPr>
              <a:t>The League of Nations also lacked the support of the United States </a:t>
            </a:r>
          </a:p>
          <a:p>
            <a:r>
              <a:rPr lang="en-US" sz="1600">
                <a:latin typeface="Garamond" panose="02020404030301010803" pitchFamily="18" charset="0"/>
              </a:rPr>
              <a:t>The League of Nations was considered a failure and could not stop World War Two.</a:t>
            </a:r>
          </a:p>
          <a:p>
            <a:r>
              <a:rPr lang="en-US" sz="1600">
                <a:latin typeface="Garamond" panose="02020404030301010803" pitchFamily="18" charset="0"/>
              </a:rPr>
              <a:t>It was disbanded after World War Two and The United Nations was formed.</a:t>
            </a:r>
            <a:endParaRPr lang="en-US" sz="1600" b="1">
              <a:latin typeface="Garamond" panose="02020404030301010803" pitchFamily="18" charset="0"/>
            </a:endParaRPr>
          </a:p>
        </p:txBody>
      </p:sp>
      <p:pic>
        <p:nvPicPr>
          <p:cNvPr id="321539" name="Picture 3" descr="is?8805131562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71800"/>
            <a:ext cx="2438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21540" name="Picture 4" descr="is?33248158045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138" y="4103688"/>
            <a:ext cx="2836862" cy="2144712"/>
          </a:xfrm>
          <a:prstGeom prst="rect">
            <a:avLst/>
          </a:prstGeom>
          <a:noFill/>
          <a:extLst>
            <a:ext uri="{909E8E84-426E-40DD-AFC4-6F175D3DCCD1}">
              <a14:hiddenFill xmlns:a14="http://schemas.microsoft.com/office/drawing/2010/main">
                <a:solidFill>
                  <a:srgbClr val="FFFFFF"/>
                </a:solidFill>
              </a14:hiddenFill>
            </a:ext>
          </a:extLst>
        </p:spPr>
      </p:pic>
      <p:pic>
        <p:nvPicPr>
          <p:cNvPr id="321541" name="Picture 5" descr="is?13037073759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505200"/>
            <a:ext cx="261143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0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Break up of Austria-Hungary </a:t>
            </a:r>
          </a:p>
          <a:p>
            <a:r>
              <a:rPr lang="en-US" sz="1600">
                <a:latin typeface="Garamond" panose="02020404030301010803" pitchFamily="18" charset="0"/>
              </a:rPr>
              <a:t>Due to the war Austria-Hungary’s government fell apart.</a:t>
            </a:r>
          </a:p>
          <a:p>
            <a:r>
              <a:rPr lang="en-US" sz="1600">
                <a:latin typeface="Garamond" panose="02020404030301010803" pitchFamily="18" charset="0"/>
              </a:rPr>
              <a:t>New nations formed as a result.</a:t>
            </a:r>
          </a:p>
          <a:p>
            <a:r>
              <a:rPr lang="en-US" sz="1600">
                <a:latin typeface="Garamond" panose="02020404030301010803" pitchFamily="18" charset="0"/>
              </a:rPr>
              <a:t>Including: Austria, Hungary, Czechoslovakia, and Yugoslavia.</a:t>
            </a:r>
            <a:r>
              <a:rPr lang="en-US" sz="1600" b="1">
                <a:latin typeface="Garamond" panose="02020404030301010803" pitchFamily="18" charset="0"/>
              </a:rPr>
              <a:t> </a:t>
            </a:r>
          </a:p>
        </p:txBody>
      </p:sp>
      <p:pic>
        <p:nvPicPr>
          <p:cNvPr id="565251" name="Picture 3" descr="dualm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276600"/>
            <a:ext cx="27813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02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idx="1"/>
          </p:nvPr>
        </p:nvSpPr>
        <p:spPr>
          <a:xfrm>
            <a:off x="1524000" y="0"/>
            <a:ext cx="9144000" cy="6858000"/>
          </a:xfrm>
        </p:spPr>
        <p:txBody>
          <a:bodyPr/>
          <a:lstStyle/>
          <a:p>
            <a:pPr marL="609600" indent="-609600" algn="ctr">
              <a:buNone/>
            </a:pPr>
            <a:r>
              <a:rPr lang="en-US" sz="3600" b="1">
                <a:latin typeface="Garamond" panose="02020404030301010803" pitchFamily="18" charset="0"/>
              </a:rPr>
              <a:t>The Fall Of The Ottoman Empire</a:t>
            </a:r>
          </a:p>
          <a:p>
            <a:pPr marL="609600" indent="-609600">
              <a:buNone/>
            </a:pPr>
            <a:endParaRPr lang="en-US" sz="1800">
              <a:latin typeface="Garamond" panose="02020404030301010803" pitchFamily="18" charset="0"/>
            </a:endParaRPr>
          </a:p>
          <a:p>
            <a:pPr marL="609600" indent="-609600"/>
            <a:r>
              <a:rPr lang="en-US" sz="1600">
                <a:latin typeface="Garamond" panose="02020404030301010803" pitchFamily="18" charset="0"/>
              </a:rPr>
              <a:t>With the end of the war the Ottoman Empire fell apart.</a:t>
            </a:r>
          </a:p>
          <a:p>
            <a:pPr marL="609600" indent="-609600"/>
            <a:r>
              <a:rPr lang="en-US" sz="1600">
                <a:latin typeface="Garamond" panose="02020404030301010803" pitchFamily="18" charset="0"/>
              </a:rPr>
              <a:t>Many of the lands in the Middle East were taken over by the British and the French</a:t>
            </a:r>
          </a:p>
          <a:p>
            <a:pPr marL="609600" indent="-609600"/>
            <a:r>
              <a:rPr lang="en-US" sz="1600">
                <a:latin typeface="Garamond" panose="02020404030301010803" pitchFamily="18" charset="0"/>
              </a:rPr>
              <a:t>Areas such as the Balkans became independent states</a:t>
            </a:r>
          </a:p>
          <a:p>
            <a:pPr marL="609600" indent="-609600"/>
            <a:r>
              <a:rPr lang="en-US" sz="1600">
                <a:latin typeface="Garamond" panose="02020404030301010803" pitchFamily="18" charset="0"/>
              </a:rPr>
              <a:t>Turkey became it’s own independent state</a:t>
            </a:r>
          </a:p>
          <a:p>
            <a:pPr marL="609600" indent="-609600">
              <a:buNone/>
            </a:pPr>
            <a:endParaRPr lang="en-US" sz="1800">
              <a:latin typeface="Garamond" panose="02020404030301010803" pitchFamily="18" charset="0"/>
            </a:endParaRPr>
          </a:p>
          <a:p>
            <a:pPr marL="609600" indent="-609600">
              <a:buNone/>
            </a:pPr>
            <a:r>
              <a:rPr lang="en-US" sz="3600" b="1">
                <a:latin typeface="Garamond" panose="02020404030301010803" pitchFamily="18" charset="0"/>
              </a:rPr>
              <a:t> </a:t>
            </a:r>
          </a:p>
          <a:p>
            <a:pPr marL="609600" indent="-609600"/>
            <a:endParaRPr lang="en-US" sz="1600" b="1">
              <a:latin typeface="Garamond" panose="02020404030301010803" pitchFamily="18" charset="0"/>
            </a:endParaRPr>
          </a:p>
        </p:txBody>
      </p:sp>
      <p:pic>
        <p:nvPicPr>
          <p:cNvPr id="613379" name="Picture 3" descr="16582204UjXryoudNR_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895601"/>
            <a:ext cx="3724275" cy="3376613"/>
          </a:xfrm>
          <a:prstGeom prst="rect">
            <a:avLst/>
          </a:prstGeom>
          <a:noFill/>
          <a:extLst>
            <a:ext uri="{909E8E84-426E-40DD-AFC4-6F175D3DCCD1}">
              <a14:hiddenFill xmlns:a14="http://schemas.microsoft.com/office/drawing/2010/main">
                <a:solidFill>
                  <a:srgbClr val="FFFFFF"/>
                </a:solidFill>
              </a14:hiddenFill>
            </a:ext>
          </a:extLst>
        </p:spPr>
      </p:pic>
      <p:pic>
        <p:nvPicPr>
          <p:cNvPr id="613380" name="Picture 4" descr="16582261YjwHxpucWw_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3581400"/>
            <a:ext cx="32289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ctrTitle"/>
          </p:nvPr>
        </p:nvSpPr>
        <p:spPr/>
        <p:txBody>
          <a:bodyPr/>
          <a:lstStyle/>
          <a:p>
            <a:r>
              <a:rPr lang="en-US"/>
              <a:t>Russian Revolution</a:t>
            </a:r>
          </a:p>
        </p:txBody>
      </p:sp>
      <p:sp>
        <p:nvSpPr>
          <p:cNvPr id="249861"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7007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idx="1"/>
          </p:nvPr>
        </p:nvSpPr>
        <p:spPr>
          <a:xfrm>
            <a:off x="1524000" y="0"/>
            <a:ext cx="9144000" cy="6858000"/>
          </a:xfrm>
          <a:noFill/>
        </p:spPr>
        <p:txBody>
          <a:bodyPr/>
          <a:lstStyle/>
          <a:p>
            <a:pPr algn="ctr">
              <a:buFont typeface="Wingdings" panose="05000000000000000000" pitchFamily="2" charset="2"/>
              <a:buNone/>
            </a:pPr>
            <a:r>
              <a:rPr lang="en-US"/>
              <a:t>Causes of the Russian  Revolution</a:t>
            </a:r>
          </a:p>
          <a:p>
            <a:pPr>
              <a:buFont typeface="Wingdings" panose="05000000000000000000" pitchFamily="2" charset="2"/>
              <a:buNone/>
            </a:pPr>
            <a:endParaRPr lang="en-US"/>
          </a:p>
          <a:p>
            <a:r>
              <a:rPr lang="en-US" sz="1800" b="1">
                <a:latin typeface="Garamond" panose="02020404030301010803" pitchFamily="18" charset="0"/>
              </a:rPr>
              <a:t>CZARIST RULEA</a:t>
            </a:r>
            <a:r>
              <a:rPr lang="en-US" sz="1600">
                <a:latin typeface="Garamond" panose="02020404030301010803" pitchFamily="18" charset="0"/>
              </a:rPr>
              <a:t> :  In the late  1800s  Alexander and his son  wanted to industrialize  the country  and build Russia's   economic  strength. </a:t>
            </a:r>
          </a:p>
          <a:p>
            <a:endParaRPr lang="en-US" sz="1600">
              <a:latin typeface="Garamond" panose="02020404030301010803" pitchFamily="18" charset="0"/>
            </a:endParaRPr>
          </a:p>
          <a:p>
            <a:r>
              <a:rPr lang="en-US" sz="1800" b="1">
                <a:latin typeface="Garamond" panose="02020404030301010803" pitchFamily="18" charset="0"/>
              </a:rPr>
              <a:t>PEASENT UNREST</a:t>
            </a:r>
            <a:r>
              <a:rPr lang="en-US" sz="1600" b="1">
                <a:latin typeface="Garamond" panose="02020404030301010803" pitchFamily="18" charset="0"/>
              </a:rPr>
              <a:t> </a:t>
            </a:r>
            <a:r>
              <a:rPr lang="en-US" sz="1600">
                <a:latin typeface="Garamond" panose="02020404030301010803" pitchFamily="18" charset="0"/>
              </a:rPr>
              <a:t>:  the rigid  system  of social classes  still existed in  Russia at the beginning of the war. Landowning nobles, priests, and an autocratic czar  dominating country. The peasants faced many difficulties , most were to  poor   to buy the land  they worked on , and the ones who did own land were to poor to feed there families .</a:t>
            </a:r>
          </a:p>
          <a:p>
            <a:endParaRPr lang="en-US" sz="1600">
              <a:latin typeface="Garamond" panose="02020404030301010803" pitchFamily="18" charset="0"/>
            </a:endParaRPr>
          </a:p>
          <a:p>
            <a:r>
              <a:rPr lang="en-US" sz="1800" b="1">
                <a:latin typeface="Garamond" panose="02020404030301010803" pitchFamily="18" charset="0"/>
              </a:rPr>
              <a:t>PROBLEMS OF URBAN WORKERS</a:t>
            </a:r>
            <a:r>
              <a:rPr lang="en-US" sz="1600">
                <a:latin typeface="Garamond" panose="02020404030301010803" pitchFamily="18" charset="0"/>
              </a:rPr>
              <a:t> :  Some oesents  had to move to the cities and found  jobs  in new industries. They  worked long hours, and their pay was low. Most lived in slums  that had a lot of disease and poverty.</a:t>
            </a:r>
          </a:p>
          <a:p>
            <a:endParaRPr lang="en-US" sz="1600">
              <a:latin typeface="Garamond" panose="02020404030301010803" pitchFamily="18" charset="0"/>
            </a:endParaRPr>
          </a:p>
        </p:txBody>
      </p:sp>
      <p:pic>
        <p:nvPicPr>
          <p:cNvPr id="605187" name="Picture 3" descr="is?2274711760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910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05188" name="Picture 4" descr="The 1917 Russian Rev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962400"/>
            <a:ext cx="37719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6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Bloody Sunday (1905)</a:t>
            </a:r>
          </a:p>
          <a:p>
            <a:pPr>
              <a:buClr>
                <a:schemeClr val="tx1"/>
              </a:buClr>
            </a:pPr>
            <a:r>
              <a:rPr lang="en-US" sz="1800" b="1">
                <a:latin typeface="Garamond" panose="02020404030301010803" pitchFamily="18" charset="0"/>
              </a:rPr>
              <a:t>January 22, 1905…</a:t>
            </a:r>
          </a:p>
          <a:p>
            <a:pPr>
              <a:buClr>
                <a:schemeClr val="tx1"/>
              </a:buClr>
            </a:pPr>
            <a:r>
              <a:rPr lang="en-US" sz="1600">
                <a:latin typeface="Garamond" panose="02020404030301010803" pitchFamily="18" charset="0"/>
              </a:rPr>
              <a:t>200,000 workers and their families approach the czar’s palace during a peaceful protest.</a:t>
            </a:r>
          </a:p>
          <a:p>
            <a:pPr>
              <a:buClr>
                <a:schemeClr val="tx1"/>
              </a:buClr>
            </a:pPr>
            <a:r>
              <a:rPr lang="en-US" sz="1600">
                <a:latin typeface="Garamond" panose="02020404030301010803" pitchFamily="18" charset="0"/>
              </a:rPr>
              <a:t>They had a petition asking for better working conditions, more freedom and an elected national legislature.</a:t>
            </a:r>
          </a:p>
          <a:p>
            <a:pPr>
              <a:buClr>
                <a:schemeClr val="tx1"/>
              </a:buClr>
            </a:pPr>
            <a:r>
              <a:rPr lang="en-US" sz="1600">
                <a:latin typeface="Garamond" panose="02020404030301010803" pitchFamily="18" charset="0"/>
              </a:rPr>
              <a:t>The soldiers killed between 500 and 1,000 unarmed people.</a:t>
            </a:r>
          </a:p>
          <a:p>
            <a:pPr>
              <a:buClr>
                <a:schemeClr val="tx1"/>
              </a:buClr>
            </a:pPr>
            <a:endParaRPr lang="en-US" sz="1600">
              <a:latin typeface="Garamond" panose="02020404030301010803" pitchFamily="18" charset="0"/>
            </a:endParaRPr>
          </a:p>
          <a:p>
            <a:pPr>
              <a:buClr>
                <a:schemeClr val="tx1"/>
              </a:buClr>
            </a:pPr>
            <a:r>
              <a:rPr lang="en-US" sz="1800" b="1">
                <a:latin typeface="Garamond" panose="02020404030301010803" pitchFamily="18" charset="0"/>
              </a:rPr>
              <a:t>October 1905…</a:t>
            </a:r>
          </a:p>
          <a:p>
            <a:pPr>
              <a:buClr>
                <a:schemeClr val="tx1"/>
              </a:buClr>
            </a:pPr>
            <a:r>
              <a:rPr lang="en-US" sz="1600">
                <a:latin typeface="Garamond" panose="02020404030301010803" pitchFamily="18" charset="0"/>
              </a:rPr>
              <a:t>Nicholas promised more freedom, although he still opposed reform.</a:t>
            </a:r>
          </a:p>
          <a:p>
            <a:pPr>
              <a:buClr>
                <a:schemeClr val="tx1"/>
              </a:buClr>
            </a:pPr>
            <a:endParaRPr lang="en-US" sz="1600">
              <a:latin typeface="Garamond" panose="02020404030301010803" pitchFamily="18" charset="0"/>
            </a:endParaRPr>
          </a:p>
          <a:p>
            <a:pPr>
              <a:buClr>
                <a:schemeClr val="tx1"/>
              </a:buClr>
            </a:pPr>
            <a:r>
              <a:rPr lang="en-US" sz="1800" b="1">
                <a:latin typeface="Garamond" panose="02020404030301010803" pitchFamily="18" charset="0"/>
              </a:rPr>
              <a:t>Bloody Sunday Provokes…</a:t>
            </a:r>
          </a:p>
          <a:p>
            <a:pPr>
              <a:buClr>
                <a:schemeClr val="tx1"/>
              </a:buClr>
            </a:pPr>
            <a:r>
              <a:rPr lang="en-US" sz="1600">
                <a:latin typeface="Garamond" panose="02020404030301010803" pitchFamily="18" charset="0"/>
              </a:rPr>
              <a:t>Bloody Sunday sparks other strikes and violence across the country.</a:t>
            </a:r>
          </a:p>
          <a:p>
            <a:pPr>
              <a:buClr>
                <a:schemeClr val="tx1"/>
              </a:buClr>
            </a:pPr>
            <a:endParaRPr lang="en-US" sz="1600">
              <a:latin typeface="Garamond" panose="02020404030301010803" pitchFamily="18" charset="0"/>
            </a:endParaRPr>
          </a:p>
          <a:p>
            <a:pPr>
              <a:buClr>
                <a:schemeClr val="tx1"/>
              </a:buClr>
            </a:pPr>
            <a:r>
              <a:rPr lang="en-US" sz="1800" b="1">
                <a:latin typeface="Garamond" panose="02020404030301010803" pitchFamily="18" charset="0"/>
              </a:rPr>
              <a:t>Effect…</a:t>
            </a:r>
          </a:p>
          <a:p>
            <a:pPr>
              <a:buClr>
                <a:schemeClr val="tx1"/>
              </a:buClr>
            </a:pPr>
            <a:r>
              <a:rPr lang="en-US" sz="1600">
                <a:latin typeface="Garamond" panose="02020404030301010803" pitchFamily="18" charset="0"/>
              </a:rPr>
              <a:t>The Czar is forced to make reforms and the Duma is created.</a:t>
            </a:r>
          </a:p>
        </p:txBody>
      </p:sp>
      <p:pic>
        <p:nvPicPr>
          <p:cNvPr id="10244" name="Picture 4" descr="is?23854589958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4876800"/>
            <a:ext cx="15081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img0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664076"/>
            <a:ext cx="38481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319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Militarism(1895)</a:t>
            </a:r>
          </a:p>
          <a:p>
            <a:r>
              <a:rPr lang="en-US" sz="1600">
                <a:latin typeface="Garamond" panose="02020404030301010803" pitchFamily="18" charset="0"/>
              </a:rPr>
              <a:t>A policy of glorifying Military power and keeping a standing army always prepared for war.</a:t>
            </a:r>
          </a:p>
          <a:p>
            <a:r>
              <a:rPr lang="en-US" sz="1600">
                <a:latin typeface="Garamond" panose="02020404030301010803" pitchFamily="18" charset="0"/>
              </a:rPr>
              <a:t>It was first used before World War One, when Britain and Germany were competing on who could have a better navy.</a:t>
            </a:r>
          </a:p>
          <a:p>
            <a:r>
              <a:rPr lang="en-US" sz="1600">
                <a:latin typeface="Garamond" panose="02020404030301010803" pitchFamily="18" charset="0"/>
              </a:rPr>
              <a:t>Both Germany and Great Britain were building up their Navies to make it better than each others so that they would be ready if a war came.</a:t>
            </a:r>
          </a:p>
          <a:p>
            <a:r>
              <a:rPr lang="en-US" sz="1600">
                <a:latin typeface="Garamond" panose="02020404030301010803" pitchFamily="18" charset="0"/>
              </a:rPr>
              <a:t>This policy was part of what started the war along with nationalism, imperialism, and alliances.</a:t>
            </a:r>
          </a:p>
        </p:txBody>
      </p:sp>
      <p:pic>
        <p:nvPicPr>
          <p:cNvPr id="342019" name="Picture 3" descr="World War II Sub Resc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184650"/>
            <a:ext cx="4010025" cy="2673350"/>
          </a:xfrm>
          <a:prstGeom prst="rect">
            <a:avLst/>
          </a:prstGeom>
          <a:noFill/>
          <a:extLst>
            <a:ext uri="{909E8E84-426E-40DD-AFC4-6F175D3DCCD1}">
              <a14:hiddenFill xmlns:a14="http://schemas.microsoft.com/office/drawing/2010/main">
                <a:solidFill>
                  <a:srgbClr val="FFFFFF"/>
                </a:solidFill>
              </a14:hiddenFill>
            </a:ext>
          </a:extLst>
        </p:spPr>
      </p:pic>
      <p:pic>
        <p:nvPicPr>
          <p:cNvPr id="342020" name="Picture 4" descr="U.S. Marine Corp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1148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3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05000" y="228600"/>
            <a:ext cx="8229600" cy="609600"/>
          </a:xfrm>
        </p:spPr>
        <p:txBody>
          <a:bodyPr/>
          <a:lstStyle/>
          <a:p>
            <a:r>
              <a:rPr lang="en-US" sz="2500">
                <a:latin typeface="Garamond" panose="02020404030301010803" pitchFamily="18" charset="0"/>
              </a:rPr>
              <a:t>Duma (1905- 1917)</a:t>
            </a:r>
          </a:p>
        </p:txBody>
      </p:sp>
      <p:sp>
        <p:nvSpPr>
          <p:cNvPr id="18435" name="Rectangle 3"/>
          <p:cNvSpPr>
            <a:spLocks noGrp="1" noChangeArrowheads="1"/>
          </p:cNvSpPr>
          <p:nvPr>
            <p:ph idx="1"/>
          </p:nvPr>
        </p:nvSpPr>
        <p:spPr>
          <a:xfrm>
            <a:off x="1981200" y="838201"/>
            <a:ext cx="8229600" cy="5364163"/>
          </a:xfrm>
        </p:spPr>
        <p:txBody>
          <a:bodyPr/>
          <a:lstStyle/>
          <a:p>
            <a:r>
              <a:rPr lang="en-US" sz="1800" b="1">
                <a:latin typeface="Garamond" panose="02020404030301010803" pitchFamily="18" charset="0"/>
              </a:rPr>
              <a:t>Nicholas II</a:t>
            </a:r>
          </a:p>
          <a:p>
            <a:r>
              <a:rPr lang="en-US" sz="1600">
                <a:latin typeface="Garamond" panose="02020404030301010803" pitchFamily="18" charset="0"/>
              </a:rPr>
              <a:t>The Russian czar before and after the loss in war against Japan</a:t>
            </a:r>
          </a:p>
          <a:p>
            <a:r>
              <a:rPr lang="en-US" sz="1800" b="1">
                <a:latin typeface="Garamond" panose="02020404030301010803" pitchFamily="18" charset="0"/>
              </a:rPr>
              <a:t>Bloody Sunday</a:t>
            </a:r>
          </a:p>
          <a:p>
            <a:r>
              <a:rPr lang="en-US" sz="1600">
                <a:latin typeface="Garamond" panose="02020404030301010803" pitchFamily="18" charset="0"/>
              </a:rPr>
              <a:t>Nicholas massacres a peaceful protest</a:t>
            </a:r>
          </a:p>
          <a:p>
            <a:r>
              <a:rPr lang="en-US" sz="1800" b="1">
                <a:latin typeface="Garamond" panose="02020404030301010803" pitchFamily="18" charset="0"/>
              </a:rPr>
              <a:t>Formation of the Duma</a:t>
            </a:r>
          </a:p>
          <a:p>
            <a:r>
              <a:rPr lang="en-US" sz="1600">
                <a:latin typeface="Garamond" panose="02020404030301010803" pitchFamily="18" charset="0"/>
              </a:rPr>
              <a:t>In attempt to calm the Russian peasants forms “the Duma”</a:t>
            </a:r>
          </a:p>
          <a:p>
            <a:r>
              <a:rPr lang="en-US" sz="1600">
                <a:latin typeface="Garamond" panose="02020404030301010803" pitchFamily="18" charset="0"/>
              </a:rPr>
              <a:t>The duma is a committee that must approve all laws and rights in Russia before they are passed</a:t>
            </a:r>
          </a:p>
          <a:p>
            <a:r>
              <a:rPr lang="en-US" sz="1800" b="1">
                <a:latin typeface="Garamond" panose="02020404030301010803" pitchFamily="18" charset="0"/>
              </a:rPr>
              <a:t>The Rise</a:t>
            </a:r>
          </a:p>
          <a:p>
            <a:r>
              <a:rPr lang="en-US" sz="1600">
                <a:latin typeface="Garamond" panose="02020404030301010803" pitchFamily="18" charset="0"/>
              </a:rPr>
              <a:t>After Nicholas was shot by own army in a protest, the duma took control of Russia.</a:t>
            </a:r>
          </a:p>
          <a:p>
            <a:r>
              <a:rPr lang="en-US" sz="1800" b="1">
                <a:latin typeface="Garamond" panose="02020404030301010803" pitchFamily="18" charset="0"/>
              </a:rPr>
              <a:t>The Fall</a:t>
            </a:r>
          </a:p>
          <a:p>
            <a:r>
              <a:rPr lang="en-US" sz="1600">
                <a:latin typeface="Garamond" panose="02020404030301010803" pitchFamily="18" charset="0"/>
              </a:rPr>
              <a:t>When Lenin came to power he dissolved the duma with communism.</a:t>
            </a:r>
          </a:p>
          <a:p>
            <a:pPr>
              <a:buFont typeface="Wingdings" panose="05000000000000000000" pitchFamily="2" charset="2"/>
              <a:buNone/>
            </a:pPr>
            <a:endParaRPr lang="en-US" sz="1800" b="1">
              <a:latin typeface="Garamond" panose="02020404030301010803" pitchFamily="18" charset="0"/>
            </a:endParaRPr>
          </a:p>
        </p:txBody>
      </p:sp>
      <p:pic>
        <p:nvPicPr>
          <p:cNvPr id="18436" name="Picture 4" descr="is?26736295136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19600"/>
            <a:ext cx="19431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is?62316884791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406900"/>
            <a:ext cx="3200400"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0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idx="1"/>
          </p:nvPr>
        </p:nvSpPr>
        <p:spPr>
          <a:xfrm>
            <a:off x="2286000" y="762000"/>
            <a:ext cx="5334000" cy="5715000"/>
          </a:xfrm>
        </p:spPr>
        <p:txBody>
          <a:bodyPr/>
          <a:lstStyle/>
          <a:p>
            <a:pPr algn="ctr">
              <a:buFont typeface="Wingdings" panose="05000000000000000000" pitchFamily="2" charset="2"/>
              <a:buNone/>
            </a:pPr>
            <a:r>
              <a:rPr lang="en-US" sz="3600" b="1">
                <a:latin typeface="Garamond" panose="02020404030301010803" pitchFamily="18" charset="0"/>
              </a:rPr>
              <a:t>LENIN(1917-1924)</a:t>
            </a:r>
          </a:p>
          <a:p>
            <a:endParaRPr lang="en-US" sz="1600" b="1">
              <a:latin typeface="Garamond" panose="02020404030301010803" pitchFamily="18" charset="0"/>
            </a:endParaRPr>
          </a:p>
          <a:p>
            <a:r>
              <a:rPr lang="en-US" sz="1600" b="1">
                <a:latin typeface="Garamond" panose="02020404030301010803" pitchFamily="18" charset="0"/>
              </a:rPr>
              <a:t>LENIN AND THE BOLSHEVIKS GAINED POWER BY PROMISING “PEACE, LAND, AND BREAD.”</a:t>
            </a:r>
          </a:p>
          <a:p>
            <a:r>
              <a:rPr lang="en-US" sz="1600" b="1">
                <a:latin typeface="Garamond" panose="02020404030301010803" pitchFamily="18" charset="0"/>
              </a:rPr>
              <a:t>THE PEOPLE WERE TIRED OF RUSSIS INVOLVEMENT IN WORLD WAR ONE. </a:t>
            </a:r>
          </a:p>
          <a:p>
            <a:r>
              <a:rPr lang="en-US" sz="1600" b="1">
                <a:latin typeface="Garamond" panose="02020404030301010803" pitchFamily="18" charset="0"/>
              </a:rPr>
              <a:t>HE WAS THE LEADER OF RUSSIA</a:t>
            </a:r>
          </a:p>
          <a:p>
            <a:r>
              <a:rPr lang="en-US" sz="1600" b="1">
                <a:latin typeface="Garamond" panose="02020404030301010803" pitchFamily="18" charset="0"/>
              </a:rPr>
              <a:t>CHIEF GOAL WAS TO CREATE A COMMUNIST CLASSLESS SOCIETY</a:t>
            </a:r>
          </a:p>
          <a:p>
            <a:r>
              <a:rPr lang="en-US" sz="1600" b="1">
                <a:latin typeface="Garamond" panose="02020404030301010803" pitchFamily="18" charset="0"/>
              </a:rPr>
              <a:t>ALLOWS SOME OF THE PRIVATE BUSINESS TO SUCCEED SUING HIS NEP OR NEW ECONOMIC POLICY</a:t>
            </a:r>
          </a:p>
          <a:p>
            <a:r>
              <a:rPr lang="en-US" sz="1600" b="1">
                <a:latin typeface="Garamond" panose="02020404030301010803" pitchFamily="18" charset="0"/>
              </a:rPr>
              <a:t>LETS SOME PEASANTS HOLD LAND</a:t>
            </a:r>
          </a:p>
          <a:p>
            <a:r>
              <a:rPr lang="en-US" sz="1600" b="1">
                <a:latin typeface="Garamond" panose="02020404030301010803" pitchFamily="18" charset="0"/>
              </a:rPr>
              <a:t>STANDARD OF  LIVING RISES FOR MANY WORKERS AND PEASANTS</a:t>
            </a:r>
          </a:p>
          <a:p>
            <a:endParaRPr lang="en-US" sz="1600" b="1">
              <a:latin typeface="Garamond" panose="02020404030301010803" pitchFamily="18" charset="0"/>
            </a:endParaRPr>
          </a:p>
          <a:p>
            <a:endParaRPr lang="en-US" sz="1600" b="1">
              <a:latin typeface="Garamond" panose="02020404030301010803" pitchFamily="18" charset="0"/>
            </a:endParaRPr>
          </a:p>
        </p:txBody>
      </p:sp>
      <p:pic>
        <p:nvPicPr>
          <p:cNvPr id="350211" name="Picture 3" descr="is?65328970606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1600200"/>
            <a:ext cx="234156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777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Bolsheviks</a:t>
            </a:r>
          </a:p>
          <a:p>
            <a:pPr>
              <a:buFont typeface="Wingdings" panose="05000000000000000000" pitchFamily="2" charset="2"/>
              <a:buNone/>
            </a:pPr>
            <a:r>
              <a:rPr lang="en-US" sz="1600">
                <a:latin typeface="Garamond" panose="02020404030301010803" pitchFamily="18" charset="0"/>
              </a:rPr>
              <a:t>Definition: a small group of Russian workers who came together to overthrow the czar</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	The leader of the Bolsheviks was Vladimir Ilyich  Ulyanov, who later adopted the name Lenin.</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Later in 1917 the Czar stepped down due to the demands of the people over the shortage of food, fuel, and the war.  Lenin and the Bolsheviks decided to take action to gain power. </a:t>
            </a:r>
          </a:p>
          <a:p>
            <a:pPr>
              <a:buFont typeface="Wingdings" panose="05000000000000000000" pitchFamily="2" charset="2"/>
              <a:buNone/>
            </a:pPr>
            <a:endParaRPr lang="en-US" sz="1600">
              <a:latin typeface="Garamond" panose="02020404030301010803" pitchFamily="18" charset="0"/>
            </a:endParaRPr>
          </a:p>
          <a:p>
            <a:pPr>
              <a:buClr>
                <a:schemeClr val="tx1"/>
              </a:buClr>
            </a:pPr>
            <a:r>
              <a:rPr lang="en-US" sz="1600">
                <a:latin typeface="Garamond" panose="02020404030301010803" pitchFamily="18" charset="0"/>
              </a:rPr>
              <a:t>Lenin created the slogan </a:t>
            </a:r>
            <a:r>
              <a:rPr lang="en-US" sz="1600" b="1" u="sng">
                <a:latin typeface="Garamond" panose="02020404030301010803" pitchFamily="18" charset="0"/>
              </a:rPr>
              <a:t>“Peace, Land, and Bread”</a:t>
            </a:r>
            <a:r>
              <a:rPr lang="en-US" sz="1600">
                <a:latin typeface="Garamond" panose="02020404030301010803" pitchFamily="18" charset="0"/>
              </a:rPr>
              <a:t> to gain wide respect from the people.  This started The Bolshevik Revolution.</a:t>
            </a: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p:txBody>
      </p:sp>
      <p:pic>
        <p:nvPicPr>
          <p:cNvPr id="325635" name="Picture 3" descr="is?84429983275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38600"/>
            <a:ext cx="3244850" cy="2154238"/>
          </a:xfrm>
          <a:prstGeom prst="rect">
            <a:avLst/>
          </a:prstGeom>
          <a:noFill/>
          <a:extLst>
            <a:ext uri="{909E8E84-426E-40DD-AFC4-6F175D3DCCD1}">
              <a14:hiddenFill xmlns:a14="http://schemas.microsoft.com/office/drawing/2010/main">
                <a:solidFill>
                  <a:srgbClr val="FFFFFF"/>
                </a:solidFill>
              </a14:hiddenFill>
            </a:ext>
          </a:extLst>
        </p:spPr>
      </p:pic>
      <p:pic>
        <p:nvPicPr>
          <p:cNvPr id="325636" name="Picture 4" descr="is?528105103603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4114801"/>
            <a:ext cx="2733675" cy="179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25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flipH="1">
            <a:off x="1524000" y="-381000"/>
            <a:ext cx="76200" cy="106362"/>
          </a:xfrm>
        </p:spPr>
        <p:txBody>
          <a:bodyPr>
            <a:normAutofit fontScale="90000"/>
          </a:bodyPr>
          <a:lstStyle/>
          <a:p>
            <a:endParaRPr lang="en-US" sz="3400"/>
          </a:p>
        </p:txBody>
      </p:sp>
      <p:sp>
        <p:nvSpPr>
          <p:cNvPr id="598019" name="Rectangle 3"/>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a:latin typeface="Garamond" panose="02020404030301010803" pitchFamily="18" charset="0"/>
              </a:rPr>
              <a:t>Reasons for Success of Communism </a:t>
            </a:r>
            <a:endParaRPr lang="en-US" sz="1600">
              <a:latin typeface="Garamond" panose="02020404030301010803" pitchFamily="18" charset="0"/>
            </a:endParaRPr>
          </a:p>
          <a:p>
            <a:r>
              <a:rPr lang="en-US" sz="1600">
                <a:latin typeface="Garamond" panose="02020404030301010803" pitchFamily="18" charset="0"/>
              </a:rPr>
              <a:t> Communism succeeded in Russia because: </a:t>
            </a:r>
          </a:p>
          <a:p>
            <a:pPr>
              <a:buFontTx/>
              <a:buChar char="-"/>
            </a:pPr>
            <a:r>
              <a:rPr lang="en-US" sz="1600">
                <a:latin typeface="Garamond" panose="02020404030301010803" pitchFamily="18" charset="0"/>
              </a:rPr>
              <a:t>The peasants of Russia were oppressed under the rule of the czar. </a:t>
            </a:r>
          </a:p>
          <a:p>
            <a:pPr>
              <a:buFontTx/>
              <a:buChar char="-"/>
            </a:pPr>
            <a:r>
              <a:rPr lang="en-US" sz="1600">
                <a:latin typeface="Garamond" panose="02020404030301010803" pitchFamily="18" charset="0"/>
              </a:rPr>
              <a:t>The peasants made up the majority of the population, so when they revolted, they significantly out numbered the Czar’s supporters. </a:t>
            </a:r>
          </a:p>
          <a:p>
            <a:pPr>
              <a:buFontTx/>
              <a:buChar char="-"/>
            </a:pPr>
            <a:r>
              <a:rPr lang="en-US" sz="1600">
                <a:latin typeface="Garamond" panose="02020404030301010803" pitchFamily="18" charset="0"/>
              </a:rPr>
              <a:t>Once communism was established, the peasants were happy because they now had a guaranteed supply of food, and a piece of land to live on. </a:t>
            </a:r>
          </a:p>
          <a:p>
            <a:pPr>
              <a:buFontTx/>
              <a:buChar char="-"/>
            </a:pPr>
            <a:r>
              <a:rPr lang="en-US" sz="1600">
                <a:latin typeface="Garamond" panose="02020404030301010803" pitchFamily="18" charset="0"/>
              </a:rPr>
              <a:t>The Russians were also able to keep up with the rest of the world economically using the Five Years Plan, even after having been so far behind. </a:t>
            </a:r>
          </a:p>
          <a:p>
            <a:pPr>
              <a:buFontTx/>
              <a:buChar char="-"/>
            </a:pPr>
            <a:endParaRPr lang="en-US" sz="1600">
              <a:latin typeface="Garamond" panose="02020404030301010803" pitchFamily="18" charset="0"/>
            </a:endParaRPr>
          </a:p>
          <a:p>
            <a:pPr>
              <a:buFontTx/>
              <a:buNone/>
            </a:pPr>
            <a:r>
              <a:rPr lang="en-US" sz="1600">
                <a:latin typeface="Garamond" panose="02020404030301010803" pitchFamily="18" charset="0"/>
              </a:rPr>
              <a:t> </a:t>
            </a:r>
          </a:p>
        </p:txBody>
      </p:sp>
      <p:pic>
        <p:nvPicPr>
          <p:cNvPr id="598020" name="Picture 4" descr="is?53048173282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505200"/>
            <a:ext cx="16795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98021" name="Picture 5" descr="is?7477203972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1" y="3505200"/>
            <a:ext cx="18573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7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7"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Stalin</a:t>
            </a:r>
          </a:p>
          <a:p>
            <a:r>
              <a:rPr lang="en-US" sz="1600">
                <a:latin typeface="Garamond" panose="02020404030301010803" pitchFamily="18" charset="0"/>
              </a:rPr>
              <a:t>Born into poverty.</a:t>
            </a:r>
          </a:p>
          <a:p>
            <a:r>
              <a:rPr lang="en-US" sz="1600">
                <a:latin typeface="Garamond" panose="02020404030301010803" pitchFamily="18" charset="0"/>
              </a:rPr>
              <a:t>Not well educated.</a:t>
            </a:r>
          </a:p>
          <a:p>
            <a:r>
              <a:rPr lang="en-US" sz="1600">
                <a:latin typeface="Garamond" panose="02020404030301010803" pitchFamily="18" charset="0"/>
              </a:rPr>
              <a:t>Was seen a a crude man. Was also cold, hard and cruel</a:t>
            </a:r>
          </a:p>
          <a:p>
            <a:r>
              <a:rPr lang="en-US" sz="1600">
                <a:latin typeface="Garamond" panose="02020404030301010803" pitchFamily="18" charset="0"/>
              </a:rPr>
              <a:t>Would use brutality and murder to enforce his reign as dictator.</a:t>
            </a:r>
          </a:p>
          <a:p>
            <a:r>
              <a:rPr lang="en-US" sz="1600">
                <a:latin typeface="Garamond" panose="02020404030301010803" pitchFamily="18" charset="0"/>
              </a:rPr>
              <a:t>Stalin will become one of the most brutal leaders in history.</a:t>
            </a:r>
          </a:p>
          <a:p>
            <a:r>
              <a:rPr lang="en-US" sz="1600">
                <a:latin typeface="Garamond" panose="02020404030301010803" pitchFamily="18" charset="0"/>
              </a:rPr>
              <a:t>In 1928 Stalin obtained control of the government.</a:t>
            </a:r>
          </a:p>
          <a:p>
            <a:r>
              <a:rPr lang="en-US" sz="1600">
                <a:latin typeface="Garamond" panose="02020404030301010803" pitchFamily="18" charset="0"/>
              </a:rPr>
              <a:t>Stalin turned the Soviet Union into a totalitarian state.</a:t>
            </a:r>
          </a:p>
          <a:p>
            <a:r>
              <a:rPr lang="en-US" sz="1600">
                <a:latin typeface="Garamond" panose="02020404030301010803" pitchFamily="18" charset="0"/>
              </a:rPr>
              <a:t>Stalin was the dictator and controlled the one party system of government.</a:t>
            </a:r>
          </a:p>
          <a:p>
            <a:r>
              <a:rPr lang="en-US" sz="1600">
                <a:latin typeface="Garamond" panose="02020404030301010803" pitchFamily="18" charset="0"/>
              </a:rPr>
              <a:t>Stalin created his totalitarian state by getting rid of his enemies.</a:t>
            </a:r>
          </a:p>
        </p:txBody>
      </p:sp>
      <p:pic>
        <p:nvPicPr>
          <p:cNvPr id="687108" name="Picture 4" descr="stalin-post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05200"/>
            <a:ext cx="269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109" name="Picture 5" descr="sta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81401"/>
            <a:ext cx="38481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64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u="sng">
                <a:latin typeface="Garamond" panose="02020404030301010803" pitchFamily="18" charset="0"/>
              </a:rPr>
              <a:t>Great Purges</a:t>
            </a:r>
          </a:p>
          <a:p>
            <a:r>
              <a:rPr lang="en-US" sz="1800">
                <a:latin typeface="Garamond" panose="02020404030301010803" pitchFamily="18" charset="0"/>
              </a:rPr>
              <a:t>In 1934 Stalin turned against the members of the communist party</a:t>
            </a:r>
          </a:p>
          <a:p>
            <a:r>
              <a:rPr lang="en-US" sz="1800">
                <a:latin typeface="Garamond" panose="02020404030301010803" pitchFamily="18" charset="0"/>
              </a:rPr>
              <a:t>He launched a campaign of terror directed towards eliminating the Bolsheviks</a:t>
            </a:r>
          </a:p>
          <a:p>
            <a:r>
              <a:rPr lang="en-US" sz="1800">
                <a:latin typeface="Garamond" panose="02020404030301010803" pitchFamily="18" charset="0"/>
              </a:rPr>
              <a:t>Thousands of Bolsheviks were forced to stand trial and were executed for crimes against the Soviet state</a:t>
            </a:r>
          </a:p>
          <a:p>
            <a:r>
              <a:rPr lang="en-US" sz="1800">
                <a:latin typeface="Garamond" panose="02020404030301010803" pitchFamily="18" charset="0"/>
              </a:rPr>
              <a:t>The police could arrest on the most minor acts</a:t>
            </a:r>
          </a:p>
          <a:p>
            <a:r>
              <a:rPr lang="en-US" sz="1800">
                <a:latin typeface="Garamond" panose="02020404030301010803" pitchFamily="18" charset="0"/>
              </a:rPr>
              <a:t>Even the police were arrested if they did not meet their quotas for arrested criminals</a:t>
            </a:r>
          </a:p>
          <a:p>
            <a:endParaRPr lang="en-US" sz="1800" b="1">
              <a:latin typeface="Garamond" panose="02020404030301010803" pitchFamily="18" charset="0"/>
            </a:endParaRPr>
          </a:p>
          <a:p>
            <a:endParaRPr lang="en-US" sz="1800" b="1">
              <a:latin typeface="Garamond" panose="02020404030301010803" pitchFamily="18" charset="0"/>
            </a:endParaRPr>
          </a:p>
        </p:txBody>
      </p:sp>
      <p:pic>
        <p:nvPicPr>
          <p:cNvPr id="572419" name="Picture 3" descr="greatl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19400"/>
            <a:ext cx="4495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1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idx="1"/>
          </p:nvPr>
        </p:nvSpPr>
        <p:spPr>
          <a:xfrm>
            <a:off x="1981200" y="381000"/>
            <a:ext cx="8229600" cy="5943600"/>
          </a:xfrm>
        </p:spPr>
        <p:txBody>
          <a:bodyPr/>
          <a:lstStyle/>
          <a:p>
            <a:pPr marL="990600" lvl="1" indent="-533400" algn="ctr">
              <a:buNone/>
            </a:pPr>
            <a:r>
              <a:rPr lang="en-US" sz="3600" b="1">
                <a:latin typeface="Garamond" panose="02020404030301010803" pitchFamily="18" charset="0"/>
              </a:rPr>
              <a:t>Stalin's Forced Famine</a:t>
            </a:r>
          </a:p>
          <a:p>
            <a:pPr marL="609600" indent="-609600"/>
            <a:r>
              <a:rPr lang="en-US" sz="1600">
                <a:latin typeface="Garamond" panose="02020404030301010803" pitchFamily="18" charset="0"/>
              </a:rPr>
              <a:t>Many peasants resisted having to farm for the government.</a:t>
            </a:r>
          </a:p>
          <a:p>
            <a:pPr marL="609600" indent="-609600"/>
            <a:r>
              <a:rPr lang="en-US" sz="1600">
                <a:latin typeface="Garamond" panose="02020404030301010803" pitchFamily="18" charset="0"/>
              </a:rPr>
              <a:t>Kulaks or wealthy farmers burned their crops and killed off their livestock to resist Stalin’s collectivization.</a:t>
            </a:r>
            <a:endParaRPr lang="en-US" sz="1600" b="1">
              <a:latin typeface="Garamond" panose="02020404030301010803" pitchFamily="18" charset="0"/>
            </a:endParaRPr>
          </a:p>
          <a:p>
            <a:pPr marL="609600" indent="-609600"/>
            <a:r>
              <a:rPr lang="en-US" sz="1600">
                <a:latin typeface="Garamond" panose="02020404030301010803" pitchFamily="18" charset="0"/>
              </a:rPr>
              <a:t>Some peasants continued to resist and only grew enough crops for themselves.</a:t>
            </a:r>
          </a:p>
          <a:p>
            <a:pPr marL="609600" indent="-609600"/>
            <a:r>
              <a:rPr lang="en-US" sz="1600">
                <a:latin typeface="Garamond" panose="02020404030301010803" pitchFamily="18" charset="0"/>
              </a:rPr>
              <a:t>Stalin seized all these crops.</a:t>
            </a:r>
          </a:p>
          <a:p>
            <a:pPr marL="609600" indent="-609600"/>
            <a:r>
              <a:rPr lang="en-US" sz="1600">
                <a:latin typeface="Garamond" panose="02020404030301010803" pitchFamily="18" charset="0"/>
              </a:rPr>
              <a:t>Entire communities starved.</a:t>
            </a:r>
          </a:p>
          <a:p>
            <a:pPr marL="609600" indent="-609600"/>
            <a:r>
              <a:rPr lang="en-US" sz="1600">
                <a:latin typeface="Garamond" panose="02020404030301010803" pitchFamily="18" charset="0"/>
              </a:rPr>
              <a:t>Areas like the Ukraine who were opposed to collectivization had five million people die of starvation</a:t>
            </a:r>
            <a:r>
              <a:rPr lang="en-US" sz="2000">
                <a:latin typeface="Garamond" panose="02020404030301010803" pitchFamily="18" charset="0"/>
              </a:rPr>
              <a:t>.</a:t>
            </a:r>
          </a:p>
          <a:p>
            <a:pPr marL="609600" indent="-609600">
              <a:buNone/>
            </a:pPr>
            <a:endParaRPr lang="en-US" sz="1800">
              <a:latin typeface="Garamond" panose="02020404030301010803" pitchFamily="18" charset="0"/>
            </a:endParaRPr>
          </a:p>
          <a:p>
            <a:pPr marL="990600" lvl="1" indent="-533400" algn="ctr">
              <a:buNone/>
            </a:pPr>
            <a:endParaRPr lang="en-US" sz="1600">
              <a:latin typeface="Garamond" panose="02020404030301010803" pitchFamily="18" charset="0"/>
            </a:endParaRPr>
          </a:p>
          <a:p>
            <a:pPr marL="990600" lvl="1" indent="-533400" algn="ctr"/>
            <a:endParaRPr lang="en-US" sz="1600" b="1">
              <a:latin typeface="Garamond" panose="02020404030301010803" pitchFamily="18" charset="0"/>
            </a:endParaRPr>
          </a:p>
        </p:txBody>
      </p:sp>
      <p:pic>
        <p:nvPicPr>
          <p:cNvPr id="540675" name="Picture 3" descr="STA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505200"/>
            <a:ext cx="208915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8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1524000" y="0"/>
            <a:ext cx="9144000" cy="6858000"/>
          </a:xfrm>
        </p:spPr>
        <p:txBody>
          <a:bodyPr/>
          <a:lstStyle/>
          <a:p>
            <a:pPr algn="ctr"/>
            <a:r>
              <a:rPr lang="en-US"/>
              <a:t>Five Year Plan</a:t>
            </a:r>
          </a:p>
          <a:p>
            <a:pPr algn="ctr"/>
            <a:endParaRPr lang="en-US"/>
          </a:p>
          <a:p>
            <a:r>
              <a:rPr lang="en-US" sz="1600">
                <a:latin typeface="Garamond" panose="02020404030301010803" pitchFamily="18" charset="0"/>
              </a:rPr>
              <a:t>Stalin outlined the first five year plan.</a:t>
            </a:r>
          </a:p>
          <a:p>
            <a:r>
              <a:rPr lang="en-US" sz="1600">
                <a:latin typeface="Garamond" panose="02020404030301010803" pitchFamily="18" charset="0"/>
              </a:rPr>
              <a:t>There was several five year plans.</a:t>
            </a:r>
          </a:p>
          <a:p>
            <a:r>
              <a:rPr lang="en-US" sz="1600">
                <a:latin typeface="Garamond" panose="02020404030301010803" pitchFamily="18" charset="0"/>
              </a:rPr>
              <a:t>The plan was to catch up to the rest of the world or industrialize.</a:t>
            </a:r>
          </a:p>
          <a:p>
            <a:r>
              <a:rPr lang="en-US" sz="1600">
                <a:latin typeface="Garamond" panose="02020404030301010803" pitchFamily="18" charset="0"/>
              </a:rPr>
              <a:t>The plan set high quotas to increase the output of major goods.</a:t>
            </a:r>
          </a:p>
          <a:p>
            <a:r>
              <a:rPr lang="en-US" sz="1600">
                <a:latin typeface="Garamond" panose="02020404030301010803" pitchFamily="18" charset="0"/>
              </a:rPr>
              <a:t>Stalin decided to break up the progress of the country using 5-Year Plans.</a:t>
            </a:r>
          </a:p>
          <a:p>
            <a:r>
              <a:rPr lang="en-US" sz="1600">
                <a:latin typeface="Garamond" panose="02020404030301010803" pitchFamily="18" charset="0"/>
              </a:rPr>
              <a:t>The plans would </a:t>
            </a:r>
          </a:p>
          <a:p>
            <a:pPr lvl="1"/>
            <a:r>
              <a:rPr lang="en-US" sz="1600">
                <a:latin typeface="Garamond" panose="02020404030301010803" pitchFamily="18" charset="0"/>
              </a:rPr>
              <a:t>Strengthen the country</a:t>
            </a:r>
          </a:p>
          <a:p>
            <a:pPr lvl="1"/>
            <a:r>
              <a:rPr lang="en-US" sz="1600">
                <a:latin typeface="Garamond" panose="02020404030301010803" pitchFamily="18" charset="0"/>
              </a:rPr>
              <a:t>Make the country self-sufficient</a:t>
            </a:r>
          </a:p>
          <a:p>
            <a:pPr lvl="1"/>
            <a:r>
              <a:rPr lang="en-US" sz="1600">
                <a:latin typeface="Garamond" panose="02020404030301010803" pitchFamily="18" charset="0"/>
              </a:rPr>
              <a:t>Lead to a true workers society.</a:t>
            </a:r>
          </a:p>
          <a:p>
            <a:r>
              <a:rPr lang="en-US" sz="1800">
                <a:latin typeface="Garamond" panose="02020404030301010803" pitchFamily="18" charset="0"/>
              </a:rPr>
              <a:t>5 Year Plans were a success.</a:t>
            </a:r>
          </a:p>
          <a:p>
            <a:endParaRPr lang="en-US" sz="1600">
              <a:latin typeface="Garamond" panose="02020404030301010803" pitchFamily="18" charset="0"/>
            </a:endParaRPr>
          </a:p>
          <a:p>
            <a:endParaRPr lang="en-US" sz="1600"/>
          </a:p>
          <a:p>
            <a:endParaRPr lang="en-US" sz="1600"/>
          </a:p>
          <a:p>
            <a:pPr>
              <a:buFont typeface="Wingdings" panose="05000000000000000000" pitchFamily="2" charset="2"/>
              <a:buNone/>
            </a:pPr>
            <a:endParaRPr lang="en-US" sz="1600"/>
          </a:p>
          <a:p>
            <a:pPr>
              <a:buFont typeface="Wingdings" panose="05000000000000000000" pitchFamily="2" charset="2"/>
              <a:buNone/>
            </a:pPr>
            <a:endParaRPr lang="en-US" sz="1600"/>
          </a:p>
        </p:txBody>
      </p:sp>
      <p:pic>
        <p:nvPicPr>
          <p:cNvPr id="36867" name="Picture 3" descr="is?5183107740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360864"/>
            <a:ext cx="2743200" cy="2497137"/>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nov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048001"/>
            <a:ext cx="371475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8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000" b="1">
                <a:latin typeface="Garamond" panose="02020404030301010803" pitchFamily="18" charset="0"/>
              </a:rPr>
              <a:t>Collectivization</a:t>
            </a:r>
          </a:p>
        </p:txBody>
      </p:sp>
      <p:sp>
        <p:nvSpPr>
          <p:cNvPr id="5123" name="Rectangle 3"/>
          <p:cNvSpPr>
            <a:spLocks noGrp="1" noChangeArrowheads="1"/>
          </p:cNvSpPr>
          <p:nvPr>
            <p:ph idx="1"/>
          </p:nvPr>
        </p:nvSpPr>
        <p:spPr>
          <a:xfrm>
            <a:off x="1981200" y="1371601"/>
            <a:ext cx="8229600" cy="4530725"/>
          </a:xfrm>
        </p:spPr>
        <p:txBody>
          <a:bodyPr/>
          <a:lstStyle/>
          <a:p>
            <a:r>
              <a:rPr lang="en-US" sz="1600">
                <a:latin typeface="Garamond" panose="02020404030301010803" pitchFamily="18" charset="0"/>
              </a:rPr>
              <a:t>Work farmers needed to produce enough food for industrial workers.</a:t>
            </a:r>
          </a:p>
          <a:p>
            <a:r>
              <a:rPr lang="en-US" sz="1600">
                <a:latin typeface="Garamond" panose="02020404030301010803" pitchFamily="18" charset="0"/>
              </a:rPr>
              <a:t>When Stalin felt farmers weren’t making enough food he took over the farms.</a:t>
            </a:r>
          </a:p>
          <a:p>
            <a:r>
              <a:rPr lang="en-US" sz="1600">
                <a:latin typeface="Garamond" panose="02020404030301010803" pitchFamily="18" charset="0"/>
              </a:rPr>
              <a:t>Stalin then created collective farming.</a:t>
            </a:r>
          </a:p>
          <a:p>
            <a:r>
              <a:rPr lang="en-US" sz="1600">
                <a:latin typeface="Garamond" panose="02020404030301010803" pitchFamily="18" charset="0"/>
              </a:rPr>
              <a:t>These involved small farms joining forces to form large-scale units. (Like enclosures)</a:t>
            </a:r>
          </a:p>
          <a:p>
            <a:r>
              <a:rPr lang="en-US" sz="1600">
                <a:latin typeface="Garamond" panose="02020404030301010803" pitchFamily="18" charset="0"/>
              </a:rPr>
              <a:t>Farmers could then afford the latest machinery and share farming.</a:t>
            </a:r>
          </a:p>
          <a:p>
            <a:r>
              <a:rPr lang="en-US" sz="1600">
                <a:latin typeface="Garamond" panose="02020404030301010803" pitchFamily="18" charset="0"/>
              </a:rPr>
              <a:t>Stalin believed this would lead to increased production. </a:t>
            </a:r>
          </a:p>
          <a:p>
            <a:r>
              <a:rPr lang="en-US" sz="1600">
                <a:latin typeface="Garamond" panose="02020404030301010803" pitchFamily="18" charset="0"/>
              </a:rPr>
              <a:t>Collectives were a failure.</a:t>
            </a:r>
          </a:p>
        </p:txBody>
      </p:sp>
      <p:pic>
        <p:nvPicPr>
          <p:cNvPr id="5124" name="Picture 4" descr="farming_y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124200"/>
            <a:ext cx="28575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artenhoff-farm--field-iv-27020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95676"/>
            <a:ext cx="428625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6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Command Economy</a:t>
            </a:r>
          </a:p>
          <a:p>
            <a:r>
              <a:rPr lang="en-US" sz="1600">
                <a:latin typeface="Garamond" panose="02020404030301010803" pitchFamily="18" charset="0"/>
              </a:rPr>
              <a:t>An economic system in which the government makes all economic decisions.</a:t>
            </a:r>
          </a:p>
          <a:p>
            <a:r>
              <a:rPr lang="en-US" sz="1600">
                <a:latin typeface="Garamond" panose="02020404030301010803" pitchFamily="18" charset="0"/>
              </a:rPr>
              <a:t>Under this system political leaders identify the countries economic needs and determine how to fulfill them.</a:t>
            </a:r>
          </a:p>
          <a:p>
            <a:r>
              <a:rPr lang="en-US" sz="1600">
                <a:latin typeface="Garamond" panose="02020404030301010803" pitchFamily="18" charset="0"/>
              </a:rPr>
              <a:t>The Soviets used this economy.</a:t>
            </a:r>
          </a:p>
          <a:p>
            <a:r>
              <a:rPr lang="en-US" sz="1600">
                <a:latin typeface="Garamond" panose="02020404030301010803" pitchFamily="18" charset="0"/>
              </a:rPr>
              <a:t>Stalin ushered in revolutions in industry and agriculture.</a:t>
            </a:r>
          </a:p>
          <a:p>
            <a:pPr>
              <a:buFont typeface="Wingdings" panose="05000000000000000000" pitchFamily="2" charset="2"/>
              <a:buNone/>
            </a:pPr>
            <a:endParaRPr lang="en-US" sz="1600">
              <a:latin typeface="Garamond" panose="02020404030301010803" pitchFamily="18" charset="0"/>
            </a:endParaRPr>
          </a:p>
        </p:txBody>
      </p:sp>
      <p:pic>
        <p:nvPicPr>
          <p:cNvPr id="33795" name="Picture 3" descr="soviet_old_soviet_union_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4114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Stali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38400"/>
            <a:ext cx="22479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0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Alliances</a:t>
            </a:r>
          </a:p>
          <a:p>
            <a:pPr>
              <a:buClr>
                <a:schemeClr val="tx1"/>
              </a:buClr>
              <a:buFont typeface="Wingdings" panose="05000000000000000000" pitchFamily="2" charset="2"/>
              <a:buChar char="Ø"/>
            </a:pPr>
            <a:r>
              <a:rPr lang="en-US" sz="1800">
                <a:latin typeface="Garamond" panose="02020404030301010803" pitchFamily="18" charset="0"/>
              </a:rPr>
              <a:t>Allies agreed to help one another fight or give war supplies to, if the other was attacked</a:t>
            </a:r>
          </a:p>
          <a:p>
            <a:pPr>
              <a:buClr>
                <a:schemeClr val="tx1"/>
              </a:buClr>
              <a:buFont typeface="Wingdings" panose="05000000000000000000" pitchFamily="2" charset="2"/>
              <a:buChar char="Ø"/>
            </a:pPr>
            <a:r>
              <a:rPr lang="en-US" sz="1800">
                <a:latin typeface="Garamond" panose="02020404030301010803" pitchFamily="18" charset="0"/>
              </a:rPr>
              <a:t>World war one:</a:t>
            </a:r>
          </a:p>
          <a:p>
            <a:pPr lvl="1">
              <a:buClr>
                <a:schemeClr val="tx1"/>
              </a:buClr>
              <a:buFont typeface="Wingdings" panose="05000000000000000000" pitchFamily="2" charset="2"/>
              <a:buChar char="Ø"/>
            </a:pPr>
            <a:r>
              <a:rPr lang="en-US" sz="1600">
                <a:latin typeface="Garamond" panose="02020404030301010803" pitchFamily="18" charset="0"/>
              </a:rPr>
              <a:t>The central powers were Germany and Austria Hungary</a:t>
            </a:r>
          </a:p>
          <a:p>
            <a:pPr lvl="1">
              <a:buClr>
                <a:schemeClr val="tx1"/>
              </a:buClr>
              <a:buFont typeface="Wingdings" panose="05000000000000000000" pitchFamily="2" charset="2"/>
              <a:buChar char="Ø"/>
            </a:pPr>
            <a:r>
              <a:rPr lang="en-US" sz="1600">
                <a:latin typeface="Garamond" panose="02020404030301010803" pitchFamily="18" charset="0"/>
              </a:rPr>
              <a:t>They were against the allied powers which were Great Britain, France, and Russia</a:t>
            </a:r>
          </a:p>
          <a:p>
            <a:pPr lvl="1">
              <a:buClr>
                <a:schemeClr val="tx1"/>
              </a:buClr>
              <a:buFont typeface="Wingdings" panose="05000000000000000000" pitchFamily="2" charset="2"/>
              <a:buChar char="Ø"/>
            </a:pPr>
            <a:r>
              <a:rPr lang="en-US" sz="1600">
                <a:latin typeface="Garamond" panose="02020404030301010803" pitchFamily="18" charset="0"/>
              </a:rPr>
              <a:t>Japan joined the allied powers in a week and Italy which at first was neutral joined the allied powers in 9 months</a:t>
            </a:r>
          </a:p>
          <a:p>
            <a:pPr>
              <a:buClr>
                <a:schemeClr val="tx1"/>
              </a:buClr>
              <a:buFont typeface="Wingdings" panose="05000000000000000000" pitchFamily="2" charset="2"/>
              <a:buChar char="Ø"/>
            </a:pPr>
            <a:r>
              <a:rPr lang="en-US" sz="1800">
                <a:latin typeface="Garamond" panose="02020404030301010803" pitchFamily="18" charset="0"/>
              </a:rPr>
              <a:t>World War two</a:t>
            </a:r>
          </a:p>
          <a:p>
            <a:pPr lvl="1">
              <a:buClr>
                <a:schemeClr val="tx1"/>
              </a:buClr>
              <a:buFont typeface="Wingdings" panose="05000000000000000000" pitchFamily="2" charset="2"/>
              <a:buChar char="Ø"/>
            </a:pPr>
            <a:r>
              <a:rPr lang="en-US" sz="1600">
                <a:latin typeface="Garamond" panose="02020404030301010803" pitchFamily="18" charset="0"/>
              </a:rPr>
              <a:t>Axis powers were Germany, Italy, Japan, Hungary, Romania and Bulgaria</a:t>
            </a:r>
          </a:p>
          <a:p>
            <a:pPr lvl="1">
              <a:buClr>
                <a:schemeClr val="tx1"/>
              </a:buClr>
              <a:buFont typeface="Wingdings" panose="05000000000000000000" pitchFamily="2" charset="2"/>
              <a:buChar char="Ø"/>
            </a:pPr>
            <a:r>
              <a:rPr lang="en-US" sz="1600">
                <a:latin typeface="Garamond" panose="02020404030301010803" pitchFamily="18" charset="0"/>
              </a:rPr>
              <a:t>They were versus the allies which were U.S., Britain, France, USSR, Australia, Belgium, Brazil, Canada, China, Denmark, Greece, Netherlands, New Zealand, Norway, Poland, South Africa, Yugoslavia</a:t>
            </a:r>
          </a:p>
        </p:txBody>
      </p:sp>
      <p:pic>
        <p:nvPicPr>
          <p:cNvPr id="431107" name="Picture 3" descr="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0"/>
            <a:ext cx="436245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431108" name="Picture 4"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57600"/>
            <a:ext cx="4210050" cy="274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356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Grp="1" noChangeArrowheads="1"/>
          </p:cNvSpPr>
          <p:nvPr>
            <p:ph type="ctrTitle"/>
          </p:nvPr>
        </p:nvSpPr>
        <p:spPr/>
        <p:txBody>
          <a:bodyPr/>
          <a:lstStyle/>
          <a:p>
            <a:r>
              <a:rPr lang="en-US"/>
              <a:t>The Rise of Dictators</a:t>
            </a:r>
          </a:p>
        </p:txBody>
      </p:sp>
      <p:sp>
        <p:nvSpPr>
          <p:cNvPr id="353285"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69094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idx="1"/>
          </p:nvPr>
        </p:nvSpPr>
        <p:spPr>
          <a:xfrm>
            <a:off x="1524000" y="0"/>
            <a:ext cx="9144000" cy="6858000"/>
          </a:xfrm>
        </p:spPr>
        <p:txBody>
          <a:bodyPr/>
          <a:lstStyle/>
          <a:p>
            <a:pPr algn="ctr"/>
            <a:r>
              <a:rPr lang="en-US" sz="3600">
                <a:latin typeface="Garamond" panose="02020404030301010803" pitchFamily="18" charset="0"/>
              </a:rPr>
              <a:t>Totalitarian State</a:t>
            </a:r>
          </a:p>
          <a:p>
            <a:r>
              <a:rPr lang="en-US" sz="1800">
                <a:latin typeface="Garamond" panose="02020404030301010803" pitchFamily="18" charset="0"/>
              </a:rPr>
              <a:t>Exercises total control over the people </a:t>
            </a:r>
          </a:p>
          <a:p>
            <a:r>
              <a:rPr lang="en-US" sz="1800">
                <a:latin typeface="Garamond" panose="02020404030301010803" pitchFamily="18" charset="0"/>
              </a:rPr>
              <a:t>Dominates government</a:t>
            </a:r>
          </a:p>
          <a:p>
            <a:r>
              <a:rPr lang="en-US" sz="1800">
                <a:latin typeface="Garamond" panose="02020404030301010803" pitchFamily="18" charset="0"/>
              </a:rPr>
              <a:t>State controls</a:t>
            </a:r>
          </a:p>
          <a:p>
            <a:pPr lvl="1"/>
            <a:r>
              <a:rPr lang="en-US" sz="1600">
                <a:latin typeface="Garamond" panose="02020404030301010803" pitchFamily="18" charset="0"/>
              </a:rPr>
              <a:t>Business</a:t>
            </a:r>
          </a:p>
          <a:p>
            <a:pPr lvl="1"/>
            <a:r>
              <a:rPr lang="en-US" sz="1600">
                <a:latin typeface="Garamond" panose="02020404030301010803" pitchFamily="18" charset="0"/>
              </a:rPr>
              <a:t>Family life</a:t>
            </a:r>
          </a:p>
          <a:p>
            <a:pPr lvl="1"/>
            <a:r>
              <a:rPr lang="en-US" sz="1600">
                <a:latin typeface="Garamond" panose="02020404030301010803" pitchFamily="18" charset="0"/>
              </a:rPr>
              <a:t>Labor</a:t>
            </a:r>
          </a:p>
          <a:p>
            <a:pPr lvl="1"/>
            <a:r>
              <a:rPr lang="en-US" sz="1600">
                <a:latin typeface="Garamond" panose="02020404030301010803" pitchFamily="18" charset="0"/>
              </a:rPr>
              <a:t>Youth groups</a:t>
            </a:r>
          </a:p>
          <a:p>
            <a:pPr lvl="1"/>
            <a:r>
              <a:rPr lang="en-US" sz="1600">
                <a:latin typeface="Garamond" panose="02020404030301010803" pitchFamily="18" charset="0"/>
              </a:rPr>
              <a:t>Religion </a:t>
            </a:r>
          </a:p>
          <a:p>
            <a:pPr lvl="1"/>
            <a:r>
              <a:rPr lang="en-US" sz="1600">
                <a:latin typeface="Garamond" panose="02020404030301010803" pitchFamily="18" charset="0"/>
              </a:rPr>
              <a:t>Education</a:t>
            </a:r>
          </a:p>
          <a:p>
            <a:pPr lvl="1"/>
            <a:r>
              <a:rPr lang="en-US" sz="1600">
                <a:latin typeface="Garamond" panose="02020404030301010803" pitchFamily="18" charset="0"/>
              </a:rPr>
              <a:t>The arts</a:t>
            </a:r>
          </a:p>
          <a:p>
            <a:pPr lvl="1"/>
            <a:r>
              <a:rPr lang="en-US" sz="1600">
                <a:latin typeface="Garamond" panose="02020404030301010803" pitchFamily="18" charset="0"/>
              </a:rPr>
              <a:t>Housing</a:t>
            </a:r>
          </a:p>
          <a:p>
            <a:r>
              <a:rPr lang="en-US" sz="1800">
                <a:latin typeface="Garamond" panose="02020404030301010803" pitchFamily="18" charset="0"/>
              </a:rPr>
              <a:t>Demands total obedience to authority and personal sacrifice to the state</a:t>
            </a:r>
          </a:p>
          <a:p>
            <a:r>
              <a:rPr lang="en-US" sz="1800">
                <a:latin typeface="Garamond" panose="02020404030301010803" pitchFamily="18" charset="0"/>
              </a:rPr>
              <a:t>Use force, such as police terror, to crush all opponents</a:t>
            </a:r>
          </a:p>
          <a:p>
            <a:r>
              <a:rPr lang="en-US" sz="2000">
                <a:latin typeface="Garamond" panose="02020404030301010803" pitchFamily="18" charset="0"/>
              </a:rPr>
              <a:t>Totalitarian leaders </a:t>
            </a:r>
          </a:p>
          <a:p>
            <a:pPr lvl="1"/>
            <a:r>
              <a:rPr lang="en-US" sz="1800">
                <a:latin typeface="Garamond" panose="02020404030301010803" pitchFamily="18" charset="0"/>
              </a:rPr>
              <a:t>centralize the government </a:t>
            </a:r>
          </a:p>
          <a:p>
            <a:pPr lvl="1"/>
            <a:r>
              <a:rPr lang="en-US" sz="1800">
                <a:latin typeface="Garamond" panose="02020404030301010803" pitchFamily="18" charset="0"/>
              </a:rPr>
              <a:t>control every aspect of public and private life</a:t>
            </a:r>
          </a:p>
          <a:p>
            <a:pPr lvl="1"/>
            <a:r>
              <a:rPr lang="en-US" sz="1800">
                <a:latin typeface="Garamond" panose="02020404030301010803" pitchFamily="18" charset="0"/>
              </a:rPr>
              <a:t>appear to provide a sense of direction</a:t>
            </a:r>
          </a:p>
          <a:p>
            <a:pPr lvl="1"/>
            <a:r>
              <a:rPr lang="en-US" sz="1800">
                <a:latin typeface="Garamond" panose="02020404030301010803" pitchFamily="18" charset="0"/>
              </a:rPr>
              <a:t>limit values such as freedom, dignity and individual worth.</a:t>
            </a:r>
          </a:p>
          <a:p>
            <a:endParaRPr lang="en-US" sz="1800">
              <a:latin typeface="Garamond" panose="02020404030301010803" pitchFamily="18" charset="0"/>
            </a:endParaRPr>
          </a:p>
          <a:p>
            <a:pPr lvl="1"/>
            <a:endParaRPr lang="en-US" sz="1600">
              <a:latin typeface="Garamond" panose="02020404030301010803" pitchFamily="18" charset="0"/>
            </a:endParaRPr>
          </a:p>
          <a:p>
            <a:pPr lvl="1">
              <a:buFont typeface="Wingdings" panose="05000000000000000000" pitchFamily="2" charset="2"/>
              <a:buNone/>
            </a:pPr>
            <a:endParaRPr lang="en-US" sz="1600">
              <a:latin typeface="Garamond" panose="02020404030301010803" pitchFamily="18" charset="0"/>
            </a:endParaRPr>
          </a:p>
        </p:txBody>
      </p:sp>
      <p:pic>
        <p:nvPicPr>
          <p:cNvPr id="355331" name="Picture 3" descr="1_de_ber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400"/>
            <a:ext cx="3429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8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idx="1"/>
          </p:nvPr>
        </p:nvSpPr>
        <p:spPr>
          <a:xfrm>
            <a:off x="1828800" y="457201"/>
            <a:ext cx="6629400" cy="5668963"/>
          </a:xfrm>
        </p:spPr>
        <p:txBody>
          <a:bodyPr/>
          <a:lstStyle/>
          <a:p>
            <a:pPr algn="ctr">
              <a:buFont typeface="Wingdings" panose="05000000000000000000" pitchFamily="2" charset="2"/>
              <a:buNone/>
            </a:pPr>
            <a:r>
              <a:rPr lang="en-US" sz="3600" b="1">
                <a:latin typeface="Garamond" panose="02020404030301010803" pitchFamily="18" charset="0"/>
              </a:rPr>
              <a:t>Hitler</a:t>
            </a:r>
          </a:p>
          <a:p>
            <a:pPr lvl="2">
              <a:buFont typeface="Wingdings" panose="05000000000000000000" pitchFamily="2" charset="2"/>
              <a:buNone/>
            </a:pPr>
            <a:r>
              <a:rPr lang="en-US" sz="1800" b="1">
                <a:latin typeface="Garamond" panose="02020404030301010803" pitchFamily="18" charset="0"/>
              </a:rPr>
              <a:t>Hitler’s rule</a:t>
            </a:r>
          </a:p>
          <a:p>
            <a:pPr lvl="2"/>
            <a:r>
              <a:rPr lang="en-US" sz="1600">
                <a:latin typeface="Garamond" panose="02020404030301010803" pitchFamily="18" charset="0"/>
              </a:rPr>
              <a:t>He was a dictator, created the Third Reich in Germany</a:t>
            </a:r>
          </a:p>
          <a:p>
            <a:pPr lvl="2"/>
            <a:r>
              <a:rPr lang="en-US" sz="1600">
                <a:latin typeface="Garamond" panose="02020404030301010803" pitchFamily="18" charset="0"/>
              </a:rPr>
              <a:t>Gained control with a slim majority.</a:t>
            </a:r>
          </a:p>
          <a:p>
            <a:pPr lvl="2"/>
            <a:r>
              <a:rPr lang="en-US" sz="1600">
                <a:latin typeface="Garamond" panose="02020404030301010803" pitchFamily="18" charset="0"/>
              </a:rPr>
              <a:t>Used propaganda and brute force to glorify himself and War.</a:t>
            </a:r>
          </a:p>
          <a:p>
            <a:pPr lvl="2"/>
            <a:r>
              <a:rPr lang="en-US" sz="1600">
                <a:latin typeface="Garamond" panose="02020404030301010803" pitchFamily="18" charset="0"/>
              </a:rPr>
              <a:t>He moved his armies into countries like Austria and Czechoslovakia</a:t>
            </a:r>
          </a:p>
          <a:p>
            <a:pPr lvl="2"/>
            <a:r>
              <a:rPr lang="en-US" sz="1600">
                <a:latin typeface="Garamond" panose="02020404030301010803" pitchFamily="18" charset="0"/>
              </a:rPr>
              <a:t>Eventually his aggressive behavior started the bloody WWII.</a:t>
            </a:r>
          </a:p>
          <a:p>
            <a:pPr lvl="2"/>
            <a:r>
              <a:rPr lang="en-US" sz="1600">
                <a:latin typeface="Garamond" panose="02020404030301010803" pitchFamily="18" charset="0"/>
              </a:rPr>
              <a:t>It becomes a fight between the Allied and the Axis powers</a:t>
            </a:r>
          </a:p>
          <a:p>
            <a:pPr lvl="2"/>
            <a:r>
              <a:rPr lang="en-US" sz="1600">
                <a:latin typeface="Garamond" panose="02020404030301010803" pitchFamily="18" charset="0"/>
              </a:rPr>
              <a:t>Millions died in the war</a:t>
            </a:r>
          </a:p>
          <a:p>
            <a:pPr lvl="2">
              <a:buFont typeface="Wingdings" panose="05000000000000000000" pitchFamily="2" charset="2"/>
              <a:buNone/>
            </a:pPr>
            <a:r>
              <a:rPr lang="en-US" sz="1800" b="1">
                <a:latin typeface="Garamond" panose="02020404030301010803" pitchFamily="18" charset="0"/>
              </a:rPr>
              <a:t>Holocaust</a:t>
            </a:r>
          </a:p>
          <a:p>
            <a:pPr lvl="2"/>
            <a:r>
              <a:rPr lang="en-US" sz="1600">
                <a:latin typeface="Garamond" panose="02020404030301010803" pitchFamily="18" charset="0"/>
              </a:rPr>
              <a:t>He had hatred for Jews, Anti-Semitism, and started persecuting them.</a:t>
            </a:r>
          </a:p>
          <a:p>
            <a:pPr lvl="2"/>
            <a:r>
              <a:rPr lang="en-US" sz="1600">
                <a:latin typeface="Garamond" panose="02020404030301010803" pitchFamily="18" charset="0"/>
              </a:rPr>
              <a:t>Laws prevented Jewish rights, and on Kristallnacht many were persecuted</a:t>
            </a:r>
          </a:p>
          <a:p>
            <a:pPr lvl="2"/>
            <a:r>
              <a:rPr lang="en-US" sz="1600">
                <a:latin typeface="Garamond" panose="02020404030301010803" pitchFamily="18" charset="0"/>
              </a:rPr>
              <a:t>The Final solution began to exterminate Jews by the millions in concentration camps.</a:t>
            </a:r>
          </a:p>
          <a:p>
            <a:pPr lvl="2"/>
            <a:r>
              <a:rPr lang="en-US" sz="1600">
                <a:latin typeface="Garamond" panose="02020404030301010803" pitchFamily="18" charset="0"/>
              </a:rPr>
              <a:t>About 6 million were murdered</a:t>
            </a:r>
          </a:p>
          <a:p>
            <a:pPr lvl="2"/>
            <a:endParaRPr lang="en-US" sz="1600">
              <a:latin typeface="Garamond" panose="02020404030301010803" pitchFamily="18" charset="0"/>
            </a:endParaRPr>
          </a:p>
          <a:p>
            <a:pPr lvl="2">
              <a:buFont typeface="Wingdings" panose="05000000000000000000" pitchFamily="2" charset="2"/>
              <a:buNone/>
            </a:pPr>
            <a:endParaRPr lang="en-US" sz="1800" b="1">
              <a:latin typeface="Garamond" panose="02020404030301010803" pitchFamily="18" charset="0"/>
            </a:endParaRPr>
          </a:p>
          <a:p>
            <a:endParaRPr lang="en-US" sz="1600">
              <a:latin typeface="Garamond" panose="02020404030301010803" pitchFamily="18" charset="0"/>
            </a:endParaRPr>
          </a:p>
        </p:txBody>
      </p:sp>
      <p:pic>
        <p:nvPicPr>
          <p:cNvPr id="445443" name="Picture 3" descr="H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938" y="1752600"/>
            <a:ext cx="240506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79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idx="1"/>
          </p:nvPr>
        </p:nvSpPr>
        <p:spPr>
          <a:xfrm>
            <a:off x="1524000" y="0"/>
            <a:ext cx="9144000" cy="6858000"/>
          </a:xfrm>
        </p:spPr>
        <p:txBody>
          <a:bodyPr/>
          <a:lstStyle/>
          <a:p>
            <a:r>
              <a:rPr lang="en-US" b="1" u="sng">
                <a:latin typeface="Garamond" panose="02020404030301010803" pitchFamily="18" charset="0"/>
              </a:rPr>
              <a:t>Weimar Republic</a:t>
            </a:r>
          </a:p>
          <a:p>
            <a:endParaRPr lang="en-US" sz="1600" b="1">
              <a:latin typeface="Garamond" panose="02020404030301010803" pitchFamily="18" charset="0"/>
            </a:endParaRPr>
          </a:p>
          <a:p>
            <a:r>
              <a:rPr lang="en-US" sz="1800">
                <a:latin typeface="Garamond" panose="02020404030301010803" pitchFamily="18" charset="0"/>
              </a:rPr>
              <a:t>Germany’s Democratic government set up in 1919. (named after the birth place of National Assembly)</a:t>
            </a:r>
          </a:p>
          <a:p>
            <a:r>
              <a:rPr lang="en-US" sz="1800">
                <a:latin typeface="Garamond" panose="02020404030301010803" pitchFamily="18" charset="0"/>
              </a:rPr>
              <a:t>At the time, the Weimar Republic was weak because of Germany’s lack of democratic tradition.</a:t>
            </a:r>
          </a:p>
          <a:p>
            <a:r>
              <a:rPr lang="en-US" sz="1800">
                <a:latin typeface="Garamond" panose="02020404030301010803" pitchFamily="18" charset="0"/>
              </a:rPr>
              <a:t>The economy was very weak.</a:t>
            </a:r>
          </a:p>
          <a:p>
            <a:r>
              <a:rPr lang="en-US" sz="1800">
                <a:latin typeface="Garamond" panose="02020404030301010803" pitchFamily="18" charset="0"/>
              </a:rPr>
              <a:t>The people blamed the democratic government for both the depressions in Germany and for signing the Treaty of Versailles.</a:t>
            </a:r>
          </a:p>
          <a:p>
            <a:r>
              <a:rPr lang="en-US" sz="1800">
                <a:latin typeface="Garamond" panose="02020404030301010803" pitchFamily="18" charset="0"/>
              </a:rPr>
              <a:t>The Weimar Republic became and easy target for the Nazi Party to rise up against. </a:t>
            </a:r>
          </a:p>
          <a:p>
            <a:endParaRPr lang="en-US" sz="1800">
              <a:latin typeface="Garamond" panose="02020404030301010803" pitchFamily="18" charset="0"/>
            </a:endParaRPr>
          </a:p>
        </p:txBody>
      </p:sp>
      <p:pic>
        <p:nvPicPr>
          <p:cNvPr id="562180" name="Picture 4" descr="MCFL0017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3657601"/>
            <a:ext cx="4708525" cy="2836863"/>
          </a:xfrm>
          <a:prstGeom prst="rect">
            <a:avLst/>
          </a:prstGeom>
          <a:noFill/>
          <a:extLst>
            <a:ext uri="{909E8E84-426E-40DD-AFC4-6F175D3DCCD1}">
              <a14:hiddenFill xmlns:a14="http://schemas.microsoft.com/office/drawing/2010/main">
                <a:solidFill>
                  <a:srgbClr val="FFFFFF"/>
                </a:solidFill>
              </a14:hiddenFill>
            </a:ext>
          </a:extLst>
        </p:spPr>
      </p:pic>
      <p:pic>
        <p:nvPicPr>
          <p:cNvPr id="562181" name="Picture 5" descr="MCBL00735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267200"/>
            <a:ext cx="2667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35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idx="1"/>
          </p:nvPr>
        </p:nvSpPr>
        <p:spPr>
          <a:xfrm>
            <a:off x="1524000" y="0"/>
            <a:ext cx="89916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Fascism</a:t>
            </a:r>
          </a:p>
          <a:p>
            <a:pPr algn="ct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pPr>
            <a:r>
              <a:rPr lang="en-US" sz="1600">
                <a:latin typeface="Garamond" panose="02020404030301010803" pitchFamily="18" charset="0"/>
              </a:rPr>
              <a:t>Fascism emphasized loyalty to the state and obedience to the leader.</a:t>
            </a:r>
          </a:p>
          <a:p>
            <a:pPr>
              <a:buClr>
                <a:schemeClr val="tx1"/>
              </a:buClr>
            </a:pPr>
            <a:r>
              <a:rPr lang="en-US" sz="1600">
                <a:latin typeface="Garamond" panose="02020404030301010803" pitchFamily="18" charset="0"/>
              </a:rPr>
              <a:t>Fascists promised many things and gained favor of the peasants.</a:t>
            </a:r>
          </a:p>
          <a:p>
            <a:pPr>
              <a:buClr>
                <a:schemeClr val="tx1"/>
              </a:buClr>
            </a:pPr>
            <a:r>
              <a:rPr lang="en-US" sz="1600">
                <a:latin typeface="Garamond" panose="02020404030301010803" pitchFamily="18" charset="0"/>
              </a:rPr>
              <a:t>Fascism is based mostly on nationalism, or loyalty to one’s country.</a:t>
            </a:r>
          </a:p>
          <a:p>
            <a:pPr>
              <a:buClr>
                <a:schemeClr val="tx1"/>
              </a:buClr>
            </a:pPr>
            <a:r>
              <a:rPr lang="en-US" sz="1600">
                <a:latin typeface="Garamond" panose="02020404030301010803" pitchFamily="18" charset="0"/>
              </a:rPr>
              <a:t>Also believed in a strong military</a:t>
            </a:r>
          </a:p>
          <a:p>
            <a:pPr>
              <a:buClr>
                <a:schemeClr val="tx1"/>
              </a:buClr>
            </a:pPr>
            <a:r>
              <a:rPr lang="en-US" sz="1600">
                <a:latin typeface="Garamond" panose="02020404030301010803" pitchFamily="18" charset="0"/>
              </a:rPr>
              <a:t>Fascists used propaganda and wore certain colored uniforms to display their authority.</a:t>
            </a:r>
          </a:p>
          <a:p>
            <a:pPr>
              <a:buClr>
                <a:schemeClr val="tx1"/>
              </a:buClr>
            </a:pPr>
            <a:r>
              <a:rPr lang="en-US" sz="1600">
                <a:latin typeface="Garamond" panose="02020404030301010803" pitchFamily="18" charset="0"/>
              </a:rPr>
              <a:t>Fascism like communism, the country was ruled by a dictator who used fear and terror.</a:t>
            </a:r>
          </a:p>
          <a:p>
            <a:pPr>
              <a:buClr>
                <a:schemeClr val="tx1"/>
              </a:buClr>
            </a:pPr>
            <a:r>
              <a:rPr lang="en-US" sz="1600">
                <a:latin typeface="Garamond" panose="02020404030301010803" pitchFamily="18" charset="0"/>
              </a:rPr>
              <a:t>Stared in Italy in the later 1920’s.</a:t>
            </a:r>
          </a:p>
          <a:p>
            <a:pPr>
              <a:buClr>
                <a:schemeClr val="tx1"/>
              </a:buClr>
            </a:pPr>
            <a:r>
              <a:rPr lang="en-US" sz="1600">
                <a:latin typeface="Garamond" panose="02020404030301010803" pitchFamily="18" charset="0"/>
              </a:rPr>
              <a:t>Fascists believed that each class had a certain place and function unlike communism.</a:t>
            </a:r>
          </a:p>
        </p:txBody>
      </p:sp>
      <p:pic>
        <p:nvPicPr>
          <p:cNvPr id="401411" name="Picture 3" descr="160px-Benito_Mussol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00450"/>
            <a:ext cx="205263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714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latin typeface="Garamond" panose="02020404030301010803" pitchFamily="18" charset="0"/>
              </a:rPr>
              <a:t>                                  </a:t>
            </a:r>
            <a:r>
              <a:rPr lang="en-US" sz="3600" b="1">
                <a:latin typeface="Garamond" panose="02020404030301010803" pitchFamily="18" charset="0"/>
              </a:rPr>
              <a:t>Mussolini</a:t>
            </a:r>
          </a:p>
          <a:p>
            <a:r>
              <a:rPr lang="en-US" sz="1600">
                <a:latin typeface="Garamond" panose="02020404030301010803" pitchFamily="18" charset="0"/>
              </a:rPr>
              <a:t>He was a newspaper editor and politician who promised to rescue Italy by reviving its economy and rebuilding it’s armed forces.</a:t>
            </a:r>
          </a:p>
          <a:p>
            <a:r>
              <a:rPr lang="en-US" sz="1600">
                <a:latin typeface="Garamond" panose="02020404030301010803" pitchFamily="18" charset="0"/>
              </a:rPr>
              <a:t>He vowed to give Italy strong leadership.</a:t>
            </a:r>
          </a:p>
          <a:p>
            <a:r>
              <a:rPr lang="en-US" sz="1600">
                <a:latin typeface="Garamond" panose="02020404030301010803" pitchFamily="18" charset="0"/>
              </a:rPr>
              <a:t>He founded the </a:t>
            </a:r>
            <a:r>
              <a:rPr lang="en-US" sz="1600" b="1">
                <a:latin typeface="Garamond" panose="02020404030301010803" pitchFamily="18" charset="0"/>
              </a:rPr>
              <a:t>Fascist </a:t>
            </a:r>
            <a:r>
              <a:rPr lang="en-US" sz="1600">
                <a:latin typeface="Garamond" panose="02020404030301010803" pitchFamily="18" charset="0"/>
              </a:rPr>
              <a:t>party in 1919.</a:t>
            </a:r>
          </a:p>
          <a:p>
            <a:r>
              <a:rPr lang="en-US" sz="1600">
                <a:latin typeface="Garamond" panose="02020404030301010803" pitchFamily="18" charset="0"/>
              </a:rPr>
              <a:t>He failed to gain widespread popularity at first, but as the economy worsened his popularity rapidly increased.</a:t>
            </a:r>
          </a:p>
          <a:p>
            <a:r>
              <a:rPr lang="en-US" sz="1600">
                <a:latin typeface="Garamond" panose="02020404030301010803" pitchFamily="18" charset="0"/>
              </a:rPr>
              <a:t>Mussolini publicly criticized Italy’s government and a group of Fascists attacked communist and socialists.</a:t>
            </a:r>
          </a:p>
          <a:p>
            <a:r>
              <a:rPr lang="en-US" sz="1600">
                <a:latin typeface="Garamond" panose="02020404030301010803" pitchFamily="18" charset="0"/>
              </a:rPr>
              <a:t>Because Mussolini played on the fear of a workers revolt he began to win support of the middle class, the aristocracy, and the industrial leaders.</a:t>
            </a:r>
          </a:p>
          <a:p>
            <a:r>
              <a:rPr lang="en-US" sz="1600">
                <a:latin typeface="Garamond" panose="02020404030301010803" pitchFamily="18" charset="0"/>
              </a:rPr>
              <a:t>Thus after widespread violence and a threat of armed revolt Mussolini “legally” took power.</a:t>
            </a:r>
          </a:p>
          <a:p>
            <a:r>
              <a:rPr lang="en-US" sz="1600">
                <a:latin typeface="Garamond" panose="02020404030301010803" pitchFamily="18" charset="0"/>
              </a:rPr>
              <a:t>When in power he abolished democracy and all the other political parties besides Fascism. </a:t>
            </a:r>
          </a:p>
          <a:p>
            <a:r>
              <a:rPr lang="en-US" sz="1600">
                <a:latin typeface="Garamond" panose="02020404030301010803" pitchFamily="18" charset="0"/>
              </a:rPr>
              <a:t>He put censors on the press, so they could only report Fascist doctrines.</a:t>
            </a:r>
          </a:p>
          <a:p>
            <a:r>
              <a:rPr lang="en-US" sz="1600">
                <a:latin typeface="Garamond" panose="02020404030301010803" pitchFamily="18" charset="0"/>
              </a:rPr>
              <a:t>His country became the model for other fascist governments. </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a:latin typeface="Garamond" panose="02020404030301010803" pitchFamily="18" charset="0"/>
            </a:endParaRPr>
          </a:p>
        </p:txBody>
      </p:sp>
      <p:pic>
        <p:nvPicPr>
          <p:cNvPr id="304131" name="Picture 3" descr="mb01945a-MussoliniBenito-18830729b-19450427d-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029200"/>
            <a:ext cx="20574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04132" name="Picture 4" descr="mussoli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4191001"/>
            <a:ext cx="1700213"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22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Italy Invades Ethiopia</a:t>
            </a:r>
          </a:p>
          <a:p>
            <a:r>
              <a:rPr lang="en-US" sz="1600">
                <a:latin typeface="Garamond" panose="02020404030301010803" pitchFamily="18" charset="0"/>
              </a:rPr>
              <a:t>1935- Italian army invaded African country of Ethiopia</a:t>
            </a:r>
          </a:p>
          <a:p>
            <a:r>
              <a:rPr lang="en-US" sz="1600">
                <a:latin typeface="Garamond" panose="02020404030301010803" pitchFamily="18" charset="0"/>
              </a:rPr>
              <a:t>Ethiopians resisted, but the Italians had armored vehicles, aircraft, and poison gas (much better weapons then Ethiopian weapons).</a:t>
            </a:r>
          </a:p>
          <a:p>
            <a:r>
              <a:rPr lang="en-US" sz="1600">
                <a:latin typeface="Garamond" panose="02020404030301010803" pitchFamily="18" charset="0"/>
              </a:rPr>
              <a:t>The Ethiopian king appealed to the League of Nations</a:t>
            </a:r>
          </a:p>
          <a:p>
            <a:r>
              <a:rPr lang="en-US" sz="1600">
                <a:latin typeface="Garamond" panose="02020404030301010803" pitchFamily="18" charset="0"/>
              </a:rPr>
              <a:t>The League of Nations agreed to stop the sale of weapons and other war materials to Italy.</a:t>
            </a:r>
          </a:p>
          <a:p>
            <a:r>
              <a:rPr lang="en-US" sz="1600">
                <a:latin typeface="Garamond" panose="02020404030301010803" pitchFamily="18" charset="0"/>
              </a:rPr>
              <a:t>The agreement was not honored by all nations.</a:t>
            </a:r>
          </a:p>
          <a:p>
            <a:r>
              <a:rPr lang="en-US" sz="1600">
                <a:latin typeface="Garamond" panose="02020404030301010803" pitchFamily="18" charset="0"/>
              </a:rPr>
              <a:t>Ethiopia fell to Italy and the League of Nations showed it was powerless to stop the rise of dictators.</a:t>
            </a:r>
          </a:p>
        </p:txBody>
      </p:sp>
      <p:pic>
        <p:nvPicPr>
          <p:cNvPr id="47107" name="Picture 3" descr="Map of Ethi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24200"/>
            <a:ext cx="2649538" cy="2838450"/>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ItalianB1Centauro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352800"/>
            <a:ext cx="33909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96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Japan-Militarism and Expansion</a:t>
            </a:r>
          </a:p>
          <a:p>
            <a:pPr>
              <a:buFont typeface="Wingdings" panose="05000000000000000000" pitchFamily="2" charset="2"/>
              <a:buNone/>
            </a:pPr>
            <a:r>
              <a:rPr lang="en-US" sz="1800" b="1">
                <a:latin typeface="Garamond" panose="02020404030301010803" pitchFamily="18" charset="0"/>
              </a:rPr>
              <a:t>      Why Japan expanded</a:t>
            </a:r>
          </a:p>
          <a:p>
            <a:r>
              <a:rPr lang="en-US" sz="1600">
                <a:latin typeface="Garamond" panose="02020404030301010803" pitchFamily="18" charset="0"/>
              </a:rPr>
              <a:t>Japan was an modernized country that needed resources they lacked like oil, steel, and coal.</a:t>
            </a:r>
          </a:p>
          <a:p>
            <a:r>
              <a:rPr lang="en-US" sz="1600">
                <a:latin typeface="Garamond" panose="02020404030301010803" pitchFamily="18" charset="0"/>
              </a:rPr>
              <a:t>Japan decided to go out into other countries and get those recourses</a:t>
            </a:r>
          </a:p>
          <a:p>
            <a:pPr>
              <a:buFont typeface="Wingdings" panose="05000000000000000000" pitchFamily="2" charset="2"/>
              <a:buNone/>
            </a:pPr>
            <a:r>
              <a:rPr lang="en-US" sz="1800" b="1">
                <a:latin typeface="Garamond" panose="02020404030301010803" pitchFamily="18" charset="0"/>
              </a:rPr>
              <a:t>      When Japan expanded</a:t>
            </a:r>
          </a:p>
          <a:p>
            <a:r>
              <a:rPr lang="en-US" sz="1600">
                <a:latin typeface="Garamond" panose="02020404030301010803" pitchFamily="18" charset="0"/>
              </a:rPr>
              <a:t>Japan’s expansion started 1931</a:t>
            </a:r>
          </a:p>
          <a:p>
            <a:pPr>
              <a:buFont typeface="Wingdings" panose="05000000000000000000" pitchFamily="2" charset="2"/>
              <a:buNone/>
            </a:pPr>
            <a:r>
              <a:rPr lang="en-US" sz="1800" b="1">
                <a:latin typeface="Garamond" panose="02020404030301010803" pitchFamily="18" charset="0"/>
              </a:rPr>
              <a:t>      What came from Japan’s expansion</a:t>
            </a:r>
          </a:p>
          <a:p>
            <a:r>
              <a:rPr lang="en-US" sz="1600">
                <a:latin typeface="Garamond" panose="02020404030301010803" pitchFamily="18" charset="0"/>
              </a:rPr>
              <a:t>Japan with its expansion they wanted as much land as possible</a:t>
            </a:r>
          </a:p>
          <a:p>
            <a:r>
              <a:rPr lang="en-US" sz="1600">
                <a:latin typeface="Garamond" panose="02020404030301010803" pitchFamily="18" charset="0"/>
              </a:rPr>
              <a:t>Japan attacked Pearl Harbor  Dec 7</a:t>
            </a:r>
            <a:r>
              <a:rPr lang="en-US" sz="1600" baseline="30000">
                <a:latin typeface="Garamond" panose="02020404030301010803" pitchFamily="18" charset="0"/>
              </a:rPr>
              <a:t>th</a:t>
            </a:r>
            <a:r>
              <a:rPr lang="en-US" sz="1600">
                <a:latin typeface="Garamond" panose="02020404030301010803" pitchFamily="18" charset="0"/>
              </a:rPr>
              <a:t>, 1941</a:t>
            </a:r>
          </a:p>
          <a:p>
            <a:r>
              <a:rPr lang="en-US" sz="1600">
                <a:latin typeface="Garamond" panose="02020404030301010803" pitchFamily="18" charset="0"/>
              </a:rPr>
              <a:t>This lead to World War II</a:t>
            </a:r>
          </a:p>
        </p:txBody>
      </p:sp>
      <p:pic>
        <p:nvPicPr>
          <p:cNvPr id="547843" name="Picture 3" descr="Ja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73438"/>
            <a:ext cx="4648200" cy="3484562"/>
          </a:xfrm>
          <a:prstGeom prst="rect">
            <a:avLst/>
          </a:prstGeom>
          <a:noFill/>
          <a:extLst>
            <a:ext uri="{909E8E84-426E-40DD-AFC4-6F175D3DCCD1}">
              <a14:hiddenFill xmlns:a14="http://schemas.microsoft.com/office/drawing/2010/main">
                <a:solidFill>
                  <a:srgbClr val="FFFFFF"/>
                </a:solidFill>
              </a14:hiddenFill>
            </a:ext>
          </a:extLst>
        </p:spPr>
      </p:pic>
      <p:pic>
        <p:nvPicPr>
          <p:cNvPr id="547844" name="Picture 4" descr="Pearl%20Harbor%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52800"/>
            <a:ext cx="4114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0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Japan Invades China</a:t>
            </a:r>
          </a:p>
          <a:p>
            <a:r>
              <a:rPr lang="en-US" sz="1600">
                <a:latin typeface="Garamond" panose="02020404030301010803" pitchFamily="18" charset="0"/>
              </a:rPr>
              <a:t>In 1931, Japan watched China’s Communist vs. Nationalist civil war with interest</a:t>
            </a:r>
          </a:p>
          <a:p>
            <a:r>
              <a:rPr lang="en-US" sz="1600">
                <a:latin typeface="Garamond" panose="02020404030301010803" pitchFamily="18" charset="0"/>
              </a:rPr>
              <a:t>Took advantage of the country’s weak situation and invaded Manchuria-start of WWII in Asia</a:t>
            </a:r>
          </a:p>
          <a:p>
            <a:r>
              <a:rPr lang="en-US" sz="1600">
                <a:latin typeface="Garamond" panose="02020404030301010803" pitchFamily="18" charset="0"/>
              </a:rPr>
              <a:t>In 1937, Japan launched an all-out invasion of China</a:t>
            </a:r>
          </a:p>
          <a:p>
            <a:r>
              <a:rPr lang="en-US" sz="1600">
                <a:latin typeface="Garamond" panose="02020404030301010803" pitchFamily="18" charset="0"/>
              </a:rPr>
              <a:t>Massive destruction of villages and farms, starvation was rampant in China</a:t>
            </a:r>
          </a:p>
          <a:p>
            <a:r>
              <a:rPr lang="en-US" sz="1600">
                <a:latin typeface="Garamond" panose="02020404030301010803" pitchFamily="18" charset="0"/>
              </a:rPr>
              <a:t>Communists and Nationalists temporarily formed a truce to fight off the Japanese</a:t>
            </a:r>
          </a:p>
          <a:p>
            <a:r>
              <a:rPr lang="en-US" sz="1600">
                <a:latin typeface="Garamond" panose="02020404030301010803" pitchFamily="18" charset="0"/>
              </a:rPr>
              <a:t>The invasion of China by Japan caused strained relations between Japan and the U.S. and the U.S. cut off it’s oil supply to Japan</a:t>
            </a:r>
          </a:p>
          <a:p>
            <a:r>
              <a:rPr lang="en-US" sz="1600">
                <a:latin typeface="Garamond" panose="02020404030301010803" pitchFamily="18" charset="0"/>
              </a:rPr>
              <a:t>This would lead to Japanese aggression towards the U.S. and the bombing of Pearl Harbor.</a:t>
            </a:r>
          </a:p>
        </p:txBody>
      </p:sp>
      <p:pic>
        <p:nvPicPr>
          <p:cNvPr id="557059" name="Picture 3" descr="japanese_in_chi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05201"/>
            <a:ext cx="3276600" cy="2220913"/>
          </a:xfrm>
          <a:prstGeom prst="rect">
            <a:avLst/>
          </a:prstGeom>
          <a:noFill/>
          <a:extLst>
            <a:ext uri="{909E8E84-426E-40DD-AFC4-6F175D3DCCD1}">
              <a14:hiddenFill xmlns:a14="http://schemas.microsoft.com/office/drawing/2010/main">
                <a:solidFill>
                  <a:srgbClr val="FFFFFF"/>
                </a:solidFill>
              </a14:hiddenFill>
            </a:ext>
          </a:extLst>
        </p:spPr>
      </p:pic>
      <p:pic>
        <p:nvPicPr>
          <p:cNvPr id="557060" name="Picture 4" descr="terror_sky_177x23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225" y="3581400"/>
            <a:ext cx="163195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1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p:txBody>
          <a:bodyPr/>
          <a:lstStyle/>
          <a:p>
            <a:r>
              <a:rPr lang="en-US"/>
              <a:t>World War Two</a:t>
            </a:r>
          </a:p>
        </p:txBody>
      </p:sp>
      <p:sp>
        <p:nvSpPr>
          <p:cNvPr id="251909"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56824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u="sng">
                <a:latin typeface="Garamond" panose="02020404030301010803" pitchFamily="18" charset="0"/>
              </a:rPr>
              <a:t>Imperialism (1800’s)</a:t>
            </a:r>
          </a:p>
          <a:p>
            <a:pPr>
              <a:buFont typeface="Wingdings" panose="05000000000000000000" pitchFamily="2" charset="2"/>
              <a:buNone/>
            </a:pPr>
            <a:endParaRPr lang="en-US" sz="1600">
              <a:latin typeface="Garamond" panose="02020404030301010803" pitchFamily="18" charset="0"/>
            </a:endParaRPr>
          </a:p>
          <a:p>
            <a:pPr>
              <a:buClr>
                <a:schemeClr val="tx1"/>
              </a:buClr>
            </a:pPr>
            <a:r>
              <a:rPr lang="en-US" sz="1600">
                <a:latin typeface="Garamond" panose="02020404030301010803" pitchFamily="18" charset="0"/>
              </a:rPr>
              <a:t>The domination by one country of the political and /or economic life of another country.</a:t>
            </a:r>
          </a:p>
          <a:p>
            <a:pPr>
              <a:buClr>
                <a:schemeClr val="tx1"/>
              </a:buClr>
            </a:pPr>
            <a:r>
              <a:rPr lang="en-US" sz="1600">
                <a:latin typeface="Garamond" panose="02020404030301010803" pitchFamily="18" charset="0"/>
              </a:rPr>
              <a:t>Britain, France, Germany major imperialists</a:t>
            </a:r>
          </a:p>
          <a:p>
            <a:pPr>
              <a:buClr>
                <a:schemeClr val="tx1"/>
              </a:buClr>
            </a:pPr>
            <a:r>
              <a:rPr lang="en-US" sz="1600">
                <a:latin typeface="Garamond" panose="02020404030301010803" pitchFamily="18" charset="0"/>
              </a:rPr>
              <a:t>Competed for colonies and economic power.</a:t>
            </a:r>
          </a:p>
          <a:p>
            <a:pPr>
              <a:buClr>
                <a:schemeClr val="tx1"/>
              </a:buClr>
            </a:pPr>
            <a:r>
              <a:rPr lang="en-US" sz="1600">
                <a:latin typeface="Garamond" panose="02020404030301010803" pitchFamily="18" charset="0"/>
              </a:rPr>
              <a:t>One of the causes of WWI</a:t>
            </a:r>
          </a:p>
          <a:p>
            <a:pPr>
              <a:buClr>
                <a:schemeClr val="tx1"/>
              </a:buClr>
              <a:buFont typeface="Wingdings" panose="05000000000000000000" pitchFamily="2" charset="2"/>
              <a:buNone/>
            </a:pPr>
            <a:r>
              <a:rPr lang="en-US" sz="1600">
                <a:latin typeface="Garamond" panose="02020404030301010803" pitchFamily="18" charset="0"/>
              </a:rPr>
              <a:t> </a:t>
            </a:r>
          </a:p>
          <a:p>
            <a:pPr algn="ctr"/>
            <a:endParaRPr lang="en-US" sz="3600" b="1" u="sng">
              <a:latin typeface="Garamond" panose="02020404030301010803" pitchFamily="18" charset="0"/>
            </a:endParaRPr>
          </a:p>
        </p:txBody>
      </p:sp>
      <p:pic>
        <p:nvPicPr>
          <p:cNvPr id="432131" name="Picture 3" descr="br%20imperi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8575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67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Appeasement </a:t>
            </a:r>
          </a:p>
          <a:p>
            <a:pPr algn="ctr">
              <a:buFont typeface="Wingdings" panose="05000000000000000000" pitchFamily="2" charset="2"/>
              <a:buNone/>
            </a:pPr>
            <a:endParaRPr lang="en-US" b="1">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Definition:</a:t>
            </a:r>
            <a:r>
              <a:rPr lang="en-US" sz="1600">
                <a:latin typeface="Garamond" panose="02020404030301010803" pitchFamily="18" charset="0"/>
              </a:rPr>
              <a:t> Appeasement is giving in to an aggressor in order to preserve peace.</a:t>
            </a:r>
          </a:p>
          <a:p>
            <a:pPr>
              <a:buFont typeface="Wingdings" panose="05000000000000000000" pitchFamily="2" charset="2"/>
              <a:buNone/>
            </a:pPr>
            <a:endParaRPr lang="en-US" sz="1600">
              <a:latin typeface="Garamond" panose="02020404030301010803" pitchFamily="18" charset="0"/>
            </a:endParaRPr>
          </a:p>
          <a:p>
            <a:r>
              <a:rPr lang="en-US" sz="1600">
                <a:latin typeface="Garamond" panose="02020404030301010803" pitchFamily="18" charset="0"/>
              </a:rPr>
              <a:t>Appeasement was used in WWII.</a:t>
            </a:r>
          </a:p>
          <a:p>
            <a:r>
              <a:rPr lang="en-US" sz="1600">
                <a:latin typeface="Garamond" panose="02020404030301010803" pitchFamily="18" charset="0"/>
              </a:rPr>
              <a:t>On March 7, 1936 German troops moved into the Rhineland, and the stunned French were unwilling to risk war.</a:t>
            </a:r>
          </a:p>
          <a:p>
            <a:r>
              <a:rPr lang="en-US" sz="1600">
                <a:latin typeface="Garamond" panose="02020404030301010803" pitchFamily="18" charset="0"/>
              </a:rPr>
              <a:t>The British urged appeasement to keep from starting another war with Germany. </a:t>
            </a:r>
          </a:p>
          <a:p>
            <a:r>
              <a:rPr lang="en-US" sz="1600">
                <a:latin typeface="Garamond" panose="02020404030301010803" pitchFamily="18" charset="0"/>
              </a:rPr>
              <a:t>Hitler later admitted that if the French and British had challenged him and not practiced appeasement that he would have backed down and WWII could have very well been avoided. </a:t>
            </a:r>
          </a:p>
          <a:p>
            <a:endParaRPr lang="en-US" sz="1600">
              <a:latin typeface="Garamond" panose="02020404030301010803" pitchFamily="18" charset="0"/>
            </a:endParaRPr>
          </a:p>
          <a:p>
            <a:endParaRPr lang="en-US" sz="1600">
              <a:latin typeface="Garamond" panose="02020404030301010803" pitchFamily="18" charset="0"/>
            </a:endParaRPr>
          </a:p>
        </p:txBody>
      </p:sp>
      <p:pic>
        <p:nvPicPr>
          <p:cNvPr id="43011" name="Picture 3" descr="territories_1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05201"/>
            <a:ext cx="7162800"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67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r>
              <a:rPr lang="en-US" sz="3600">
                <a:latin typeface="Garamond" panose="02020404030301010803" pitchFamily="18" charset="0"/>
              </a:rPr>
              <a:t>Munich Pact</a:t>
            </a:r>
          </a:p>
        </p:txBody>
      </p:sp>
      <p:sp>
        <p:nvSpPr>
          <p:cNvPr id="688131" name="Rectangle 3"/>
          <p:cNvSpPr>
            <a:spLocks noGrp="1" noChangeArrowheads="1"/>
          </p:cNvSpPr>
          <p:nvPr>
            <p:ph idx="1"/>
          </p:nvPr>
        </p:nvSpPr>
        <p:spPr>
          <a:xfrm>
            <a:off x="1981200" y="1600200"/>
            <a:ext cx="8229600" cy="5257800"/>
          </a:xfrm>
        </p:spPr>
        <p:txBody>
          <a:bodyPr/>
          <a:lstStyle/>
          <a:p>
            <a:r>
              <a:rPr lang="en-US" sz="1600">
                <a:latin typeface="Garamond" panose="02020404030301010803" pitchFamily="18" charset="0"/>
              </a:rPr>
              <a:t>In September 1938 Hitler demanded the western part of Czechoslovakia known as the Sudetenland become part of Germany.</a:t>
            </a:r>
          </a:p>
          <a:p>
            <a:r>
              <a:rPr lang="en-US" sz="1600">
                <a:latin typeface="Garamond" panose="02020404030301010803" pitchFamily="18" charset="0"/>
              </a:rPr>
              <a:t>Hitler claimed that 3 million German speaking people lived there and should be German territory.</a:t>
            </a:r>
          </a:p>
          <a:p>
            <a:r>
              <a:rPr lang="en-US" sz="1600">
                <a:latin typeface="Garamond" panose="02020404030301010803" pitchFamily="18" charset="0"/>
              </a:rPr>
              <a:t>The Czech Government refused to give the Sudetenland to Hitler.</a:t>
            </a:r>
          </a:p>
          <a:p>
            <a:r>
              <a:rPr lang="en-US" sz="1600">
                <a:latin typeface="Garamond" panose="02020404030301010803" pitchFamily="18" charset="0"/>
              </a:rPr>
              <a:t>The Czech’s had an alliance with France and asked France for help.</a:t>
            </a:r>
          </a:p>
          <a:p>
            <a:r>
              <a:rPr lang="en-US" sz="1600">
                <a:latin typeface="Garamond" panose="02020404030301010803" pitchFamily="18" charset="0"/>
              </a:rPr>
              <a:t>Britain and France began to prepare for war.</a:t>
            </a:r>
          </a:p>
          <a:p>
            <a:r>
              <a:rPr lang="en-US" sz="1600">
                <a:latin typeface="Garamond" panose="02020404030301010803" pitchFamily="18" charset="0"/>
              </a:rPr>
              <a:t>To avoid war the British, French Germans and Italians meet at the Munich conference.</a:t>
            </a:r>
          </a:p>
          <a:p>
            <a:r>
              <a:rPr lang="en-US" sz="1600">
                <a:latin typeface="Garamond" panose="02020404030301010803" pitchFamily="18" charset="0"/>
              </a:rPr>
              <a:t>Great Britain in a effort to avoid war appeases Germany and gives Hitler the Sudetenland.  Hitler promises not to take anymore land in Europe.</a:t>
            </a:r>
          </a:p>
          <a:p>
            <a:r>
              <a:rPr lang="en-US" sz="1600">
                <a:latin typeface="Garamond" panose="02020404030301010803" pitchFamily="18" charset="0"/>
              </a:rPr>
              <a:t>6 months later Hitler takes the rest of Czechoslovakia.</a:t>
            </a:r>
          </a:p>
          <a:p>
            <a:r>
              <a:rPr lang="en-US" sz="1600">
                <a:latin typeface="Garamond" panose="02020404030301010803" pitchFamily="18" charset="0"/>
              </a:rPr>
              <a:t>Appeasement was a failure.</a:t>
            </a:r>
          </a:p>
          <a:p>
            <a:endParaRPr lang="en-US" sz="1600">
              <a:latin typeface="Garamond" panose="02020404030301010803" pitchFamily="18" charset="0"/>
            </a:endParaRPr>
          </a:p>
        </p:txBody>
      </p:sp>
      <p:pic>
        <p:nvPicPr>
          <p:cNvPr id="688132" name="Picture 4" descr="Eg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191000"/>
            <a:ext cx="1779588"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87851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idx="1"/>
          </p:nvPr>
        </p:nvSpPr>
        <p:spPr>
          <a:xfrm>
            <a:off x="1676400" y="228600"/>
            <a:ext cx="8763000" cy="6400800"/>
          </a:xfrm>
        </p:spPr>
        <p:txBody>
          <a:bodyPr/>
          <a:lstStyle/>
          <a:p>
            <a:pPr algn="ctr">
              <a:buFont typeface="Wingdings" panose="05000000000000000000" pitchFamily="2" charset="2"/>
              <a:buNone/>
            </a:pPr>
            <a:r>
              <a:rPr lang="en-US" sz="3600" b="1">
                <a:latin typeface="Garamond" panose="02020404030301010803" pitchFamily="18" charset="0"/>
              </a:rPr>
              <a:t>Axis Powers</a:t>
            </a:r>
          </a:p>
          <a:p>
            <a:r>
              <a:rPr lang="en-US" sz="1600">
                <a:latin typeface="Garamond" panose="02020404030301010803" pitchFamily="18" charset="0"/>
              </a:rPr>
              <a:t>During World War II</a:t>
            </a:r>
          </a:p>
          <a:p>
            <a:r>
              <a:rPr lang="en-US" sz="1600">
                <a:latin typeface="Garamond" panose="02020404030301010803" pitchFamily="18" charset="0"/>
              </a:rPr>
              <a:t>Alliance between Germany, Japan, Italy</a:t>
            </a:r>
          </a:p>
          <a:p>
            <a:r>
              <a:rPr lang="en-US" sz="1600">
                <a:latin typeface="Garamond" panose="02020404030301010803" pitchFamily="18" charset="0"/>
              </a:rPr>
              <a:t>Known as the Berlin-Rome-Tokyo Axis</a:t>
            </a:r>
          </a:p>
          <a:p>
            <a:r>
              <a:rPr lang="en-US" sz="1600">
                <a:latin typeface="Garamond" panose="02020404030301010803" pitchFamily="18" charset="0"/>
              </a:rPr>
              <a:t>They set out to gain world domination.</a:t>
            </a:r>
          </a:p>
          <a:p>
            <a:r>
              <a:rPr lang="en-US" sz="1600">
                <a:latin typeface="Garamond" panose="02020404030301010803" pitchFamily="18" charset="0"/>
              </a:rPr>
              <a:t>Agreed to help fight for and protect each other if other countries declared war on them.</a:t>
            </a:r>
          </a:p>
          <a:p>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374787" name="Picture 3" descr="78927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14600"/>
            <a:ext cx="4800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61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Pearl Harbor</a:t>
            </a:r>
          </a:p>
          <a:p>
            <a:r>
              <a:rPr lang="en-US" sz="1600">
                <a:latin typeface="Garamond" panose="02020404030301010803" pitchFamily="18" charset="0"/>
              </a:rPr>
              <a:t>Japan began its expansion in 1931. To increase their resources, Japanese leaders looked toward the rich European colonies of Southeast Asia. </a:t>
            </a:r>
          </a:p>
          <a:p>
            <a:r>
              <a:rPr lang="en-US" sz="1600">
                <a:latin typeface="Garamond" panose="02020404030301010803" pitchFamily="18" charset="0"/>
              </a:rPr>
              <a:t>The United States knew that if Japan conquered European colonies there, it could also threaten United States island colonies. </a:t>
            </a:r>
          </a:p>
          <a:p>
            <a:r>
              <a:rPr lang="en-US" sz="1600">
                <a:latin typeface="Garamond" panose="02020404030301010803" pitchFamily="18" charset="0"/>
              </a:rPr>
              <a:t>After the United States cut off oil supply in Japan, the Japanese began planning a massive attack on Southeast Asia and in the Pacific, both at the same time. </a:t>
            </a:r>
          </a:p>
          <a:p>
            <a:r>
              <a:rPr lang="en-US" sz="1600">
                <a:latin typeface="Garamond" panose="02020404030301010803" pitchFamily="18" charset="0"/>
              </a:rPr>
              <a:t>On December 7, 1941, American sailors at Pearl Harbor in Hawaii awoke to the roar of explosives. </a:t>
            </a:r>
          </a:p>
          <a:p>
            <a:r>
              <a:rPr lang="en-US" sz="1600">
                <a:latin typeface="Garamond" panose="02020404030301010803" pitchFamily="18" charset="0"/>
              </a:rPr>
              <a:t>It was mostly an air strike, and within two hours, the Japanese had sunk or damaged 18 ships.</a:t>
            </a:r>
          </a:p>
          <a:p>
            <a:r>
              <a:rPr lang="en-US" sz="1600">
                <a:latin typeface="Garamond" panose="02020404030301010803" pitchFamily="18" charset="0"/>
              </a:rPr>
              <a:t>The day after the attack, Congress declared war on Japan. </a:t>
            </a:r>
          </a:p>
          <a:p>
            <a:r>
              <a:rPr lang="en-US" sz="1600">
                <a:latin typeface="Garamond" panose="02020404030301010803" pitchFamily="18" charset="0"/>
              </a:rPr>
              <a:t>President Roosevelt described December 7 as “a date which will live in infamy.”</a:t>
            </a:r>
          </a:p>
        </p:txBody>
      </p:sp>
      <p:pic>
        <p:nvPicPr>
          <p:cNvPr id="359427" name="Picture 3" descr="pearlharbo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4419601"/>
            <a:ext cx="3781425"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59428" name="Picture 4" descr="4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86200"/>
            <a:ext cx="2743200" cy="252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27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Battle for Stalingrad</a:t>
            </a:r>
          </a:p>
          <a:p>
            <a:r>
              <a:rPr lang="en-US" sz="1600">
                <a:latin typeface="Garamond" panose="02020404030301010803" pitchFamily="18" charset="0"/>
              </a:rPr>
              <a:t>Stalingrad was a major industrial center of the Soviet Union</a:t>
            </a:r>
          </a:p>
          <a:p>
            <a:r>
              <a:rPr lang="en-US" sz="1600">
                <a:latin typeface="Garamond" panose="02020404030301010803" pitchFamily="18" charset="0"/>
              </a:rPr>
              <a:t>The battle began on August 23, 1942</a:t>
            </a:r>
          </a:p>
          <a:p>
            <a:r>
              <a:rPr lang="en-US" sz="1600">
                <a:latin typeface="Garamond" panose="02020404030301010803" pitchFamily="18" charset="0"/>
              </a:rPr>
              <a:t>Stalin told his soldiers to defend the city at all costs, “Not one step backward”</a:t>
            </a:r>
          </a:p>
          <a:p>
            <a:r>
              <a:rPr lang="en-US" sz="1600">
                <a:latin typeface="Garamond" panose="02020404030301010803" pitchFamily="18" charset="0"/>
              </a:rPr>
              <a:t>By November, the attacking Germans controlled 90% of the city</a:t>
            </a:r>
          </a:p>
          <a:p>
            <a:r>
              <a:rPr lang="en-US" sz="1600">
                <a:latin typeface="Garamond" panose="02020404030301010803" pitchFamily="18" charset="0"/>
              </a:rPr>
              <a:t>Soviets outside the city counterattacked, surrounded the Germans, and cut of their supplies</a:t>
            </a:r>
          </a:p>
          <a:p>
            <a:r>
              <a:rPr lang="en-US" sz="1600">
                <a:latin typeface="Garamond" panose="02020404030301010803" pitchFamily="18" charset="0"/>
              </a:rPr>
              <a:t>In February, the 90,000 remaining of the 330,000 German army surrendered to the Soviets</a:t>
            </a:r>
          </a:p>
          <a:p>
            <a:r>
              <a:rPr lang="en-US" sz="1600">
                <a:latin typeface="Garamond" panose="02020404030301010803" pitchFamily="18" charset="0"/>
              </a:rPr>
              <a:t>This was a turning point, with the Germans now on the defensive</a:t>
            </a:r>
          </a:p>
          <a:p>
            <a:endParaRPr lang="en-US" sz="1600">
              <a:latin typeface="Garamond" panose="02020404030301010803" pitchFamily="18" charset="0"/>
            </a:endParaRPr>
          </a:p>
          <a:p>
            <a:endParaRPr lang="en-US" sz="1600" b="1">
              <a:latin typeface="Garamond" panose="02020404030301010803" pitchFamily="18" charset="0"/>
            </a:endParaRPr>
          </a:p>
        </p:txBody>
      </p:sp>
      <p:pic>
        <p:nvPicPr>
          <p:cNvPr id="415747" name="Picture 3" descr="stalingrad-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352801"/>
            <a:ext cx="38100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15748" name="Picture 4" descr="kriegsgera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3429000" cy="264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736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D-Day</a:t>
            </a:r>
          </a:p>
          <a:p>
            <a:pPr>
              <a:buFont typeface="Wingdings" panose="05000000000000000000" pitchFamily="2" charset="2"/>
              <a:buNone/>
            </a:pPr>
            <a:r>
              <a:rPr lang="en-US" sz="1800" b="1">
                <a:latin typeface="Garamond" panose="02020404030301010803" pitchFamily="18" charset="0"/>
              </a:rPr>
              <a:t>	</a:t>
            </a:r>
          </a:p>
          <a:p>
            <a:pPr>
              <a:buFont typeface="Wingdings" panose="05000000000000000000" pitchFamily="2" charset="2"/>
              <a:buNone/>
            </a:pPr>
            <a:r>
              <a:rPr lang="en-US" sz="1800" b="1">
                <a:latin typeface="Garamond" panose="02020404030301010803" pitchFamily="18" charset="0"/>
              </a:rPr>
              <a:t>	D-Day invasion</a:t>
            </a:r>
          </a:p>
          <a:p>
            <a:pPr>
              <a:buClr>
                <a:schemeClr val="tx1"/>
              </a:buClr>
            </a:pPr>
            <a:r>
              <a:rPr lang="en-US" sz="1600">
                <a:latin typeface="Garamond" panose="02020404030301010803" pitchFamily="18" charset="0"/>
              </a:rPr>
              <a:t>By May 1944, the invasion was ready. (WW2)</a:t>
            </a:r>
          </a:p>
          <a:p>
            <a:pPr>
              <a:buClr>
                <a:schemeClr val="tx1"/>
              </a:buClr>
            </a:pPr>
            <a:r>
              <a:rPr lang="en-US" sz="1600">
                <a:latin typeface="Garamond" panose="02020404030301010803" pitchFamily="18" charset="0"/>
              </a:rPr>
              <a:t>Thousands of planes, ships, tanks, landing craft, and 3.5 million troops were ready to move</a:t>
            </a:r>
          </a:p>
          <a:p>
            <a:pPr>
              <a:buClr>
                <a:schemeClr val="tx1"/>
              </a:buClr>
            </a:pPr>
            <a:r>
              <a:rPr lang="en-US" sz="1600">
                <a:latin typeface="Garamond" panose="02020404030301010803" pitchFamily="18" charset="0"/>
              </a:rPr>
              <a:t>American General, Dwight D. Eisenhower, planed to strike the coast of Normandy</a:t>
            </a:r>
          </a:p>
          <a:p>
            <a:pPr>
              <a:buClr>
                <a:schemeClr val="tx1"/>
              </a:buClr>
            </a:pPr>
            <a:r>
              <a:rPr lang="en-US" sz="1600">
                <a:latin typeface="Garamond" panose="02020404030301010803" pitchFamily="18" charset="0"/>
              </a:rPr>
              <a:t>The Germans knew and attack was coming but they did not know where</a:t>
            </a:r>
          </a:p>
          <a:p>
            <a:pPr>
              <a:buClr>
                <a:schemeClr val="tx1"/>
              </a:buClr>
            </a:pPr>
            <a:r>
              <a:rPr lang="en-US" sz="1600">
                <a:latin typeface="Garamond" panose="02020404030301010803" pitchFamily="18" charset="0"/>
              </a:rPr>
              <a:t>The allies sent a dummy army to the France seaport of Calais </a:t>
            </a:r>
          </a:p>
          <a:p>
            <a:pPr>
              <a:buClr>
                <a:schemeClr val="tx1"/>
              </a:buClr>
            </a:pPr>
            <a:r>
              <a:rPr lang="en-US" sz="1600">
                <a:latin typeface="Garamond" panose="02020404030301010803" pitchFamily="18" charset="0"/>
              </a:rPr>
              <a:t>The code name “Operation Overload” was the greatest invasion in history</a:t>
            </a:r>
          </a:p>
          <a:p>
            <a:pPr>
              <a:buClr>
                <a:schemeClr val="tx1"/>
              </a:buClr>
            </a:pPr>
            <a:r>
              <a:rPr lang="en-US" sz="1600">
                <a:latin typeface="Garamond" panose="02020404030301010803" pitchFamily="18" charset="0"/>
              </a:rPr>
              <a:t>The day chosen for the invasion was June 6</a:t>
            </a:r>
            <a:r>
              <a:rPr lang="en-US" sz="1600" baseline="30000">
                <a:latin typeface="Garamond" panose="02020404030301010803" pitchFamily="18" charset="0"/>
              </a:rPr>
              <a:t>th</a:t>
            </a:r>
            <a:r>
              <a:rPr lang="en-US" sz="1600">
                <a:latin typeface="Garamond" panose="02020404030301010803" pitchFamily="18" charset="0"/>
              </a:rPr>
              <a:t> 1944, D-Day</a:t>
            </a:r>
          </a:p>
          <a:p>
            <a:pPr>
              <a:buClr>
                <a:schemeClr val="tx1"/>
              </a:buClr>
              <a:buFont typeface="Wingdings" panose="05000000000000000000" pitchFamily="2" charset="2"/>
              <a:buNone/>
            </a:pPr>
            <a:r>
              <a:rPr lang="en-US" sz="1800" b="1">
                <a:latin typeface="Garamond" panose="02020404030301010803" pitchFamily="18" charset="0"/>
              </a:rPr>
              <a:t>	The Battle</a:t>
            </a:r>
          </a:p>
          <a:p>
            <a:pPr>
              <a:buClr>
                <a:schemeClr val="tx1"/>
              </a:buClr>
            </a:pPr>
            <a:r>
              <a:rPr lang="en-US" sz="1600">
                <a:latin typeface="Garamond" panose="02020404030301010803" pitchFamily="18" charset="0"/>
              </a:rPr>
              <a:t>The American, French, British, and Canadian troops were deployed on a beach in Normandy</a:t>
            </a:r>
          </a:p>
          <a:p>
            <a:pPr>
              <a:buClr>
                <a:schemeClr val="tx1"/>
              </a:buClr>
            </a:pPr>
            <a:r>
              <a:rPr lang="en-US" sz="1600">
                <a:latin typeface="Garamond" panose="02020404030301010803" pitchFamily="18" charset="0"/>
              </a:rPr>
              <a:t>The Germans protected them selves by staying behind concrete walls and using machine guns</a:t>
            </a:r>
          </a:p>
          <a:p>
            <a:pPr>
              <a:buClr>
                <a:schemeClr val="tx1"/>
              </a:buClr>
            </a:pPr>
            <a:r>
              <a:rPr lang="en-US" sz="1600">
                <a:latin typeface="Garamond" panose="02020404030301010803" pitchFamily="18" charset="0"/>
              </a:rPr>
              <a:t>About 3,000 Americans died that morning</a:t>
            </a:r>
          </a:p>
          <a:p>
            <a:pPr>
              <a:buClr>
                <a:schemeClr val="tx1"/>
              </a:buClr>
            </a:pPr>
            <a:r>
              <a:rPr lang="en-US" sz="1600">
                <a:latin typeface="Garamond" panose="02020404030301010803" pitchFamily="18" charset="0"/>
              </a:rPr>
              <a:t>The Allies eventually won the battle and within another month 1 million more troops had landed there</a:t>
            </a:r>
          </a:p>
          <a:p>
            <a:pPr>
              <a:buClr>
                <a:schemeClr val="tx1"/>
              </a:buClr>
            </a:pPr>
            <a:r>
              <a:rPr lang="en-US" sz="1600">
                <a:latin typeface="Garamond" panose="02020404030301010803" pitchFamily="18" charset="0"/>
              </a:rPr>
              <a:t>The Germans were forced into full retreat </a:t>
            </a:r>
          </a:p>
          <a:p>
            <a:pPr>
              <a:buClr>
                <a:schemeClr val="tx1"/>
              </a:buClr>
              <a:buFont typeface="Wingdings" panose="05000000000000000000" pitchFamily="2" charset="2"/>
              <a:buNone/>
            </a:pPr>
            <a:r>
              <a:rPr lang="en-US" sz="1800" b="1">
                <a:latin typeface="Garamond" panose="02020404030301010803" pitchFamily="18" charset="0"/>
              </a:rPr>
              <a:t>		</a:t>
            </a:r>
          </a:p>
          <a:p>
            <a:pPr>
              <a:buFont typeface="Wingdings" panose="05000000000000000000" pitchFamily="2" charset="2"/>
              <a:buNone/>
            </a:pPr>
            <a:endParaRPr lang="en-US" sz="1800" b="1">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p:txBody>
      </p:sp>
      <p:pic>
        <p:nvPicPr>
          <p:cNvPr id="361475" name="Picture 3" descr="dda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57800"/>
            <a:ext cx="28638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61476" name="Picture 4" descr="SC2064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876801"/>
            <a:ext cx="3875088"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39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idx="1"/>
          </p:nvPr>
        </p:nvSpPr>
        <p:spPr>
          <a:xfrm>
            <a:off x="1752600" y="228600"/>
            <a:ext cx="8686800" cy="6400800"/>
          </a:xfrm>
        </p:spPr>
        <p:txBody>
          <a:bodyPr/>
          <a:lstStyle/>
          <a:p>
            <a:pPr algn="ctr">
              <a:buFont typeface="Wingdings" panose="05000000000000000000" pitchFamily="2" charset="2"/>
              <a:buNone/>
            </a:pPr>
            <a:r>
              <a:rPr lang="en-US" sz="3600" b="1">
                <a:latin typeface="Garamond" panose="02020404030301010803" pitchFamily="18" charset="0"/>
              </a:rPr>
              <a:t>Hiroshima/Nagasaki</a:t>
            </a:r>
          </a:p>
          <a:p>
            <a:endParaRPr lang="en-US" sz="800">
              <a:latin typeface="Garamond" panose="02020404030301010803" pitchFamily="18" charset="0"/>
            </a:endParaRPr>
          </a:p>
          <a:p>
            <a:r>
              <a:rPr lang="en-US" sz="1600">
                <a:latin typeface="Garamond" panose="02020404030301010803" pitchFamily="18" charset="0"/>
              </a:rPr>
              <a:t>The two cities in Japan that the United States bombed at the end of World War II.</a:t>
            </a:r>
          </a:p>
          <a:p>
            <a:r>
              <a:rPr lang="en-US" sz="1600">
                <a:latin typeface="Garamond" panose="02020404030301010803" pitchFamily="18" charset="0"/>
              </a:rPr>
              <a:t>The cities were completely destroyed, Hiroshima first and Nagasaki three days later.</a:t>
            </a:r>
          </a:p>
          <a:p>
            <a:r>
              <a:rPr lang="en-US" sz="1600">
                <a:latin typeface="Garamond" panose="02020404030301010803" pitchFamily="18" charset="0"/>
              </a:rPr>
              <a:t>President Truman decided to drop the bombs on Japan when Japan failed to surrender to the U.S. in 1945.</a:t>
            </a:r>
          </a:p>
          <a:p>
            <a:r>
              <a:rPr lang="en-US" sz="1600">
                <a:latin typeface="Garamond" panose="02020404030301010803" pitchFamily="18" charset="0"/>
              </a:rPr>
              <a:t>The affect that the Nuclear bombs had on these cities was deadly.  70,000 people died immediately, and 200,000 were killed due to the bombs’ repercussions.</a:t>
            </a:r>
          </a:p>
          <a:p>
            <a:r>
              <a:rPr lang="en-US" sz="1600">
                <a:latin typeface="Garamond" panose="02020404030301010803" pitchFamily="18" charset="0"/>
              </a:rPr>
              <a:t>Japan surrendered to the U.S. on September 2, 1945.  With the surrender, World War II had officially ended.</a:t>
            </a:r>
          </a:p>
          <a:p>
            <a:r>
              <a:rPr lang="en-US" sz="1600">
                <a:latin typeface="Garamond" panose="02020404030301010803" pitchFamily="18" charset="0"/>
              </a:rPr>
              <a:t>The dropping of the bomb made the U.S. a superpower</a:t>
            </a:r>
          </a:p>
          <a:p>
            <a:r>
              <a:rPr lang="en-US" sz="1600">
                <a:latin typeface="Garamond" panose="02020404030301010803" pitchFamily="18" charset="0"/>
              </a:rPr>
              <a:t>The creation of these bombs lead to an arms race between the U.S. and the Soviets, each country fearing that they were weaker than other.</a:t>
            </a:r>
          </a:p>
        </p:txBody>
      </p:sp>
      <p:pic>
        <p:nvPicPr>
          <p:cNvPr id="398339" name="Picture 3" descr="hirosh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581400"/>
            <a:ext cx="4381500" cy="3068638"/>
          </a:xfrm>
          <a:prstGeom prst="rect">
            <a:avLst/>
          </a:prstGeom>
          <a:noFill/>
          <a:extLst>
            <a:ext uri="{909E8E84-426E-40DD-AFC4-6F175D3DCCD1}">
              <a14:hiddenFill xmlns:a14="http://schemas.microsoft.com/office/drawing/2010/main">
                <a:solidFill>
                  <a:srgbClr val="FFFFFF"/>
                </a:solidFill>
              </a14:hiddenFill>
            </a:ext>
          </a:extLst>
        </p:spPr>
      </p:pic>
      <p:pic>
        <p:nvPicPr>
          <p:cNvPr id="398340" name="Picture 4" descr="bombe-hiroshima-al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86201"/>
            <a:ext cx="3600450" cy="267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4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Winston Churchill</a:t>
            </a:r>
          </a:p>
          <a:p>
            <a:r>
              <a:rPr lang="en-US" sz="1800" b="1">
                <a:latin typeface="Garamond" panose="02020404030301010803" pitchFamily="18" charset="0"/>
              </a:rPr>
              <a:t>Prime Minister of England during WWII-</a:t>
            </a:r>
          </a:p>
          <a:p>
            <a:r>
              <a:rPr lang="en-US" sz="1600">
                <a:latin typeface="Garamond" panose="02020404030301010803" pitchFamily="18" charset="0"/>
              </a:rPr>
              <a:t>Churchill and his country England were an ally of the United States, Russia, and France during the World War II.</a:t>
            </a:r>
          </a:p>
          <a:p>
            <a:r>
              <a:rPr lang="en-US" sz="1800" b="1">
                <a:latin typeface="Garamond" panose="02020404030301010803" pitchFamily="18" charset="0"/>
              </a:rPr>
              <a:t>Yalta Conference-</a:t>
            </a:r>
          </a:p>
          <a:p>
            <a:r>
              <a:rPr lang="en-US" sz="1600">
                <a:latin typeface="Garamond" panose="02020404030301010803" pitchFamily="18" charset="0"/>
              </a:rPr>
              <a:t>In 1945, Winston Churchill, Roosevelt, and Stalin met to decide what would happen as the World War was coming to a close. </a:t>
            </a:r>
          </a:p>
          <a:p>
            <a:r>
              <a:rPr lang="en-US" sz="1600">
                <a:latin typeface="Garamond" panose="02020404030301010803" pitchFamily="18" charset="0"/>
              </a:rPr>
              <a:t>They decided to divide up Germany and Russia, England, and the United States would all have a portion.</a:t>
            </a:r>
          </a:p>
          <a:p>
            <a:r>
              <a:rPr lang="en-US" sz="1600">
                <a:latin typeface="Garamond" panose="02020404030301010803" pitchFamily="18" charset="0"/>
              </a:rPr>
              <a:t>All knew, that everybody would go for creation of new governments after the war in Europe. </a:t>
            </a:r>
          </a:p>
          <a:p>
            <a:r>
              <a:rPr lang="en-US" sz="1600">
                <a:latin typeface="Garamond" panose="02020404030301010803" pitchFamily="18" charset="0"/>
              </a:rPr>
              <a:t>Also, they knew that Stalin would oversee the creation of new governments in Eastern Europe.</a:t>
            </a:r>
          </a:p>
          <a:p>
            <a:r>
              <a:rPr lang="en-US" sz="1600">
                <a:latin typeface="Garamond" panose="02020404030301010803" pitchFamily="18" charset="0"/>
              </a:rPr>
              <a:t>Churchill is well known for his good leadership and involvement with World War II, and help with the United States.</a:t>
            </a:r>
          </a:p>
        </p:txBody>
      </p:sp>
      <p:pic>
        <p:nvPicPr>
          <p:cNvPr id="309251" name="Picture 3" descr="churchill_wins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75100"/>
            <a:ext cx="3124200" cy="2325688"/>
          </a:xfrm>
          <a:prstGeom prst="rect">
            <a:avLst/>
          </a:prstGeom>
          <a:noFill/>
          <a:extLst>
            <a:ext uri="{909E8E84-426E-40DD-AFC4-6F175D3DCCD1}">
              <a14:hiddenFill xmlns:a14="http://schemas.microsoft.com/office/drawing/2010/main">
                <a:solidFill>
                  <a:srgbClr val="FFFFFF"/>
                </a:solidFill>
              </a14:hiddenFill>
            </a:ext>
          </a:extLst>
        </p:spPr>
      </p:pic>
      <p:pic>
        <p:nvPicPr>
          <p:cNvPr id="309252" name="Picture 4" descr="yal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36195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10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idx="1"/>
          </p:nvPr>
        </p:nvSpPr>
        <p:spPr>
          <a:xfrm>
            <a:off x="1981200" y="304801"/>
            <a:ext cx="8229600" cy="5821363"/>
          </a:xfrm>
        </p:spPr>
        <p:txBody>
          <a:bodyPr/>
          <a:lstStyle/>
          <a:p>
            <a:pPr algn="ctr">
              <a:buFont typeface="Wingdings" panose="05000000000000000000" pitchFamily="2" charset="2"/>
              <a:buNone/>
            </a:pPr>
            <a:r>
              <a:rPr lang="en-US" sz="3600" b="1">
                <a:latin typeface="Garamond" panose="02020404030301010803" pitchFamily="18" charset="0"/>
              </a:rPr>
              <a:t>Genocide</a:t>
            </a:r>
          </a:p>
          <a:p>
            <a:pPr algn="ctr"/>
            <a:r>
              <a:rPr lang="en-US" sz="1600">
                <a:latin typeface="Garamond" panose="02020404030301010803" pitchFamily="18" charset="0"/>
              </a:rPr>
              <a:t>In the present Convention, genocide means any of the following acts committed with intent to destroy, in whole or in part, a national, ethnical, racial or religious group, as such:</a:t>
            </a:r>
            <a:r>
              <a:rPr lang="en-US" sz="1600">
                <a:solidFill>
                  <a:schemeClr val="bg2"/>
                </a:solidFill>
                <a:latin typeface="Garamond" panose="02020404030301010803" pitchFamily="18" charset="0"/>
              </a:rPr>
              <a:t> </a:t>
            </a:r>
          </a:p>
          <a:p>
            <a:r>
              <a:rPr lang="en-US" sz="1600">
                <a:latin typeface="Garamond" panose="02020404030301010803" pitchFamily="18" charset="0"/>
              </a:rPr>
              <a:t>(a) Killing members of the group; </a:t>
            </a:r>
          </a:p>
          <a:p>
            <a:r>
              <a:rPr lang="en-US" sz="1600">
                <a:latin typeface="Garamond" panose="02020404030301010803" pitchFamily="18" charset="0"/>
              </a:rPr>
              <a:t>(b) Causing serious bodily or mental harm to members of the group; </a:t>
            </a:r>
          </a:p>
          <a:p>
            <a:r>
              <a:rPr lang="en-US" sz="1600">
                <a:latin typeface="Garamond" panose="02020404030301010803" pitchFamily="18" charset="0"/>
              </a:rPr>
              <a:t>(c) Deliberately inflicting on the group conditions of life calculated to bring about its physical destruction in whole or in part; </a:t>
            </a:r>
          </a:p>
          <a:p>
            <a:r>
              <a:rPr lang="en-US" sz="1600">
                <a:latin typeface="Garamond" panose="02020404030301010803" pitchFamily="18" charset="0"/>
              </a:rPr>
              <a:t>(d) Imposing measures intended to prevent births within the group; </a:t>
            </a:r>
          </a:p>
          <a:p>
            <a:r>
              <a:rPr lang="en-US" sz="1600">
                <a:latin typeface="Garamond" panose="02020404030301010803" pitchFamily="18" charset="0"/>
              </a:rPr>
              <a:t>(e) Forcibly transferring children of the group to another group.</a:t>
            </a:r>
            <a:r>
              <a:rPr lang="en-US" sz="1600"/>
              <a:t> </a:t>
            </a:r>
          </a:p>
        </p:txBody>
      </p:sp>
      <p:pic>
        <p:nvPicPr>
          <p:cNvPr id="512003" name="Picture 3" descr="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054476"/>
            <a:ext cx="6858000" cy="192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6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b="1">
                <a:latin typeface="Garamond" panose="02020404030301010803" pitchFamily="18" charset="0"/>
              </a:rPr>
              <a:t>                World War Two: Holocaust</a:t>
            </a:r>
          </a:p>
          <a:p>
            <a:r>
              <a:rPr lang="en-US" sz="1800" b="1">
                <a:latin typeface="Garamond" panose="02020404030301010803" pitchFamily="18" charset="0"/>
              </a:rPr>
              <a:t>The Holocaust:</a:t>
            </a:r>
            <a:endParaRPr lang="en-US" sz="1600" b="1">
              <a:latin typeface="Garamond" panose="02020404030301010803" pitchFamily="18" charset="0"/>
            </a:endParaRPr>
          </a:p>
          <a:p>
            <a:r>
              <a:rPr lang="en-US" sz="1600">
                <a:latin typeface="Garamond" panose="02020404030301010803" pitchFamily="18" charset="0"/>
              </a:rPr>
              <a:t>The murder of over 12 million people mainly Jews, also Gypsies, Homosexuals</a:t>
            </a:r>
          </a:p>
          <a:p>
            <a:r>
              <a:rPr lang="en-US" sz="1600">
                <a:latin typeface="Garamond" panose="02020404030301010803" pitchFamily="18" charset="0"/>
              </a:rPr>
              <a:t>Lead by Adolf Hitler who came to power following WW2 and took power with his Nazi power spreading Anti-Semitism or the hatred of Jews throughout Germany</a:t>
            </a:r>
          </a:p>
          <a:p>
            <a:r>
              <a:rPr lang="en-US" sz="1600">
                <a:latin typeface="Garamond" panose="02020404030301010803" pitchFamily="18" charset="0"/>
              </a:rPr>
              <a:t>The Jews were used as a scapegoat, the cause of Germany’s problems</a:t>
            </a:r>
          </a:p>
          <a:p>
            <a:r>
              <a:rPr lang="en-US" sz="1600">
                <a:latin typeface="Garamond" panose="02020404030301010803" pitchFamily="18" charset="0"/>
              </a:rPr>
              <a:t>By eliminating the Jews he was promoting his Aryan race, a pure German race superior to others</a:t>
            </a:r>
          </a:p>
          <a:p>
            <a:r>
              <a:rPr lang="en-US" sz="1600">
                <a:latin typeface="Garamond" panose="02020404030301010803" pitchFamily="18" charset="0"/>
              </a:rPr>
              <a:t>The plan to eliminate all the Jews was called the Final Solution, Jews were executed by the masses, gassed to death in gas chambers, starved in ghettos and death camps, and humiliated all because they were different</a:t>
            </a:r>
            <a:endParaRPr lang="en-US" sz="1800" b="1">
              <a:latin typeface="Garamond" panose="02020404030301010803" pitchFamily="18" charset="0"/>
            </a:endParaRPr>
          </a:p>
        </p:txBody>
      </p:sp>
      <p:pic>
        <p:nvPicPr>
          <p:cNvPr id="438275" name="Picture 3" descr="poljew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62400"/>
            <a:ext cx="4343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38276" name="Picture 4" descr="eg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962400"/>
            <a:ext cx="4800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7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Nationalism for the Cause of WWI</a:t>
            </a:r>
          </a:p>
          <a:p>
            <a:r>
              <a:rPr lang="en-US" sz="1600">
                <a:latin typeface="Garamond" panose="02020404030301010803" pitchFamily="18" charset="0"/>
              </a:rPr>
              <a:t>Nationalism the belief that people should be loyal mainly to their nation—that is, to the people with whom they share a culture and history—rather then to a king or empire.</a:t>
            </a:r>
          </a:p>
          <a:p>
            <a:r>
              <a:rPr lang="en-US" sz="1600">
                <a:latin typeface="Garamond" panose="02020404030301010803" pitchFamily="18" charset="0"/>
              </a:rPr>
              <a:t>Nationalism can serve as a unifying force within a country. However, it can also cause intense competition between nation, with each seeking to overpower another.</a:t>
            </a:r>
          </a:p>
          <a:p>
            <a:r>
              <a:rPr lang="en-US" sz="1600">
                <a:latin typeface="Garamond" panose="02020404030301010803" pitchFamily="18" charset="0"/>
              </a:rPr>
              <a:t>By the turn of the 20</a:t>
            </a:r>
            <a:r>
              <a:rPr lang="en-US" sz="1600" baseline="30000">
                <a:latin typeface="Garamond" panose="02020404030301010803" pitchFamily="18" charset="0"/>
              </a:rPr>
              <a:t>th</a:t>
            </a:r>
            <a:r>
              <a:rPr lang="en-US" sz="1600">
                <a:latin typeface="Garamond" panose="02020404030301010803" pitchFamily="18" charset="0"/>
              </a:rPr>
              <a:t> century, a fierce rivalry indeed had developed among Europe’s Great Powers. Those nations were Germany, Austria-Hungary, Great Britain, Russia, Italy and France.</a:t>
            </a:r>
          </a:p>
          <a:p>
            <a:r>
              <a:rPr lang="en-US" sz="1600">
                <a:latin typeface="Garamond" panose="02020404030301010803" pitchFamily="18" charset="0"/>
              </a:rPr>
              <a:t>The increasing rivalry among European nations stemmed form several sources. Competition for materials and markets was one.</a:t>
            </a:r>
          </a:p>
          <a:p>
            <a:r>
              <a:rPr lang="en-US" sz="1600">
                <a:latin typeface="Garamond" panose="02020404030301010803" pitchFamily="18" charset="0"/>
              </a:rPr>
              <a:t>Germany competed with Great Britain for industrial dominance because Germany’s many new industries made its economy the fastest growing power on the continent.</a:t>
            </a:r>
          </a:p>
          <a:p>
            <a:r>
              <a:rPr lang="en-US" sz="1600">
                <a:latin typeface="Garamond" panose="02020404030301010803" pitchFamily="18" charset="0"/>
              </a:rPr>
              <a:t>Nationalistic rivalries also grew out of territorial disputes. France for example, had never gotten over the loss of Alsace-Lorraine to Germany in the France-Prussian War (1870) Austria-Hungary and Russia both tried to dominate the Balkans, the intense nationalism of the people that lived there however, led to demands for independence.</a:t>
            </a:r>
          </a:p>
          <a:p>
            <a:endParaRPr lang="en-US" sz="1600" i="1">
              <a:latin typeface="Garamond" panose="02020404030301010803" pitchFamily="18" charset="0"/>
            </a:endParaRPr>
          </a:p>
        </p:txBody>
      </p:sp>
      <p:pic>
        <p:nvPicPr>
          <p:cNvPr id="39939" name="Picture 3" descr="is?72854826826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724400"/>
            <a:ext cx="14097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is?57064226736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953001"/>
            <a:ext cx="12192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is?2741727326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4648200"/>
            <a:ext cx="11811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93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idx="1"/>
          </p:nvPr>
        </p:nvSpPr>
        <p:spPr>
          <a:xfrm>
            <a:off x="1524000" y="0"/>
            <a:ext cx="9144000" cy="6858000"/>
          </a:xfrm>
        </p:spPr>
        <p:txBody>
          <a:bodyPr/>
          <a:lstStyle/>
          <a:p>
            <a:pPr algn="ctr"/>
            <a:r>
              <a:rPr lang="en-US" sz="3600" b="1">
                <a:latin typeface="Garamond" panose="02020404030301010803" pitchFamily="18" charset="0"/>
              </a:rPr>
              <a:t>Nuremburg Laws</a:t>
            </a:r>
          </a:p>
          <a:p>
            <a:r>
              <a:rPr lang="en-US" sz="1600">
                <a:latin typeface="Garamond" panose="02020404030301010803" pitchFamily="18" charset="0"/>
              </a:rPr>
              <a:t>These were laws that deprived Jews and made discrimination against them legal</a:t>
            </a:r>
          </a:p>
          <a:p>
            <a:r>
              <a:rPr lang="en-US" sz="1600">
                <a:latin typeface="Garamond" panose="02020404030301010803" pitchFamily="18" charset="0"/>
              </a:rPr>
              <a:t>All Jews were required to wear a yellow star of David to identify them</a:t>
            </a:r>
          </a:p>
          <a:p>
            <a:r>
              <a:rPr lang="en-US" sz="1600">
                <a:latin typeface="Garamond" panose="02020404030301010803" pitchFamily="18" charset="0"/>
              </a:rPr>
              <a:t>Treatment of the Jews continued to worsen until they were sent to slave labor camps, and death camps</a:t>
            </a:r>
          </a:p>
          <a:p>
            <a:r>
              <a:rPr lang="en-US" sz="1600">
                <a:latin typeface="Garamond" panose="02020404030301010803" pitchFamily="18" charset="0"/>
              </a:rPr>
              <a:t>Nuremberg Laws</a:t>
            </a:r>
          </a:p>
          <a:p>
            <a:pPr lvl="1"/>
            <a:r>
              <a:rPr lang="en-US" sz="1600">
                <a:latin typeface="Garamond" panose="02020404030301010803" pitchFamily="18" charset="0"/>
              </a:rPr>
              <a:t>In 1933 after Hitler comes to power he enacts the Nuremberg Laws.</a:t>
            </a:r>
          </a:p>
          <a:p>
            <a:pPr lvl="1"/>
            <a:r>
              <a:rPr lang="en-US" sz="1600">
                <a:latin typeface="Garamond" panose="02020404030301010803" pitchFamily="18" charset="0"/>
              </a:rPr>
              <a:t>These laws were designed to treat Jews as second class citizens.</a:t>
            </a:r>
          </a:p>
          <a:p>
            <a:pPr lvl="2"/>
            <a:r>
              <a:rPr lang="en-US" sz="1600">
                <a:latin typeface="Garamond" panose="02020404030301010803" pitchFamily="18" charset="0"/>
              </a:rPr>
              <a:t>It took away their rights</a:t>
            </a:r>
          </a:p>
          <a:p>
            <a:pPr lvl="3"/>
            <a:r>
              <a:rPr lang="en-US" sz="1600">
                <a:latin typeface="Garamond" panose="02020404030301010803" pitchFamily="18" charset="0"/>
              </a:rPr>
              <a:t>To vote</a:t>
            </a:r>
          </a:p>
          <a:p>
            <a:pPr lvl="3"/>
            <a:r>
              <a:rPr lang="en-US" sz="1600">
                <a:latin typeface="Garamond" panose="02020404030301010803" pitchFamily="18" charset="0"/>
              </a:rPr>
              <a:t>Fly the German flag</a:t>
            </a:r>
          </a:p>
          <a:p>
            <a:pPr lvl="3"/>
            <a:r>
              <a:rPr lang="en-US" sz="1600">
                <a:latin typeface="Garamond" panose="02020404030301010803" pitchFamily="18" charset="0"/>
              </a:rPr>
              <a:t>Had to wear the Star of David</a:t>
            </a:r>
          </a:p>
          <a:p>
            <a:pPr lvl="3"/>
            <a:r>
              <a:rPr lang="en-US" sz="1600">
                <a:latin typeface="Garamond" panose="02020404030301010803" pitchFamily="18" charset="0"/>
              </a:rPr>
              <a:t>Change their name from a German name to a Jewish name.</a:t>
            </a:r>
          </a:p>
          <a:p>
            <a:endParaRPr lang="en-US" sz="1800">
              <a:latin typeface="Garamond" panose="02020404030301010803" pitchFamily="18" charset="0"/>
            </a:endParaRPr>
          </a:p>
          <a:p>
            <a:endParaRPr lang="en-US" sz="1800">
              <a:latin typeface="Garamond" panose="02020404030301010803" pitchFamily="18" charset="0"/>
            </a:endParaRPr>
          </a:p>
          <a:p>
            <a:endParaRPr lang="en-US" sz="1800" b="1">
              <a:latin typeface="Garamond" panose="02020404030301010803" pitchFamily="18" charset="0"/>
            </a:endParaRPr>
          </a:p>
        </p:txBody>
      </p:sp>
      <p:pic>
        <p:nvPicPr>
          <p:cNvPr id="394244" name="Picture 4" descr="5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1"/>
            <a:ext cx="3810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158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t>	</a:t>
            </a:r>
            <a:r>
              <a:rPr lang="en-US" sz="3600"/>
              <a:t>Kristallnacht</a:t>
            </a:r>
          </a:p>
          <a:p>
            <a:pPr>
              <a:buFont typeface="Wingdings" panose="05000000000000000000" pitchFamily="2" charset="2"/>
              <a:buNone/>
            </a:pPr>
            <a:endParaRPr lang="en-US" sz="1800"/>
          </a:p>
          <a:p>
            <a:pPr>
              <a:buFont typeface="Wingdings" panose="05000000000000000000" pitchFamily="2" charset="2"/>
              <a:buNone/>
            </a:pPr>
            <a:r>
              <a:rPr lang="en-US" sz="1600" b="1">
                <a:latin typeface="Garamond" panose="02020404030301010803" pitchFamily="18" charset="0"/>
              </a:rPr>
              <a:t>A major increase of Nazi persecution of Jews.</a:t>
            </a:r>
          </a:p>
          <a:p>
            <a:pPr>
              <a:buFont typeface="Wingdings" panose="05000000000000000000" pitchFamily="2" charset="2"/>
              <a:buNone/>
            </a:pPr>
            <a:r>
              <a:rPr lang="en-US" sz="1600">
                <a:latin typeface="Garamond" panose="02020404030301010803" pitchFamily="18" charset="0"/>
              </a:rPr>
              <a:t>November 7</a:t>
            </a:r>
            <a:r>
              <a:rPr lang="en-US" sz="1600" baseline="30000">
                <a:latin typeface="Garamond" panose="02020404030301010803" pitchFamily="18" charset="0"/>
              </a:rPr>
              <a:t>th</a:t>
            </a:r>
            <a:r>
              <a:rPr lang="en-US" sz="1600">
                <a:latin typeface="Garamond" panose="02020404030301010803" pitchFamily="18" charset="0"/>
              </a:rPr>
              <a:t> , 1938 a Jew shot a German official. </a:t>
            </a:r>
          </a:p>
          <a:p>
            <a:pPr>
              <a:buFont typeface="Wingdings" panose="05000000000000000000" pitchFamily="2" charset="2"/>
              <a:buNone/>
            </a:pPr>
            <a:r>
              <a:rPr lang="en-US" sz="1600">
                <a:latin typeface="Garamond" panose="02020404030301010803" pitchFamily="18" charset="0"/>
              </a:rPr>
              <a:t>November 9</a:t>
            </a:r>
            <a:r>
              <a:rPr lang="en-US" sz="1600" baseline="30000">
                <a:latin typeface="Garamond" panose="02020404030301010803" pitchFamily="18" charset="0"/>
              </a:rPr>
              <a:t>th</a:t>
            </a:r>
            <a:r>
              <a:rPr lang="en-US" sz="1600">
                <a:latin typeface="Garamond" panose="02020404030301010803" pitchFamily="18" charset="0"/>
              </a:rPr>
              <a:t> 1938,  Nazis attacked Jewish homes, synagogues, and businesses.</a:t>
            </a:r>
          </a:p>
          <a:p>
            <a:pPr>
              <a:buFont typeface="Wingdings" panose="05000000000000000000" pitchFamily="2" charset="2"/>
              <a:buNone/>
            </a:pPr>
            <a:r>
              <a:rPr lang="en-US" sz="1600">
                <a:latin typeface="Garamond" panose="02020404030301010803" pitchFamily="18" charset="0"/>
              </a:rPr>
              <a:t>The streets were littered with glass and the attack was named Kristallnacht or Night of the Broken Glass.</a:t>
            </a:r>
          </a:p>
          <a:p>
            <a:pPr>
              <a:buFont typeface="Wingdings" panose="05000000000000000000" pitchFamily="2" charset="2"/>
              <a:buNone/>
            </a:pPr>
            <a:r>
              <a:rPr lang="en-US" sz="1600">
                <a:latin typeface="Garamond" panose="02020404030301010803" pitchFamily="18" charset="0"/>
              </a:rPr>
              <a:t>Around 100 Jews were murdered that night.</a:t>
            </a:r>
          </a:p>
          <a:p>
            <a:pPr>
              <a:buFont typeface="Wingdings" panose="05000000000000000000" pitchFamily="2" charset="2"/>
              <a:buNone/>
            </a:pPr>
            <a:r>
              <a:rPr lang="en-US" sz="1600">
                <a:latin typeface="Garamond" panose="02020404030301010803" pitchFamily="18" charset="0"/>
              </a:rPr>
              <a:t>It was the first outright violence against the Jews in Germany and Austria and is considered the start of the Holocaust</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p>
        </p:txBody>
      </p:sp>
      <p:pic>
        <p:nvPicPr>
          <p:cNvPr id="551939" name="Picture 3" descr="kristallna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33801"/>
            <a:ext cx="2971800" cy="279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9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Final Solution</a:t>
            </a:r>
          </a:p>
          <a:p>
            <a:pPr>
              <a:buFont typeface="Wingdings" panose="05000000000000000000" pitchFamily="2" charset="2"/>
              <a:buNone/>
            </a:pPr>
            <a:endParaRPr lang="en-US" sz="1800" b="1">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∙Hitler’s Plan</a:t>
            </a:r>
          </a:p>
          <a:p>
            <a:r>
              <a:rPr lang="en-US" sz="1600">
                <a:latin typeface="Garamond" panose="02020404030301010803" pitchFamily="18" charset="0"/>
              </a:rPr>
              <a:t>Once World War Two started Hitler wanted to expand the boarders of Germany eastward.</a:t>
            </a:r>
          </a:p>
          <a:p>
            <a:r>
              <a:rPr lang="en-US" sz="1600">
                <a:latin typeface="Garamond" panose="02020404030301010803" pitchFamily="18" charset="0"/>
              </a:rPr>
              <a:t>The problem was what to do with the Jews and Slavs who occupied the land.</a:t>
            </a:r>
          </a:p>
          <a:p>
            <a:r>
              <a:rPr lang="en-US" sz="1600">
                <a:latin typeface="Garamond" panose="02020404030301010803" pitchFamily="18" charset="0"/>
              </a:rPr>
              <a:t>The first measure was to deport the Jews to Ghettos, areas set up in major Polish cities.</a:t>
            </a:r>
          </a:p>
          <a:p>
            <a:r>
              <a:rPr lang="en-US" sz="1600">
                <a:latin typeface="Garamond" panose="02020404030301010803" pitchFamily="18" charset="0"/>
              </a:rPr>
              <a:t>The Final Solution was a program of genocide. </a:t>
            </a:r>
          </a:p>
          <a:p>
            <a:r>
              <a:rPr lang="en-US" sz="1600">
                <a:latin typeface="Garamond" panose="02020404030301010803" pitchFamily="18" charset="0"/>
              </a:rPr>
              <a:t>It was the systematic killing of an entire group of people.</a:t>
            </a:r>
          </a:p>
          <a:p>
            <a:r>
              <a:rPr lang="en-US" sz="1600">
                <a:latin typeface="Garamond" panose="02020404030301010803" pitchFamily="18" charset="0"/>
              </a:rPr>
              <a:t>Gas chambers were used for mass murder killing up to 6,000 humans a day.</a:t>
            </a:r>
          </a:p>
          <a:p>
            <a:pPr>
              <a:buFont typeface="Wingdings" panose="05000000000000000000" pitchFamily="2" charset="2"/>
              <a:buNone/>
            </a:pPr>
            <a:endParaRPr lang="en-US" sz="1800" b="1">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∙Other Races</a:t>
            </a:r>
          </a:p>
          <a:p>
            <a:r>
              <a:rPr lang="en-US" sz="1600">
                <a:latin typeface="Garamond" panose="02020404030301010803" pitchFamily="18" charset="0"/>
              </a:rPr>
              <a:t>The Nazi’s eliminated other races too, not just the Jews.</a:t>
            </a:r>
          </a:p>
          <a:p>
            <a:r>
              <a:rPr lang="en-US" sz="1600">
                <a:latin typeface="Garamond" panose="02020404030301010803" pitchFamily="18" charset="0"/>
              </a:rPr>
              <a:t>These races included: Poles, Russians, homosexuals, the insane, the disabled, and the incurably ill.</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∙The Final Stage</a:t>
            </a:r>
          </a:p>
          <a:p>
            <a:pPr>
              <a:buFont typeface="Wingdings" panose="05000000000000000000" pitchFamily="2" charset="2"/>
              <a:buNone/>
            </a:pPr>
            <a:endParaRPr lang="en-US" sz="1600">
              <a:latin typeface="Garamond" panose="02020404030301010803" pitchFamily="18" charset="0"/>
            </a:endParaRPr>
          </a:p>
          <a:p>
            <a:r>
              <a:rPr lang="en-US" sz="1600">
                <a:latin typeface="Garamond" panose="02020404030301010803" pitchFamily="18" charset="0"/>
              </a:rPr>
              <a:t>Six million Jews died in the mass killings.</a:t>
            </a:r>
          </a:p>
          <a:p>
            <a:r>
              <a:rPr lang="en-US" sz="1600">
                <a:latin typeface="Garamond" panose="02020404030301010803" pitchFamily="18" charset="0"/>
              </a:rPr>
              <a:t>Five million others also died during the Holocaust</a:t>
            </a:r>
          </a:p>
        </p:txBody>
      </p:sp>
      <p:pic>
        <p:nvPicPr>
          <p:cNvPr id="429059" name="Picture 3" descr="auschw-crematorium-gas-chamb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3962401"/>
            <a:ext cx="3300413" cy="263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34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latin typeface="Garamond" panose="02020404030301010803" pitchFamily="18" charset="0"/>
              </a:rPr>
              <a:t>Concentration Camps</a:t>
            </a:r>
          </a:p>
          <a:p>
            <a:pPr>
              <a:buClr>
                <a:schemeClr val="tx1"/>
              </a:buClr>
            </a:pPr>
            <a:r>
              <a:rPr lang="en-US" sz="1600">
                <a:latin typeface="Garamond" panose="02020404030301010803" pitchFamily="18" charset="0"/>
              </a:rPr>
              <a:t>During the Holocaust, Nazi Germany imprisoned millions of Jews in concentration camps.</a:t>
            </a:r>
          </a:p>
          <a:p>
            <a:pPr>
              <a:buClr>
                <a:schemeClr val="tx1"/>
              </a:buClr>
            </a:pPr>
            <a:r>
              <a:rPr lang="en-US" sz="1600">
                <a:latin typeface="Garamond" panose="02020404030301010803" pitchFamily="18" charset="0"/>
              </a:rPr>
              <a:t>The first concentration camps started in the early 1930s. They held fewer people at the time, and did not use lethal tactics as often.</a:t>
            </a:r>
          </a:p>
          <a:p>
            <a:pPr>
              <a:buClr>
                <a:schemeClr val="tx1"/>
              </a:buClr>
            </a:pPr>
            <a:r>
              <a:rPr lang="en-US" sz="1600">
                <a:latin typeface="Garamond" panose="02020404030301010803" pitchFamily="18" charset="0"/>
              </a:rPr>
              <a:t>From the start of the Holocaust to 1945, over 6,000,000 Jews were killed.</a:t>
            </a:r>
          </a:p>
          <a:p>
            <a:pPr>
              <a:buClr>
                <a:schemeClr val="tx1"/>
              </a:buClr>
            </a:pPr>
            <a:r>
              <a:rPr lang="en-US" sz="1600">
                <a:latin typeface="Garamond" panose="02020404030301010803" pitchFamily="18" charset="0"/>
              </a:rPr>
              <a:t>Some of the major camps were Dachau, Auschwitz, and Treblinka.</a:t>
            </a:r>
          </a:p>
          <a:p>
            <a:pPr>
              <a:buClr>
                <a:schemeClr val="tx1"/>
              </a:buClr>
            </a:pPr>
            <a:r>
              <a:rPr lang="en-US" sz="1600">
                <a:latin typeface="Garamond" panose="02020404030301010803" pitchFamily="18" charset="0"/>
              </a:rPr>
              <a:t>Prisoners often died from forced labor, mass starvation, and execution</a:t>
            </a:r>
          </a:p>
        </p:txBody>
      </p:sp>
      <p:pic>
        <p:nvPicPr>
          <p:cNvPr id="389123" name="Picture 3" descr="concc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819400"/>
            <a:ext cx="4114800" cy="377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104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u="sng">
                <a:latin typeface="Garamond" panose="02020404030301010803" pitchFamily="18" charset="0"/>
              </a:rPr>
              <a:t>Nuremburg Trials</a:t>
            </a:r>
          </a:p>
          <a:p>
            <a:r>
              <a:rPr lang="en-US" sz="1600">
                <a:latin typeface="Garamond" panose="02020404030301010803" pitchFamily="18" charset="0"/>
              </a:rPr>
              <a:t>To deal with Germany’s guilt in World War Two, the International Military Tribunal, representing 23 nations, put Nazi war criminals on trial in Nuremburg, Germany</a:t>
            </a:r>
          </a:p>
          <a:p>
            <a:r>
              <a:rPr lang="en-US" sz="1600">
                <a:latin typeface="Garamond" panose="02020404030301010803" pitchFamily="18" charset="0"/>
              </a:rPr>
              <a:t>22 Nazi leaders were charged with waging a war of aggression, as well as violating the laws of war and committing crimes against humanity</a:t>
            </a:r>
          </a:p>
          <a:p>
            <a:r>
              <a:rPr lang="en-US" sz="1600">
                <a:latin typeface="Garamond" panose="02020404030301010803" pitchFamily="18" charset="0"/>
              </a:rPr>
              <a:t>Of the 22 defendants, 12 were sentenced to death for their actions during the war and the Holocaust</a:t>
            </a:r>
          </a:p>
          <a:p>
            <a:r>
              <a:rPr lang="en-US" sz="1600">
                <a:latin typeface="Garamond" panose="02020404030301010803" pitchFamily="18" charset="0"/>
              </a:rPr>
              <a:t>One of the twelve committed suicide, and the other 11 were hanged on October 16, 1946</a:t>
            </a:r>
          </a:p>
          <a:p>
            <a:endParaRPr lang="en-US" sz="1800">
              <a:latin typeface="Garamond" panose="02020404030301010803" pitchFamily="18" charset="0"/>
            </a:endParaRPr>
          </a:p>
        </p:txBody>
      </p:sp>
      <p:pic>
        <p:nvPicPr>
          <p:cNvPr id="573443" name="Picture 3" descr="Goering_in_Nurem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35052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73444" name="Picture 4" descr="910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90800"/>
            <a:ext cx="46863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61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flipH="1" flipV="1">
            <a:off x="10591800" y="-533400"/>
            <a:ext cx="76200" cy="74612"/>
          </a:xfrm>
        </p:spPr>
        <p:txBody>
          <a:bodyPr>
            <a:normAutofit fontScale="90000"/>
          </a:bodyPr>
          <a:lstStyle/>
          <a:p>
            <a:r>
              <a:rPr lang="en-US" sz="3400"/>
              <a:t>ddd</a:t>
            </a:r>
          </a:p>
        </p:txBody>
      </p:sp>
      <p:sp>
        <p:nvSpPr>
          <p:cNvPr id="596995"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latin typeface="Garamond" panose="02020404030301010803" pitchFamily="18" charset="0"/>
              </a:rPr>
              <a:t>Effects on Europe and the World</a:t>
            </a:r>
          </a:p>
          <a:p>
            <a:r>
              <a:rPr lang="en-US" sz="1600">
                <a:latin typeface="Garamond" panose="02020404030301010803" pitchFamily="18" charset="0"/>
              </a:rPr>
              <a:t>Human losses: </a:t>
            </a:r>
          </a:p>
          <a:p>
            <a:pPr>
              <a:buFontTx/>
              <a:buChar char="-"/>
            </a:pPr>
            <a:r>
              <a:rPr lang="en-US" sz="1600">
                <a:latin typeface="Garamond" panose="02020404030301010803" pitchFamily="18" charset="0"/>
              </a:rPr>
              <a:t>Over 75 million people died in WWII.  </a:t>
            </a:r>
          </a:p>
          <a:p>
            <a:pPr>
              <a:buFontTx/>
              <a:buNone/>
            </a:pPr>
            <a:r>
              <a:rPr lang="en-US" sz="1600">
                <a:latin typeface="Garamond" panose="02020404030301010803" pitchFamily="18" charset="0"/>
              </a:rPr>
              <a:t>-     38 million died in European countries alone. </a:t>
            </a:r>
          </a:p>
          <a:p>
            <a:pPr>
              <a:buFont typeface="Wingdings" panose="05000000000000000000" pitchFamily="2" charset="2"/>
              <a:buNone/>
            </a:pPr>
            <a:r>
              <a:rPr lang="en-US" sz="1600">
                <a:latin typeface="Garamond" panose="02020404030301010803" pitchFamily="18" charset="0"/>
              </a:rPr>
              <a:t>-     The Soviets suffered the heaviest loss, losing 22 million people. </a:t>
            </a:r>
          </a:p>
          <a:p>
            <a:r>
              <a:rPr lang="en-US" sz="1600">
                <a:latin typeface="Garamond" panose="02020404030301010803" pitchFamily="18" charset="0"/>
              </a:rPr>
              <a:t>Economic Losses: </a:t>
            </a:r>
          </a:p>
          <a:p>
            <a:pPr>
              <a:buFontTx/>
              <a:buChar char="-"/>
            </a:pPr>
            <a:r>
              <a:rPr lang="en-US" sz="1600">
                <a:latin typeface="Garamond" panose="02020404030301010803" pitchFamily="18" charset="0"/>
              </a:rPr>
              <a:t>Cities and country sides  were in ruins throughout Europe and Asia. </a:t>
            </a:r>
          </a:p>
          <a:p>
            <a:pPr>
              <a:buClr>
                <a:schemeClr val="tx1"/>
              </a:buClr>
              <a:buFont typeface="Wingdings" panose="05000000000000000000" pitchFamily="2" charset="2"/>
              <a:buChar char="§"/>
            </a:pPr>
            <a:r>
              <a:rPr lang="en-US" sz="1600">
                <a:latin typeface="Garamond" panose="02020404030301010803" pitchFamily="18" charset="0"/>
              </a:rPr>
              <a:t>War Crime Trials: </a:t>
            </a:r>
          </a:p>
          <a:p>
            <a:pPr>
              <a:buClr>
                <a:schemeClr val="tx1"/>
              </a:buClr>
              <a:buFontTx/>
              <a:buChar char="-"/>
            </a:pPr>
            <a:r>
              <a:rPr lang="en-US" sz="1600">
                <a:latin typeface="Garamond" panose="02020404030301010803" pitchFamily="18" charset="0"/>
              </a:rPr>
              <a:t>Trials were held in Nuremburg from Nov. 1945 to Sept. 1946 for those accused of  “crimes against humanity”.  </a:t>
            </a:r>
          </a:p>
          <a:p>
            <a:pPr>
              <a:buClr>
                <a:schemeClr val="tx1"/>
              </a:buClr>
              <a:buFontTx/>
              <a:buChar char="•"/>
            </a:pPr>
            <a:r>
              <a:rPr lang="en-US" sz="1600">
                <a:latin typeface="Garamond" panose="02020404030301010803" pitchFamily="18" charset="0"/>
              </a:rPr>
              <a:t>Occupied Nations: </a:t>
            </a:r>
          </a:p>
          <a:p>
            <a:pPr>
              <a:buClr>
                <a:schemeClr val="tx1"/>
              </a:buClr>
              <a:buFont typeface="Wingdings" panose="05000000000000000000" pitchFamily="2" charset="2"/>
              <a:buNone/>
            </a:pPr>
            <a:r>
              <a:rPr lang="en-US" sz="1600">
                <a:latin typeface="Garamond" panose="02020404030301010803" pitchFamily="18" charset="0"/>
              </a:rPr>
              <a:t>-     To prevent another world war the U.S. occupied Japan and West Germany and the Soviets occupied East Germany and Eastern Europe.  </a:t>
            </a:r>
          </a:p>
          <a:p>
            <a:endParaRPr lang="en-US" sz="1600">
              <a:latin typeface="Garamond" panose="02020404030301010803" pitchFamily="18" charset="0"/>
            </a:endParaRPr>
          </a:p>
        </p:txBody>
      </p:sp>
      <p:pic>
        <p:nvPicPr>
          <p:cNvPr id="596996" name="Picture 4" descr="is?65911878293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648200"/>
            <a:ext cx="1981200" cy="1593850"/>
          </a:xfrm>
          <a:prstGeom prst="rect">
            <a:avLst/>
          </a:prstGeom>
          <a:noFill/>
          <a:extLst>
            <a:ext uri="{909E8E84-426E-40DD-AFC4-6F175D3DCCD1}">
              <a14:hiddenFill xmlns:a14="http://schemas.microsoft.com/office/drawing/2010/main">
                <a:solidFill>
                  <a:srgbClr val="FFFFFF"/>
                </a:solidFill>
              </a14:hiddenFill>
            </a:ext>
          </a:extLst>
        </p:spPr>
      </p:pic>
      <p:pic>
        <p:nvPicPr>
          <p:cNvPr id="596997" name="Picture 5" descr="is?27117835513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1" y="4495800"/>
            <a:ext cx="14382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08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p:cNvSpPr>
            <a:spLocks noGrp="1" noChangeArrowheads="1"/>
          </p:cNvSpPr>
          <p:nvPr>
            <p:ph type="ctrTitle"/>
          </p:nvPr>
        </p:nvSpPr>
        <p:spPr/>
        <p:txBody>
          <a:bodyPr/>
          <a:lstStyle/>
          <a:p>
            <a:r>
              <a:rPr lang="en-US"/>
              <a:t>Nationalism After WWII</a:t>
            </a:r>
          </a:p>
        </p:txBody>
      </p:sp>
      <p:sp>
        <p:nvSpPr>
          <p:cNvPr id="254981"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344485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Turkish Nationalism</a:t>
            </a:r>
          </a:p>
          <a:p>
            <a:endParaRPr lang="en-US" sz="1600" b="1">
              <a:latin typeface="Garamond" panose="02020404030301010803" pitchFamily="18" charset="0"/>
            </a:endParaRPr>
          </a:p>
          <a:p>
            <a:pPr>
              <a:buClr>
                <a:schemeClr val="tx1"/>
              </a:buClr>
            </a:pPr>
            <a:r>
              <a:rPr lang="en-US" sz="1600">
                <a:latin typeface="Garamond" panose="02020404030301010803" pitchFamily="18" charset="0"/>
              </a:rPr>
              <a:t> The breakup of the Ottoman Empire and growing Western influence in Southeast Asia spurred the rise of nationalism in this region.</a:t>
            </a:r>
          </a:p>
          <a:p>
            <a:pPr>
              <a:buClr>
                <a:schemeClr val="tx1"/>
              </a:buClr>
            </a:pPr>
            <a:r>
              <a:rPr lang="en-US" sz="1600">
                <a:latin typeface="Garamond" panose="02020404030301010803" pitchFamily="18" charset="0"/>
              </a:rPr>
              <a:t>After WWI Turkey was all that remained of the Ottoman Empire.</a:t>
            </a:r>
          </a:p>
          <a:p>
            <a:pPr>
              <a:buClr>
                <a:schemeClr val="tx1"/>
              </a:buClr>
            </a:pPr>
            <a:r>
              <a:rPr lang="en-US" sz="1600">
                <a:latin typeface="Garamond" panose="02020404030301010803" pitchFamily="18" charset="0"/>
              </a:rPr>
              <a:t>Their sultan was weak and corrupt.</a:t>
            </a:r>
          </a:p>
          <a:p>
            <a:pPr>
              <a:buClr>
                <a:schemeClr val="tx1"/>
              </a:buClr>
            </a:pPr>
            <a:r>
              <a:rPr lang="en-US" sz="1600">
                <a:latin typeface="Garamond" panose="02020404030301010803" pitchFamily="18" charset="0"/>
              </a:rPr>
              <a:t>Turkish nationalists overthrew the last Ottoman sultan, by the leadership of Mustafa Kemal.</a:t>
            </a:r>
          </a:p>
          <a:p>
            <a:pPr>
              <a:buClr>
                <a:schemeClr val="tx1"/>
              </a:buClr>
            </a:pPr>
            <a:r>
              <a:rPr lang="en-US" sz="1600">
                <a:latin typeface="Garamond" panose="02020404030301010803" pitchFamily="18" charset="0"/>
              </a:rPr>
              <a:t>In 1923, the leader of the overthrow became president of the new Republic of Turkey, the first republic in Southwest Asia.</a:t>
            </a:r>
          </a:p>
          <a:p>
            <a:pPr>
              <a:buClr>
                <a:schemeClr val="tx1"/>
              </a:buClr>
            </a:pPr>
            <a:r>
              <a:rPr lang="en-US" sz="1600">
                <a:latin typeface="Garamond" panose="02020404030301010803" pitchFamily="18" charset="0"/>
              </a:rPr>
              <a:t>He ushered many reforms that helped transform Turkey into a modern nation.</a:t>
            </a:r>
          </a:p>
          <a:p>
            <a:pPr>
              <a:buClr>
                <a:schemeClr val="tx1"/>
              </a:buClr>
            </a:pPr>
            <a:endParaRPr lang="en-US" sz="1600" b="1">
              <a:latin typeface="Garamond" panose="02020404030301010803" pitchFamily="18" charset="0"/>
            </a:endParaRPr>
          </a:p>
        </p:txBody>
      </p:sp>
      <p:pic>
        <p:nvPicPr>
          <p:cNvPr id="286723" name="Picture 3" descr="atatu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11255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86724" name="Picture 4" descr="turke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91000"/>
            <a:ext cx="1447800" cy="960438"/>
          </a:xfrm>
          <a:prstGeom prst="rect">
            <a:avLst/>
          </a:prstGeom>
          <a:noFill/>
          <a:extLst>
            <a:ext uri="{909E8E84-426E-40DD-AFC4-6F175D3DCCD1}">
              <a14:hiddenFill xmlns:a14="http://schemas.microsoft.com/office/drawing/2010/main">
                <a:solidFill>
                  <a:srgbClr val="FFFFFF"/>
                </a:solidFill>
              </a14:hiddenFill>
            </a:ext>
          </a:extLst>
        </p:spPr>
      </p:pic>
      <p:pic>
        <p:nvPicPr>
          <p:cNvPr id="286725" name="Picture 5" descr="v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3429001"/>
            <a:ext cx="2895600" cy="244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18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4" name="Rectangle 4"/>
          <p:cNvSpPr>
            <a:spLocks noGrp="1" noChangeArrowheads="1"/>
          </p:cNvSpPr>
          <p:nvPr>
            <p:ph type="ctrTitle"/>
          </p:nvPr>
        </p:nvSpPr>
        <p:spPr/>
        <p:txBody>
          <a:bodyPr/>
          <a:lstStyle/>
          <a:p>
            <a:r>
              <a:rPr lang="en-US"/>
              <a:t>Nationalism in India</a:t>
            </a:r>
          </a:p>
        </p:txBody>
      </p:sp>
      <p:sp>
        <p:nvSpPr>
          <p:cNvPr id="517125"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633938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Indian Nationalism</a:t>
            </a:r>
          </a:p>
          <a:p>
            <a:endParaRPr lang="en-US" sz="1600">
              <a:latin typeface="Garamond" panose="02020404030301010803" pitchFamily="18" charset="0"/>
            </a:endParaRPr>
          </a:p>
          <a:p>
            <a:endParaRPr lang="en-US" sz="1600">
              <a:latin typeface="Garamond" panose="02020404030301010803" pitchFamily="18" charset="0"/>
            </a:endParaRPr>
          </a:p>
          <a:p>
            <a:r>
              <a:rPr lang="en-US" sz="1600">
                <a:latin typeface="Garamond" panose="02020404030301010803" pitchFamily="18" charset="0"/>
              </a:rPr>
              <a:t>In India people had very few rights under British Imperialism.</a:t>
            </a:r>
          </a:p>
          <a:p>
            <a:r>
              <a:rPr lang="en-US" sz="1600">
                <a:latin typeface="Garamond" panose="02020404030301010803" pitchFamily="18" charset="0"/>
              </a:rPr>
              <a:t>During World War I Britain had promised Indians that who ever fought in the war for them would be freed and that they would have their own self-determination</a:t>
            </a:r>
          </a:p>
          <a:p>
            <a:r>
              <a:rPr lang="en-US" sz="1600">
                <a:latin typeface="Garamond" panose="02020404030301010803" pitchFamily="18" charset="0"/>
              </a:rPr>
              <a:t>After the war Britain fail to fulfill these promises</a:t>
            </a:r>
          </a:p>
          <a:p>
            <a:endParaRPr lang="en-US" sz="1600">
              <a:latin typeface="Garamond" panose="02020404030301010803" pitchFamily="18" charset="0"/>
            </a:endParaRPr>
          </a:p>
          <a:p>
            <a:r>
              <a:rPr lang="en-US" sz="1600">
                <a:latin typeface="Garamond" panose="02020404030301010803" pitchFamily="18" charset="0"/>
              </a:rPr>
              <a:t>The Amristar Massacre</a:t>
            </a:r>
          </a:p>
          <a:p>
            <a:pPr lvl="1"/>
            <a:r>
              <a:rPr lang="en-US" sz="1600">
                <a:latin typeface="Garamond" panose="02020404030301010803" pitchFamily="18" charset="0"/>
              </a:rPr>
              <a:t>In 1919</a:t>
            </a:r>
          </a:p>
          <a:p>
            <a:pPr lvl="1"/>
            <a:r>
              <a:rPr lang="en-US" sz="1600">
                <a:latin typeface="Garamond" panose="02020404030301010803" pitchFamily="18" charset="0"/>
              </a:rPr>
              <a:t>Riots and attacks on British citizens in the city of Amristar</a:t>
            </a:r>
          </a:p>
          <a:p>
            <a:pPr lvl="1"/>
            <a:r>
              <a:rPr lang="en-US" sz="1600">
                <a:latin typeface="Garamond" panose="02020404030301010803" pitchFamily="18" charset="0"/>
              </a:rPr>
              <a:t>Public meetings were banned</a:t>
            </a:r>
          </a:p>
          <a:p>
            <a:pPr lvl="1"/>
            <a:r>
              <a:rPr lang="en-US" sz="1600">
                <a:latin typeface="Garamond" panose="02020404030301010803" pitchFamily="18" charset="0"/>
              </a:rPr>
              <a:t>When a large group of Indians assembles on April 13 the British troops were called in</a:t>
            </a:r>
          </a:p>
          <a:p>
            <a:pPr lvl="1"/>
            <a:r>
              <a:rPr lang="en-US" sz="1600">
                <a:latin typeface="Garamond" panose="02020404030301010803" pitchFamily="18" charset="0"/>
              </a:rPr>
              <a:t>They fired upon the Indians without notice and killed about 400 people</a:t>
            </a:r>
          </a:p>
          <a:p>
            <a:pPr lvl="1"/>
            <a:endParaRPr lang="en-US" sz="1600">
              <a:latin typeface="Garamond" panose="02020404030301010803" pitchFamily="18" charset="0"/>
            </a:endParaRPr>
          </a:p>
          <a:p>
            <a:r>
              <a:rPr lang="en-US" sz="1600">
                <a:latin typeface="Garamond" panose="02020404030301010803" pitchFamily="18" charset="0"/>
              </a:rPr>
              <a:t>Gandhi</a:t>
            </a:r>
          </a:p>
          <a:p>
            <a:pPr lvl="1"/>
            <a:r>
              <a:rPr lang="en-US" sz="1600">
                <a:latin typeface="Garamond" panose="02020404030301010803" pitchFamily="18" charset="0"/>
              </a:rPr>
              <a:t>Headed the Indian Nationalist movement</a:t>
            </a:r>
          </a:p>
          <a:p>
            <a:pPr lvl="1"/>
            <a:r>
              <a:rPr lang="en-US" sz="1600">
                <a:latin typeface="Garamond" panose="02020404030301010803" pitchFamily="18" charset="0"/>
              </a:rPr>
              <a:t>He taught non-violent resistance and civil disobedience</a:t>
            </a:r>
          </a:p>
          <a:p>
            <a:pPr lvl="1"/>
            <a:r>
              <a:rPr lang="en-US" sz="1600">
                <a:latin typeface="Garamond" panose="02020404030301010803" pitchFamily="18" charset="0"/>
              </a:rPr>
              <a:t>Used non-violent protesting such as boycotts</a:t>
            </a:r>
          </a:p>
          <a:p>
            <a:pPr lvl="1"/>
            <a:r>
              <a:rPr lang="en-US" sz="1600">
                <a:latin typeface="Garamond" panose="02020404030301010803" pitchFamily="18" charset="0"/>
              </a:rPr>
              <a:t>Rejected the caste systems and urged equal rights for all, including women</a:t>
            </a:r>
          </a:p>
          <a:p>
            <a:pPr lvl="1"/>
            <a:r>
              <a:rPr lang="en-US" sz="1600">
                <a:latin typeface="Garamond" panose="02020404030301010803" pitchFamily="18" charset="0"/>
              </a:rPr>
              <a:t>India did not get independence until 1947, one year before Gandhi's death</a:t>
            </a:r>
          </a:p>
        </p:txBody>
      </p:sp>
      <p:pic>
        <p:nvPicPr>
          <p:cNvPr id="578563" name="Picture 3" descr="141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14" y="4191000"/>
            <a:ext cx="1995487"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2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a:latin typeface="Garamond" panose="02020404030301010803" pitchFamily="18" charset="0"/>
              </a:rPr>
              <a:t>			</a:t>
            </a:r>
            <a:r>
              <a:rPr lang="en-US" sz="3600" b="1">
                <a:latin typeface="Garamond" panose="02020404030301010803" pitchFamily="18" charset="0"/>
              </a:rPr>
              <a:t>Powder Keg of Europe</a:t>
            </a:r>
          </a:p>
          <a:p>
            <a:r>
              <a:rPr lang="en-US" sz="1600">
                <a:latin typeface="Garamond" panose="02020404030301010803" pitchFamily="18" charset="0"/>
              </a:rPr>
              <a:t>The Powder Keg of Europe was the Balkans</a:t>
            </a:r>
          </a:p>
          <a:p>
            <a:r>
              <a:rPr lang="en-US" sz="1600">
                <a:latin typeface="Garamond" panose="02020404030301010803" pitchFamily="18" charset="0"/>
              </a:rPr>
              <a:t>The Ottoman Empire also known as the “Sick Man of Europe” was having problems holding on to the Balkans</a:t>
            </a:r>
          </a:p>
          <a:p>
            <a:r>
              <a:rPr lang="en-US" sz="1600">
                <a:latin typeface="Garamond" panose="02020404030301010803" pitchFamily="18" charset="0"/>
              </a:rPr>
              <a:t>Both Austria-Hungary and Russian wanted the area.</a:t>
            </a:r>
          </a:p>
          <a:p>
            <a:r>
              <a:rPr lang="en-US" sz="1600">
                <a:latin typeface="Garamond" panose="02020404030301010803" pitchFamily="18" charset="0"/>
              </a:rPr>
              <a:t>Ethnic groups such as the Serbs also wanted their own freedom in the Balkans.</a:t>
            </a:r>
          </a:p>
          <a:p>
            <a:r>
              <a:rPr lang="en-US" sz="1600">
                <a:latin typeface="Garamond" panose="02020404030301010803" pitchFamily="18" charset="0"/>
              </a:rPr>
              <a:t>Because of tensions in the area and the fear of a nationalistic revolt it was believed that this would be the area that would start a  “great war”.</a:t>
            </a:r>
          </a:p>
          <a:p>
            <a:r>
              <a:rPr lang="en-US" sz="1600">
                <a:latin typeface="Garamond" panose="02020404030301010803" pitchFamily="18" charset="0"/>
              </a:rPr>
              <a:t>With the assassination of the Archduke Francis Ferdinand in the Balkans it was the spark that started World War One</a:t>
            </a:r>
          </a:p>
          <a:p>
            <a:endParaRPr lang="en-US" sz="1600">
              <a:latin typeface="Garamond" panose="02020404030301010803" pitchFamily="18" charset="0"/>
            </a:endParaRPr>
          </a:p>
        </p:txBody>
      </p:sp>
      <p:pic>
        <p:nvPicPr>
          <p:cNvPr id="610307" name="Picture 3" descr="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05200"/>
            <a:ext cx="2819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10308" name="Picture 4" descr="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52800"/>
            <a:ext cx="28956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10309" name="Picture 5" descr="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048000"/>
            <a:ext cx="3429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0310" name="Picture 6" descr="0_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724400"/>
            <a:ext cx="2819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0311" name="Picture 7" descr="flag_great_britain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724400"/>
            <a:ext cx="2895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0312" name="Picture 8" descr="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746626"/>
            <a:ext cx="3429000" cy="211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364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Indian National Congress</a:t>
            </a:r>
          </a:p>
          <a:p>
            <a:r>
              <a:rPr lang="en-US" sz="1800">
                <a:latin typeface="Garamond" panose="02020404030301010803" pitchFamily="18" charset="0"/>
              </a:rPr>
              <a:t>In 1885, the Hindu nationalist leaders in India formed the Indian National Congress.  </a:t>
            </a:r>
          </a:p>
          <a:p>
            <a:r>
              <a:rPr lang="en-US" sz="1800">
                <a:latin typeface="Garamond" panose="02020404030301010803" pitchFamily="18" charset="0"/>
              </a:rPr>
              <a:t>The Congress was made up mostly of Hindu professionals and business leaders, who called for equal opportunity to serve in the government of India.  They wanted greater democracy and western style modernization, looking toward self rule.</a:t>
            </a:r>
          </a:p>
          <a:p>
            <a:r>
              <a:rPr lang="en-US" sz="1800">
                <a:latin typeface="Garamond" panose="02020404030301010803" pitchFamily="18" charset="0"/>
              </a:rPr>
              <a:t>Their opposing party was the Muslim League, which was made up of Muslims who wanted to protect Muslim interests, and were concerned that the Hindu Congress Party would be looking out for Hindu interests more so than Muslim interests.  </a:t>
            </a:r>
          </a:p>
          <a:p>
            <a:r>
              <a:rPr lang="en-US" sz="1800">
                <a:latin typeface="Garamond" panose="02020404030301010803" pitchFamily="18" charset="0"/>
              </a:rPr>
              <a:t>The leader of the Muslim League, Muhammad Ali,  had been a former member of the Hindu Congress Party, but he insisted that he only spoke for Muslims.</a:t>
            </a:r>
          </a:p>
          <a:p>
            <a:r>
              <a:rPr lang="en-US" sz="1800">
                <a:latin typeface="Garamond" panose="02020404030301010803" pitchFamily="18" charset="0"/>
              </a:rPr>
              <a:t>Despite what he said, many people wanted him to resign from the position and felt that he could not be trusted.</a:t>
            </a:r>
          </a:p>
          <a:p>
            <a:endParaRPr lang="en-US" sz="1800">
              <a:latin typeface="Garamond" panose="02020404030301010803" pitchFamily="18" charset="0"/>
            </a:endParaRPr>
          </a:p>
        </p:txBody>
      </p:sp>
      <p:pic>
        <p:nvPicPr>
          <p:cNvPr id="9219" name="Picture 3" descr="06co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57664"/>
            <a:ext cx="2819400" cy="201453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ngres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202113"/>
            <a:ext cx="2819400"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0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u="sng">
                <a:latin typeface="Garamond" panose="02020404030301010803" pitchFamily="18" charset="0"/>
              </a:rPr>
              <a:t>Muslim League</a:t>
            </a:r>
          </a:p>
          <a:p>
            <a:pPr>
              <a:buFont typeface="Wingdings" panose="05000000000000000000" pitchFamily="2" charset="2"/>
              <a:buNone/>
            </a:pPr>
            <a:endParaRPr lang="en-US" sz="1600" b="1">
              <a:latin typeface="Garamond" panose="02020404030301010803" pitchFamily="18" charset="0"/>
            </a:endParaRPr>
          </a:p>
          <a:p>
            <a:pPr>
              <a:buClr>
                <a:schemeClr val="tx1"/>
              </a:buClr>
              <a:buFont typeface="Wingdings" panose="05000000000000000000" pitchFamily="2" charset="2"/>
              <a:buChar char="Ø"/>
            </a:pPr>
            <a:r>
              <a:rPr lang="en-US" sz="1600">
                <a:latin typeface="Garamond" panose="02020404030301010803" pitchFamily="18" charset="0"/>
              </a:rPr>
              <a:t>The Muslim League was a group of people formed in 1906 to get rid of foreign rule in India.</a:t>
            </a:r>
          </a:p>
          <a:p>
            <a:pPr>
              <a:buClr>
                <a:schemeClr val="tx1"/>
              </a:buClr>
              <a:buFont typeface="Wingdings" panose="05000000000000000000" pitchFamily="2" charset="2"/>
              <a:buChar char="Ø"/>
            </a:pPr>
            <a:r>
              <a:rPr lang="en-US" sz="1600">
                <a:latin typeface="Garamond" panose="02020404030301010803" pitchFamily="18" charset="0"/>
              </a:rPr>
              <a:t>Although problems existed between the Muslims and Hindus, they joined together and found a common ground to get rid of the British.</a:t>
            </a:r>
          </a:p>
          <a:p>
            <a:pPr>
              <a:buClr>
                <a:schemeClr val="tx1"/>
              </a:buClr>
              <a:buFont typeface="Wingdings" panose="05000000000000000000" pitchFamily="2" charset="2"/>
              <a:buChar char="Ø"/>
            </a:pPr>
            <a:r>
              <a:rPr lang="en-US" sz="1600">
                <a:latin typeface="Garamond" panose="02020404030301010803" pitchFamily="18" charset="0"/>
              </a:rPr>
              <a:t>Both groups worked toward the goal of National Independence.</a:t>
            </a:r>
          </a:p>
          <a:p>
            <a:pPr>
              <a:buClr>
                <a:schemeClr val="tx1"/>
              </a:buClr>
              <a:buFont typeface="Wingdings" panose="05000000000000000000" pitchFamily="2" charset="2"/>
              <a:buChar char="Ø"/>
            </a:pPr>
            <a:r>
              <a:rPr lang="en-US" sz="1600">
                <a:latin typeface="Garamond" panose="02020404030301010803" pitchFamily="18" charset="0"/>
              </a:rPr>
              <a:t>They finally gained their independence in 1947.</a:t>
            </a:r>
          </a:p>
          <a:p>
            <a:pPr>
              <a:buClr>
                <a:schemeClr val="tx1"/>
              </a:buClr>
              <a:buFont typeface="Wingdings" panose="05000000000000000000" pitchFamily="2" charset="2"/>
              <a:buChar char="Ø"/>
            </a:pPr>
            <a:endParaRPr lang="en-US" sz="1600">
              <a:latin typeface="Garamond" panose="02020404030301010803" pitchFamily="18" charset="0"/>
            </a:endParaRPr>
          </a:p>
          <a:p>
            <a:pPr>
              <a:buClr>
                <a:schemeClr val="tx1"/>
              </a:buClr>
              <a:buFont typeface="Wingdings" panose="05000000000000000000" pitchFamily="2" charset="2"/>
              <a:buChar char="Ø"/>
            </a:pPr>
            <a:endParaRPr lang="en-US" sz="1600" b="1">
              <a:latin typeface="Garamond" panose="02020404030301010803" pitchFamily="18" charset="0"/>
            </a:endParaRPr>
          </a:p>
          <a:p>
            <a:pPr>
              <a:buClr>
                <a:schemeClr val="tx1"/>
              </a:buClr>
              <a:buFont typeface="Wingdings" panose="05000000000000000000" pitchFamily="2" charset="2"/>
              <a:buChar char="Ø"/>
            </a:pPr>
            <a:endParaRPr lang="en-US" sz="1600" b="1">
              <a:latin typeface="Garamond" panose="02020404030301010803" pitchFamily="18" charset="0"/>
            </a:endParaRPr>
          </a:p>
          <a:p>
            <a:pPr>
              <a:buClr>
                <a:schemeClr val="tx1"/>
              </a:buClr>
              <a:buFont typeface="Wingdings" panose="05000000000000000000" pitchFamily="2" charset="2"/>
              <a:buChar char="Ø"/>
            </a:pPr>
            <a:endParaRPr lang="en-US" sz="1600" b="1">
              <a:latin typeface="Garamond" panose="02020404030301010803" pitchFamily="18" charset="0"/>
            </a:endParaRPr>
          </a:p>
        </p:txBody>
      </p:sp>
      <p:pic>
        <p:nvPicPr>
          <p:cNvPr id="458755" name="Picture 3" descr="1906-dhak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1"/>
            <a:ext cx="27432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458756" name="Picture 4" descr="is?63925599742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995739"/>
            <a:ext cx="1828800" cy="172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78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t>Amritsar Massacre</a:t>
            </a:r>
          </a:p>
          <a:p>
            <a:pPr algn="ctr">
              <a:buFont typeface="Wingdings" panose="05000000000000000000" pitchFamily="2" charset="2"/>
              <a:buNone/>
            </a:pPr>
            <a:r>
              <a:rPr lang="en-US" sz="1800"/>
              <a:t>1919 India</a:t>
            </a:r>
          </a:p>
          <a:p>
            <a:r>
              <a:rPr lang="en-US" sz="1600">
                <a:latin typeface="Garamond" panose="02020404030301010803" pitchFamily="18" charset="0"/>
              </a:rPr>
              <a:t>To protest the Rowlett act10,000 Hindus and Muslims gathered at Amritsar and at a huge festival intended to fast, pray and listen to political speeches. </a:t>
            </a:r>
          </a:p>
          <a:p>
            <a:r>
              <a:rPr lang="en-US" sz="1600">
                <a:latin typeface="Garamond" panose="02020404030301010803" pitchFamily="18" charset="0"/>
              </a:rPr>
              <a:t>This demonstration particularly the alliance of Hindus and Muslims alarmed the British rulers or Raj.</a:t>
            </a:r>
          </a:p>
          <a:p>
            <a:r>
              <a:rPr lang="en-US" sz="1600">
                <a:latin typeface="Garamond" panose="02020404030301010803" pitchFamily="18" charset="0"/>
              </a:rPr>
              <a:t>The British felt that the Hindu and Muslims who wanted Nationalism would protest at this festival.</a:t>
            </a:r>
          </a:p>
          <a:p>
            <a:r>
              <a:rPr lang="en-US" sz="1600">
                <a:latin typeface="Garamond" panose="02020404030301010803" pitchFamily="18" charset="0"/>
              </a:rPr>
              <a:t>Only days previously the British had banned public meetings however most people at the festival were unaware of the decree. </a:t>
            </a:r>
          </a:p>
          <a:p>
            <a:r>
              <a:rPr lang="en-US" sz="1600">
                <a:latin typeface="Garamond" panose="02020404030301010803" pitchFamily="18" charset="0"/>
              </a:rPr>
              <a:t>British commander Reginald Dyer ordered his troops to open fire, the shooting lasted 10 minutes 400 were killed and 1200 wounded.</a:t>
            </a:r>
          </a:p>
          <a:p>
            <a:pPr>
              <a:buFont typeface="Wingdings" panose="05000000000000000000" pitchFamily="2" charset="2"/>
              <a:buNone/>
            </a:pPr>
            <a:r>
              <a:rPr lang="en-US" sz="1600"/>
              <a:t>  </a:t>
            </a:r>
          </a:p>
          <a:p>
            <a:pPr>
              <a:buFont typeface="Wingdings" panose="05000000000000000000" pitchFamily="2" charset="2"/>
              <a:buNone/>
            </a:pPr>
            <a:endParaRPr lang="en-US" sz="1600"/>
          </a:p>
          <a:p>
            <a:endParaRPr lang="en-US" sz="1600"/>
          </a:p>
          <a:p>
            <a:endParaRPr lang="en-US" sz="1600"/>
          </a:p>
          <a:p>
            <a:endParaRPr lang="en-US" sz="1600"/>
          </a:p>
          <a:p>
            <a:endParaRPr lang="en-US" sz="1600"/>
          </a:p>
        </p:txBody>
      </p:sp>
      <p:pic>
        <p:nvPicPr>
          <p:cNvPr id="441347" name="Picture 3" descr="Amritsar Massa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581401"/>
            <a:ext cx="3810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221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GANDHI</a:t>
            </a:r>
          </a:p>
          <a:p>
            <a:r>
              <a:rPr lang="en-US" sz="1600">
                <a:latin typeface="Garamond" panose="02020404030301010803" pitchFamily="18" charset="0"/>
              </a:rPr>
              <a:t>Gandhi was a civil rights activist who wanted to free India from British oppression.</a:t>
            </a:r>
          </a:p>
          <a:p>
            <a:r>
              <a:rPr lang="en-US" sz="1600" b="1">
                <a:latin typeface="Garamond" panose="02020404030301010803" pitchFamily="18" charset="0"/>
              </a:rPr>
              <a:t>Gandhi used civil disobedience to catch the attention of the world</a:t>
            </a:r>
          </a:p>
          <a:p>
            <a:r>
              <a:rPr lang="en-US" sz="1600">
                <a:latin typeface="Garamond" panose="02020404030301010803" pitchFamily="18" charset="0"/>
              </a:rPr>
              <a:t>In the 1920’s Gandhi began his system of civil disobedience.</a:t>
            </a:r>
          </a:p>
          <a:p>
            <a:r>
              <a:rPr lang="en-US" sz="1600">
                <a:latin typeface="Garamond" panose="02020404030301010803" pitchFamily="18" charset="0"/>
              </a:rPr>
              <a:t>Gandhi wanted to weaken the control of the British government over the Indian people. </a:t>
            </a:r>
          </a:p>
          <a:p>
            <a:r>
              <a:rPr lang="en-US" sz="1600">
                <a:latin typeface="Garamond" panose="02020404030301010803" pitchFamily="18" charset="0"/>
              </a:rPr>
              <a:t>Gandhi called for the following measures.</a:t>
            </a:r>
          </a:p>
          <a:p>
            <a:pPr lvl="1"/>
            <a:r>
              <a:rPr lang="en-US" sz="1400">
                <a:latin typeface="Garamond" panose="02020404030301010803" pitchFamily="18" charset="0"/>
              </a:rPr>
              <a:t>Called for Indians to boycott British goods.</a:t>
            </a:r>
          </a:p>
          <a:p>
            <a:pPr lvl="1"/>
            <a:r>
              <a:rPr lang="en-US" sz="1400">
                <a:latin typeface="Garamond" panose="02020404030301010803" pitchFamily="18" charset="0"/>
              </a:rPr>
              <a:t>Gandhi called for Indians to make their own clothing.</a:t>
            </a:r>
          </a:p>
          <a:p>
            <a:pPr lvl="1"/>
            <a:r>
              <a:rPr lang="en-US" sz="1400">
                <a:latin typeface="Garamond" panose="02020404030301010803" pitchFamily="18" charset="0"/>
              </a:rPr>
              <a:t>Gandhi spent one hour a day at the spinning wheel making his own thread.</a:t>
            </a:r>
          </a:p>
          <a:p>
            <a:pPr lvl="1"/>
            <a:r>
              <a:rPr lang="en-US" sz="1400">
                <a:latin typeface="Garamond" panose="02020404030301010803" pitchFamily="18" charset="0"/>
              </a:rPr>
              <a:t>The spinning wheel becomes the symbol of Indian Nationalism.</a:t>
            </a:r>
            <a:endParaRPr lang="en-US" sz="1400" b="1">
              <a:latin typeface="Garamond" panose="02020404030301010803" pitchFamily="18" charset="0"/>
            </a:endParaRPr>
          </a:p>
          <a:p>
            <a:r>
              <a:rPr lang="en-US" sz="1600">
                <a:latin typeface="Garamond" panose="02020404030301010803" pitchFamily="18" charset="0"/>
              </a:rPr>
              <a:t>He spent a lot of his time in the prisons fasting.</a:t>
            </a:r>
          </a:p>
          <a:p>
            <a:r>
              <a:rPr lang="en-US" sz="1600">
                <a:latin typeface="Garamond" panose="02020404030301010803" pitchFamily="18" charset="0"/>
              </a:rPr>
              <a:t> Conducted the Salt Marches against British who controlled the sale of salt.</a:t>
            </a:r>
          </a:p>
          <a:p>
            <a:r>
              <a:rPr lang="en-US" sz="1600">
                <a:latin typeface="Garamond" panose="02020404030301010803" pitchFamily="18" charset="0"/>
              </a:rPr>
              <a:t>Gandhi had shown the people that they could survive without the British.</a:t>
            </a:r>
          </a:p>
          <a:p>
            <a:r>
              <a:rPr lang="en-US" sz="1600">
                <a:latin typeface="Garamond" panose="02020404030301010803" pitchFamily="18" charset="0"/>
              </a:rPr>
              <a:t>That the people could make their own salt, clothing, </a:t>
            </a:r>
          </a:p>
          <a:p>
            <a:pPr>
              <a:buFont typeface="Wingdings" panose="05000000000000000000" pitchFamily="2" charset="2"/>
              <a:buNone/>
            </a:pPr>
            <a:r>
              <a:rPr lang="en-US" sz="1600">
                <a:latin typeface="Garamond" panose="02020404030301010803" pitchFamily="18" charset="0"/>
              </a:rPr>
              <a:t>	and run their own government.</a:t>
            </a:r>
          </a:p>
          <a:p>
            <a:r>
              <a:rPr lang="en-US" sz="1600">
                <a:latin typeface="Garamond" panose="02020404030301010803" pitchFamily="18" charset="0"/>
              </a:rPr>
              <a:t>Gandhi showed the people the way.</a:t>
            </a:r>
          </a:p>
          <a:p>
            <a:r>
              <a:rPr lang="en-US" sz="1600" b="1">
                <a:latin typeface="Garamond" panose="02020404030301010803" pitchFamily="18" charset="0"/>
              </a:rPr>
              <a:t>Gandhi was assassinated by a Hindu who </a:t>
            </a:r>
          </a:p>
          <a:p>
            <a:pPr>
              <a:buFont typeface="Wingdings" panose="05000000000000000000" pitchFamily="2" charset="2"/>
              <a:buNone/>
            </a:pPr>
            <a:r>
              <a:rPr lang="en-US" sz="1600" b="1">
                <a:latin typeface="Garamond" panose="02020404030301010803" pitchFamily="18" charset="0"/>
              </a:rPr>
              <a:t>	thought Gandhi favored the Muslims</a:t>
            </a:r>
          </a:p>
        </p:txBody>
      </p:sp>
      <p:pic>
        <p:nvPicPr>
          <p:cNvPr id="570371" name="Picture 3" descr="gand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1" y="3048001"/>
            <a:ext cx="2024063"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71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idx="1"/>
          </p:nvPr>
        </p:nvSpPr>
        <p:spPr>
          <a:xfrm>
            <a:off x="1676400" y="228600"/>
            <a:ext cx="8763000" cy="6400800"/>
          </a:xfrm>
        </p:spPr>
        <p:txBody>
          <a:bodyPr/>
          <a:lstStyle/>
          <a:p>
            <a:pPr algn="ctr">
              <a:buFont typeface="Wingdings" panose="05000000000000000000" pitchFamily="2" charset="2"/>
              <a:buNone/>
            </a:pPr>
            <a:r>
              <a:rPr lang="en-US" sz="3600" b="1">
                <a:latin typeface="Garamond" panose="02020404030301010803" pitchFamily="18" charset="0"/>
              </a:rPr>
              <a:t>Civil Disobedience</a:t>
            </a:r>
          </a:p>
          <a:p>
            <a:pPr>
              <a:buClr>
                <a:schemeClr val="tx1"/>
              </a:buClr>
              <a:buFont typeface="Wingdings" panose="05000000000000000000" pitchFamily="2" charset="2"/>
              <a:buChar char="§"/>
            </a:pPr>
            <a:r>
              <a:rPr lang="en-US" sz="1600">
                <a:latin typeface="Garamond" panose="02020404030301010803" pitchFamily="18" charset="0"/>
              </a:rPr>
              <a:t>Gandhi developed the principle of satyagraha or “truth force”. In English, it is called passive resistance or civil disobedience.</a:t>
            </a:r>
          </a:p>
          <a:p>
            <a:pPr>
              <a:buClr>
                <a:schemeClr val="tx1"/>
              </a:buClr>
              <a:buFont typeface="Wingdings" panose="05000000000000000000" pitchFamily="2" charset="2"/>
              <a:buChar char="§"/>
            </a:pPr>
            <a:r>
              <a:rPr lang="en-US" sz="1600">
                <a:latin typeface="Garamond" panose="02020404030301010803" pitchFamily="18" charset="0"/>
              </a:rPr>
              <a:t>Civil disobedience is the deliberate and public refusal to obey an unjust law. </a:t>
            </a:r>
          </a:p>
        </p:txBody>
      </p:sp>
      <p:pic>
        <p:nvPicPr>
          <p:cNvPr id="617475" name="Picture 3" descr="wpe1.gif (6346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590801"/>
            <a:ext cx="251460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617476" name="Picture 4" descr="mkgadhi_w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2819401"/>
            <a:ext cx="25812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79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idx="1"/>
          </p:nvPr>
        </p:nvSpPr>
        <p:spPr>
          <a:xfrm>
            <a:off x="1524000" y="0"/>
            <a:ext cx="9144000" cy="6858000"/>
          </a:xfrm>
        </p:spPr>
        <p:txBody>
          <a:bodyPr/>
          <a:lstStyle/>
          <a:p>
            <a:pPr>
              <a:buClr>
                <a:schemeClr val="tx1"/>
              </a:buClr>
              <a:buFont typeface="Wingdings" panose="05000000000000000000" pitchFamily="2" charset="2"/>
              <a:buNone/>
            </a:pPr>
            <a:r>
              <a:rPr lang="en-US" b="1">
                <a:latin typeface="Garamond" panose="02020404030301010803" pitchFamily="18" charset="0"/>
              </a:rPr>
              <a:t>                                  Salt March</a:t>
            </a:r>
          </a:p>
          <a:p>
            <a:r>
              <a:rPr lang="en-US" sz="1600">
                <a:latin typeface="Garamond" panose="02020404030301010803" pitchFamily="18" charset="0"/>
              </a:rPr>
              <a:t>One of his most striking actions was the Salt March that started on March 12, 1930 and ended on April 5</a:t>
            </a:r>
          </a:p>
          <a:p>
            <a:r>
              <a:rPr lang="en-US" sz="1600">
                <a:latin typeface="Garamond" panose="02020404030301010803" pitchFamily="18" charset="0"/>
              </a:rPr>
              <a:t>Gandhi led thousands of people to the sea to collect their own salt rather than pay the salt tax. </a:t>
            </a:r>
            <a:endParaRPr lang="en-US" sz="1600" b="1">
              <a:latin typeface="Garamond" panose="02020404030301010803" pitchFamily="18" charset="0"/>
            </a:endParaRPr>
          </a:p>
          <a:p>
            <a:pPr>
              <a:buClr>
                <a:schemeClr val="tx1"/>
              </a:buClr>
            </a:pPr>
            <a:r>
              <a:rPr lang="en-US" sz="1600">
                <a:latin typeface="Garamond" panose="02020404030301010803" pitchFamily="18" charset="0"/>
              </a:rPr>
              <a:t>The salt march was when Gandhi and his followers boycotted British salt</a:t>
            </a:r>
          </a:p>
          <a:p>
            <a:pPr>
              <a:buClr>
                <a:schemeClr val="tx1"/>
              </a:buClr>
            </a:pPr>
            <a:r>
              <a:rPr lang="en-US" sz="1600">
                <a:latin typeface="Garamond" panose="02020404030301010803" pitchFamily="18" charset="0"/>
              </a:rPr>
              <a:t>The British were taxing the salt</a:t>
            </a:r>
          </a:p>
          <a:p>
            <a:pPr>
              <a:buClr>
                <a:schemeClr val="tx1"/>
              </a:buClr>
            </a:pPr>
            <a:r>
              <a:rPr lang="en-US" sz="1600">
                <a:latin typeface="Garamond" panose="02020404030301010803" pitchFamily="18" charset="0"/>
              </a:rPr>
              <a:t>Gandhi marched 240 miles to make his own salt from the sea</a:t>
            </a:r>
          </a:p>
          <a:p>
            <a:pPr>
              <a:buClr>
                <a:schemeClr val="tx1"/>
              </a:buClr>
            </a:pPr>
            <a:r>
              <a:rPr lang="en-US" sz="1600">
                <a:latin typeface="Garamond" panose="02020404030301010803" pitchFamily="18" charset="0"/>
              </a:rPr>
              <a:t>Gandhi had shown the people that they could survive without the British.</a:t>
            </a:r>
          </a:p>
        </p:txBody>
      </p:sp>
      <p:pic>
        <p:nvPicPr>
          <p:cNvPr id="467971" name="Picture 3" descr="http://www.webindia123.com/history/modern/indian_national_movement.ht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65438"/>
            <a:ext cx="3505200" cy="3382962"/>
          </a:xfrm>
          <a:prstGeom prst="rect">
            <a:avLst/>
          </a:prstGeom>
          <a:noFill/>
          <a:extLst>
            <a:ext uri="{909E8E84-426E-40DD-AFC4-6F175D3DCCD1}">
              <a14:hiddenFill xmlns:a14="http://schemas.microsoft.com/office/drawing/2010/main">
                <a:solidFill>
                  <a:srgbClr val="FFFFFF"/>
                </a:solidFill>
              </a14:hiddenFill>
            </a:ext>
          </a:extLst>
        </p:spPr>
      </p:pic>
      <p:pic>
        <p:nvPicPr>
          <p:cNvPr id="467972" name="Picture 4" descr="http://www-c.pbs.org/weta/forcemorepowerful/indi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900" y="2590800"/>
            <a:ext cx="28321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24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Quit India</a:t>
            </a:r>
          </a:p>
          <a:p>
            <a:pPr>
              <a:buClr>
                <a:schemeClr val="tx1"/>
              </a:buClr>
            </a:pPr>
            <a:endParaRPr lang="en-US" sz="1600">
              <a:latin typeface="Garamond" panose="02020404030301010803" pitchFamily="18" charset="0"/>
            </a:endParaRPr>
          </a:p>
        </p:txBody>
      </p:sp>
      <p:sp>
        <p:nvSpPr>
          <p:cNvPr id="544771" name="Rectangle 3"/>
          <p:cNvSpPr>
            <a:spLocks noChangeArrowheads="1"/>
          </p:cNvSpPr>
          <p:nvPr/>
        </p:nvSpPr>
        <p:spPr bwMode="auto">
          <a:xfrm>
            <a:off x="1981200" y="730251"/>
            <a:ext cx="8686800"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 typeface="Wingdings" panose="05000000000000000000" pitchFamily="2" charset="2"/>
              <a:buChar char="§"/>
            </a:pPr>
            <a:r>
              <a:rPr lang="en-US" sz="1600">
                <a:latin typeface="Garamond" panose="02020404030301010803" pitchFamily="18" charset="0"/>
              </a:rPr>
              <a:t>The 'Quit India' movement was followed, nonetheless, by large-scale violence directed at railway stations, telegraph offices, government buildings, and other emblems and institutions of colonial rule.</a:t>
            </a:r>
          </a:p>
          <a:p>
            <a:pPr>
              <a:buFont typeface="Wingdings" panose="05000000000000000000" pitchFamily="2" charset="2"/>
              <a:buChar char="§"/>
            </a:pPr>
            <a:endParaRPr lang="en-US" sz="1600">
              <a:latin typeface="Garamond" panose="02020404030301010803" pitchFamily="18" charset="0"/>
            </a:endParaRPr>
          </a:p>
          <a:p>
            <a:pPr>
              <a:buFont typeface="Wingdings" panose="05000000000000000000" pitchFamily="2" charset="2"/>
              <a:buChar char="§"/>
            </a:pPr>
            <a:r>
              <a:rPr lang="en-US" sz="1600">
                <a:latin typeface="Garamond" panose="02020404030301010803" pitchFamily="18" charset="0"/>
              </a:rPr>
              <a:t>There were widespread acts of sabotage, and the government held Gandhi responsible for these acts of violence, suggesting that they were a deliberate act of Congress policy. </a:t>
            </a:r>
          </a:p>
          <a:p>
            <a:pPr>
              <a:buFont typeface="Wingdings" panose="05000000000000000000" pitchFamily="2" charset="2"/>
              <a:buChar char="§"/>
            </a:pPr>
            <a:endParaRPr lang="en-US" sz="1600">
              <a:latin typeface="Garamond" panose="02020404030301010803" pitchFamily="18" charset="0"/>
            </a:endParaRPr>
          </a:p>
          <a:p>
            <a:pPr>
              <a:buFont typeface="Wingdings" panose="05000000000000000000" pitchFamily="2" charset="2"/>
              <a:buChar char="§"/>
            </a:pPr>
            <a:r>
              <a:rPr lang="en-US" sz="1600">
                <a:latin typeface="Garamond" panose="02020404030301010803" pitchFamily="18" charset="0"/>
              </a:rPr>
              <a:t>Gandhi resolutely denied these charges, but the deadlock was not to be resolved.</a:t>
            </a:r>
          </a:p>
          <a:p>
            <a:pPr>
              <a:buFont typeface="Wingdings" panose="05000000000000000000" pitchFamily="2" charset="2"/>
              <a:buChar char="§"/>
            </a:pPr>
            <a:endParaRPr lang="en-US" sz="1600">
              <a:latin typeface="Garamond" panose="02020404030301010803" pitchFamily="18" charset="0"/>
            </a:endParaRPr>
          </a:p>
          <a:p>
            <a:pPr>
              <a:buFont typeface="Wingdings" panose="05000000000000000000" pitchFamily="2" charset="2"/>
              <a:buChar char="§"/>
            </a:pPr>
            <a:r>
              <a:rPr lang="en-US" sz="1600">
                <a:latin typeface="Garamond" panose="02020404030301010803" pitchFamily="18" charset="0"/>
              </a:rPr>
              <a:t> It has been suggested that though Gandhi himself did not authorize violence, he had grown skeptical of the efficacy of non-violence. </a:t>
            </a:r>
          </a:p>
          <a:p>
            <a:pPr>
              <a:buFont typeface="Wingdings" panose="05000000000000000000" pitchFamily="2" charset="2"/>
              <a:buChar char="§"/>
            </a:pPr>
            <a:endParaRPr lang="en-US" sz="1600">
              <a:latin typeface="Garamond" panose="02020404030301010803" pitchFamily="18" charset="0"/>
            </a:endParaRPr>
          </a:p>
          <a:p>
            <a:pPr>
              <a:buFont typeface="Wingdings" panose="05000000000000000000" pitchFamily="2" charset="2"/>
              <a:buChar char="§"/>
            </a:pPr>
            <a:r>
              <a:rPr lang="en-US" sz="1600">
                <a:latin typeface="Garamond" panose="02020404030301010803" pitchFamily="18" charset="0"/>
              </a:rPr>
              <a:t>The 'Quit India' movement was a failure in that it invited the government to unleash repression, and therefore led to the detention of the Congress leadership.</a:t>
            </a:r>
          </a:p>
          <a:p>
            <a:pPr>
              <a:buFont typeface="Wingdings" panose="05000000000000000000" pitchFamily="2" charset="2"/>
              <a:buChar char="§"/>
            </a:pPr>
            <a:endParaRPr lang="en-US" sz="1600">
              <a:latin typeface="Garamond" panose="02020404030301010803" pitchFamily="18" charset="0"/>
            </a:endParaRPr>
          </a:p>
          <a:p>
            <a:pPr>
              <a:buFont typeface="Wingdings" panose="05000000000000000000" pitchFamily="2" charset="2"/>
              <a:buChar char="§"/>
            </a:pPr>
            <a:r>
              <a:rPr lang="en-US" sz="1600">
                <a:latin typeface="Garamond" panose="02020404030301010803" pitchFamily="18" charset="0"/>
              </a:rPr>
              <a:t> The 'Quit India' movement remains, in any event, among the most controversial episodes in Gandhi's life and modern Indian history. </a:t>
            </a:r>
          </a:p>
        </p:txBody>
      </p:sp>
      <p:pic>
        <p:nvPicPr>
          <p:cNvPr id="544772" name="Picture 4" descr="is?6071612995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029200"/>
            <a:ext cx="2209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44773" name="Picture 5" descr="is?8907185392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05400"/>
            <a:ext cx="2057400"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357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idx="1"/>
          </p:nvPr>
        </p:nvSpPr>
        <p:spPr>
          <a:xfrm>
            <a:off x="1676400" y="228600"/>
            <a:ext cx="8763000" cy="6400800"/>
          </a:xfrm>
        </p:spPr>
        <p:txBody>
          <a:bodyPr/>
          <a:lstStyle/>
          <a:p>
            <a:pPr algn="ctr"/>
            <a:r>
              <a:rPr lang="en-US" b="1" u="sng"/>
              <a:t>JAWAHARLAL NEHRU</a:t>
            </a:r>
          </a:p>
          <a:p>
            <a:r>
              <a:rPr lang="en-US" sz="1600">
                <a:latin typeface="Garamond" panose="02020404030301010803" pitchFamily="18" charset="0"/>
              </a:rPr>
              <a:t>Born November 14, 1889; </a:t>
            </a:r>
          </a:p>
          <a:p>
            <a:pPr>
              <a:buClr>
                <a:schemeClr val="tx1"/>
              </a:buClr>
            </a:pPr>
            <a:r>
              <a:rPr lang="en-US" sz="1600">
                <a:latin typeface="Garamond" panose="02020404030301010803" pitchFamily="18" charset="0"/>
              </a:rPr>
              <a:t>He rose to become the top political leader of the Indian National Congress Party for independence from Britain</a:t>
            </a:r>
            <a:r>
              <a:rPr lang="en-US"/>
              <a:t> </a:t>
            </a:r>
          </a:p>
          <a:p>
            <a:pPr>
              <a:buClr>
                <a:schemeClr val="tx1"/>
              </a:buClr>
            </a:pPr>
            <a:r>
              <a:rPr lang="en-US" sz="1600">
                <a:latin typeface="Garamond" panose="02020404030301010803" pitchFamily="18" charset="0"/>
              </a:rPr>
              <a:t>In his road to the top he was jailed seven times and after independence he served as the Prime Minister</a:t>
            </a:r>
          </a:p>
          <a:p>
            <a:pPr>
              <a:buClr>
                <a:schemeClr val="tx1"/>
              </a:buClr>
              <a:buFont typeface="Wingdings" panose="05000000000000000000" pitchFamily="2" charset="2"/>
              <a:buNone/>
            </a:pPr>
            <a:r>
              <a:rPr lang="en-US" sz="1600">
                <a:latin typeface="Garamond" panose="02020404030301010803" pitchFamily="18" charset="0"/>
              </a:rPr>
              <a:t>      from 1947 until the day he died may 1964</a:t>
            </a:r>
          </a:p>
          <a:p>
            <a:pPr>
              <a:buClr>
                <a:schemeClr val="tx1"/>
              </a:buClr>
            </a:pPr>
            <a:r>
              <a:rPr lang="en-US" sz="1600">
                <a:latin typeface="Garamond" panose="02020404030301010803" pitchFamily="18" charset="0"/>
              </a:rPr>
              <a:t>He was also one of the founders of the non alignment movement.</a:t>
            </a:r>
          </a:p>
          <a:p>
            <a:pPr>
              <a:buClr>
                <a:schemeClr val="tx1"/>
              </a:buClr>
            </a:pPr>
            <a:endParaRPr lang="en-US" sz="1600">
              <a:latin typeface="Garamond" panose="02020404030301010803" pitchFamily="18" charset="0"/>
            </a:endParaRPr>
          </a:p>
        </p:txBody>
      </p:sp>
      <p:pic>
        <p:nvPicPr>
          <p:cNvPr id="316419" name="Picture 3" descr="neh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124201"/>
            <a:ext cx="2152650" cy="3133725"/>
          </a:xfrm>
          <a:prstGeom prst="rect">
            <a:avLst/>
          </a:prstGeom>
          <a:noFill/>
          <a:extLst>
            <a:ext uri="{909E8E84-426E-40DD-AFC4-6F175D3DCCD1}">
              <a14:hiddenFill xmlns:a14="http://schemas.microsoft.com/office/drawing/2010/main">
                <a:solidFill>
                  <a:srgbClr val="FFFFFF"/>
                </a:solidFill>
              </a14:hiddenFill>
            </a:ext>
          </a:extLst>
        </p:spPr>
      </p:pic>
      <p:pic>
        <p:nvPicPr>
          <p:cNvPr id="316420" name="Picture 4" descr="b-w_neh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00400"/>
            <a:ext cx="21717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27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Indira Gandhi (1966 – 1984)</a:t>
            </a:r>
          </a:p>
          <a:p>
            <a:r>
              <a:rPr lang="en-US" sz="1800" b="1">
                <a:latin typeface="Garamond" panose="02020404030301010803" pitchFamily="18" charset="0"/>
              </a:rPr>
              <a:t>After the death of Jawaharlal Nehru, his daughter, Indira Gandhi became the Prime Minister of India in 1966 and was re-elected in 1980.</a:t>
            </a:r>
          </a:p>
          <a:p>
            <a:r>
              <a:rPr lang="en-US" sz="1800" b="1">
                <a:latin typeface="Garamond" panose="02020404030301010803" pitchFamily="18" charset="0"/>
              </a:rPr>
              <a:t>Under her rule the country increased their food grain production.</a:t>
            </a:r>
          </a:p>
          <a:p>
            <a:r>
              <a:rPr lang="en-US" sz="1800" b="1">
                <a:latin typeface="Garamond" panose="02020404030301010803" pitchFamily="18" charset="0"/>
              </a:rPr>
              <a:t>Gandhi faced problems with Sikh extremists,</a:t>
            </a:r>
          </a:p>
          <a:p>
            <a:pPr lvl="1"/>
            <a:r>
              <a:rPr lang="en-US" sz="1600">
                <a:latin typeface="Garamond" panose="02020404030301010803" pitchFamily="18" charset="0"/>
              </a:rPr>
              <a:t>Sikh terrorists took refuge in the Golden Temple.</a:t>
            </a:r>
          </a:p>
          <a:p>
            <a:pPr lvl="1"/>
            <a:r>
              <a:rPr lang="en-US" sz="1600">
                <a:latin typeface="Garamond" panose="02020404030301010803" pitchFamily="18" charset="0"/>
              </a:rPr>
              <a:t>The Indian Army overran the temple killing 500 Sikhs and destroying sacred property.</a:t>
            </a:r>
          </a:p>
          <a:p>
            <a:pPr lvl="1"/>
            <a:r>
              <a:rPr lang="en-US" sz="1600">
                <a:latin typeface="Garamond" panose="02020404030301010803" pitchFamily="18" charset="0"/>
              </a:rPr>
              <a:t>In retaliation of this act Indira Gandhi was shot and killed by two of her Sikh bodyguards.</a:t>
            </a:r>
          </a:p>
          <a:p>
            <a:endParaRPr lang="en-US" sz="1800" b="1">
              <a:latin typeface="Garamond" panose="02020404030301010803" pitchFamily="18" charset="0"/>
            </a:endParaRPr>
          </a:p>
          <a:p>
            <a:endParaRPr lang="en-US" sz="1800" b="1">
              <a:latin typeface="Garamond" panose="02020404030301010803" pitchFamily="18" charset="0"/>
            </a:endParaRPr>
          </a:p>
          <a:p>
            <a:endParaRPr lang="en-US" sz="1800" b="1">
              <a:latin typeface="Garamond" panose="02020404030301010803" pitchFamily="18" charset="0"/>
            </a:endParaRPr>
          </a:p>
        </p:txBody>
      </p:sp>
      <p:pic>
        <p:nvPicPr>
          <p:cNvPr id="291843" name="Picture 3" descr="180px-Indira_Gandh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81400"/>
            <a:ext cx="12954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91844" name="Picture 4" descr="indira_gandhi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10000"/>
            <a:ext cx="2743200" cy="15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0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b="1"/>
              <a:t>                                                                </a:t>
            </a:r>
            <a:r>
              <a:rPr lang="en-US" sz="3600" b="1">
                <a:latin typeface="Garamond" panose="02020404030301010803" pitchFamily="18" charset="0"/>
              </a:rPr>
              <a:t>Pakistan</a:t>
            </a:r>
          </a:p>
          <a:p>
            <a:pPr>
              <a:buFont typeface="Wingdings" panose="05000000000000000000" pitchFamily="2" charset="2"/>
              <a:buNone/>
            </a:pPr>
            <a:endParaRPr lang="en-US" sz="1600">
              <a:latin typeface="Garamond" panose="02020404030301010803" pitchFamily="18" charset="0"/>
            </a:endParaRPr>
          </a:p>
          <a:p>
            <a:r>
              <a:rPr lang="en-US" sz="1600">
                <a:latin typeface="Garamond" panose="02020404030301010803" pitchFamily="18" charset="0"/>
              </a:rPr>
              <a:t>Pakistan gained its independence in 1947.</a:t>
            </a:r>
          </a:p>
          <a:p>
            <a:r>
              <a:rPr lang="en-US" sz="1600">
                <a:latin typeface="Garamond" panose="02020404030301010803" pitchFamily="18" charset="0"/>
              </a:rPr>
              <a:t>After Pakistan’s independence they suffered from religious and ethnic fighting with India</a:t>
            </a:r>
          </a:p>
          <a:p>
            <a:r>
              <a:rPr lang="en-US" sz="1600">
                <a:latin typeface="Garamond" panose="02020404030301010803" pitchFamily="18" charset="0"/>
              </a:rPr>
              <a:t>For the civil war in Pakistan, they began as a divided nation with more than 1,000 miles of Indian territory as the divider.</a:t>
            </a:r>
          </a:p>
          <a:p>
            <a:pPr>
              <a:buFont typeface="Wingdings" panose="05000000000000000000" pitchFamily="2" charset="2"/>
              <a:buNone/>
            </a:pPr>
            <a:endParaRPr lang="en-US" sz="1600">
              <a:latin typeface="Garamond" panose="02020404030301010803" pitchFamily="18" charset="0"/>
            </a:endParaRPr>
          </a:p>
          <a:p>
            <a:endParaRPr lang="en-US" sz="1600">
              <a:latin typeface="Garamond" panose="02020404030301010803" pitchFamily="18" charset="0"/>
            </a:endParaRPr>
          </a:p>
        </p:txBody>
      </p:sp>
      <p:pic>
        <p:nvPicPr>
          <p:cNvPr id="472067" name="Picture 3" descr="pakis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14600"/>
            <a:ext cx="53340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472068" name="Picture 4" descr="ind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895601"/>
            <a:ext cx="3048000" cy="199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idx="1"/>
          </p:nvPr>
        </p:nvSpPr>
        <p:spPr>
          <a:xfrm>
            <a:off x="1524000" y="0"/>
            <a:ext cx="9144000" cy="6858000"/>
          </a:xfrm>
        </p:spPr>
        <p:txBody>
          <a:bodyPr/>
          <a:lstStyle/>
          <a:p>
            <a:pPr algn="ctr"/>
            <a:r>
              <a:rPr lang="en-US" sz="3600" b="1">
                <a:latin typeface="Garamond" panose="02020404030301010803" pitchFamily="18" charset="0"/>
              </a:rPr>
              <a:t>Armenian Massacre</a:t>
            </a:r>
          </a:p>
          <a:p>
            <a:pPr algn="ctr"/>
            <a:endParaRPr lang="en-US" sz="3600" b="1">
              <a:latin typeface="Garamond" panose="02020404030301010803" pitchFamily="18" charset="0"/>
            </a:endParaRPr>
          </a:p>
          <a:p>
            <a:r>
              <a:rPr lang="en-US" sz="1600">
                <a:latin typeface="Garamond" panose="02020404030301010803" pitchFamily="18" charset="0"/>
              </a:rPr>
              <a:t>In the 1880’s 2.5 million Christian Armenians in the Ottoman Empire begun to demand their freedom.</a:t>
            </a:r>
          </a:p>
          <a:p>
            <a:r>
              <a:rPr lang="en-US" sz="1600">
                <a:latin typeface="Garamond" panose="02020404030301010803" pitchFamily="18" charset="0"/>
              </a:rPr>
              <a:t>Relations between the Armenians and the Turks grew strained.</a:t>
            </a:r>
          </a:p>
          <a:p>
            <a:r>
              <a:rPr lang="en-US" sz="1600">
                <a:latin typeface="Garamond" panose="02020404030301010803" pitchFamily="18" charset="0"/>
              </a:rPr>
              <a:t>Throughout the 1890’s, Turkish troops killed tens of thousands of Armenians.</a:t>
            </a:r>
          </a:p>
          <a:p>
            <a:r>
              <a:rPr lang="en-US" sz="1600">
                <a:latin typeface="Garamond" panose="02020404030301010803" pitchFamily="18" charset="0"/>
              </a:rPr>
              <a:t>When World War I erupted in 1914, the Armenians pledged their support to the Turks’ enemies.</a:t>
            </a:r>
          </a:p>
          <a:p>
            <a:r>
              <a:rPr lang="en-US" sz="1600">
                <a:latin typeface="Garamond" panose="02020404030301010803" pitchFamily="18" charset="0"/>
              </a:rPr>
              <a:t>In response, the Turkish government deported nearly 2 million Armenians, along the way more than 600,000 died of starvation or were killed by Turkish soldiers.</a:t>
            </a:r>
          </a:p>
          <a:p>
            <a:r>
              <a:rPr lang="en-US" sz="1600">
                <a:latin typeface="Garamond" panose="02020404030301010803" pitchFamily="18" charset="0"/>
              </a:rPr>
              <a:t>It was the first genocide of the 20</a:t>
            </a:r>
            <a:r>
              <a:rPr lang="en-US" sz="1600" baseline="30000">
                <a:latin typeface="Garamond" panose="02020404030301010803" pitchFamily="18" charset="0"/>
              </a:rPr>
              <a:t>th</a:t>
            </a:r>
            <a:r>
              <a:rPr lang="en-US" sz="1600">
                <a:latin typeface="Garamond" panose="02020404030301010803" pitchFamily="18" charset="0"/>
              </a:rPr>
              <a:t> century</a:t>
            </a:r>
          </a:p>
        </p:txBody>
      </p:sp>
      <p:pic>
        <p:nvPicPr>
          <p:cNvPr id="411651" name="Picture 3" descr="arme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3733800"/>
            <a:ext cx="3800475" cy="1976438"/>
          </a:xfrm>
          <a:prstGeom prst="rect">
            <a:avLst/>
          </a:prstGeom>
          <a:noFill/>
          <a:extLst>
            <a:ext uri="{909E8E84-426E-40DD-AFC4-6F175D3DCCD1}">
              <a14:hiddenFill xmlns:a14="http://schemas.microsoft.com/office/drawing/2010/main">
                <a:solidFill>
                  <a:srgbClr val="FFFFFF"/>
                </a:solidFill>
              </a14:hiddenFill>
            </a:ext>
          </a:extLst>
        </p:spPr>
      </p:pic>
      <p:pic>
        <p:nvPicPr>
          <p:cNvPr id="411652" name="Picture 4" descr="c3_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29001"/>
            <a:ext cx="47244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85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t>Muslim / Hindu Conflict</a:t>
            </a:r>
          </a:p>
          <a:p>
            <a:r>
              <a:rPr lang="en-US" sz="1600">
                <a:latin typeface="Garamond" panose="02020404030301010803" pitchFamily="18" charset="0"/>
              </a:rPr>
              <a:t>Hindus held the majority over the Muslims in India</a:t>
            </a:r>
          </a:p>
          <a:p>
            <a:r>
              <a:rPr lang="en-US" sz="1600">
                <a:latin typeface="Garamond" panose="02020404030301010803" pitchFamily="18" charset="0"/>
              </a:rPr>
              <a:t>When British Officials drew up the borders that divided the Hindus From the Muslims In an area called Pakistan </a:t>
            </a:r>
          </a:p>
          <a:p>
            <a:r>
              <a:rPr lang="en-US" sz="1600">
                <a:latin typeface="Garamond" panose="02020404030301010803" pitchFamily="18" charset="0"/>
              </a:rPr>
              <a:t>The independence caused millions of Muslims and Hindus to migrate to their newly formed country</a:t>
            </a:r>
          </a:p>
          <a:p>
            <a:r>
              <a:rPr lang="en-US" sz="1600">
                <a:latin typeface="Garamond" panose="02020404030301010803" pitchFamily="18" charset="0"/>
              </a:rPr>
              <a:t>Many were killed crossing the border.</a:t>
            </a:r>
          </a:p>
          <a:p>
            <a:r>
              <a:rPr lang="en-US" sz="1600">
                <a:latin typeface="Garamond" panose="02020404030301010803" pitchFamily="18" charset="0"/>
              </a:rPr>
              <a:t>In later years India and Pakistan would still clash over border disputes.</a:t>
            </a:r>
          </a:p>
          <a:p>
            <a:r>
              <a:rPr lang="en-US" sz="1600">
                <a:latin typeface="Garamond" panose="02020404030301010803" pitchFamily="18" charset="0"/>
              </a:rPr>
              <a:t>Both countries possess nuclear weapons and have threatened war many times.</a:t>
            </a:r>
          </a:p>
        </p:txBody>
      </p:sp>
      <p:pic>
        <p:nvPicPr>
          <p:cNvPr id="588803" name="Picture 3" descr="shiva11.jpg (20856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226218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88804" name="Picture 4" descr="Is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2743200"/>
            <a:ext cx="224631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64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4"/>
          <p:cNvSpPr>
            <a:spLocks noGrp="1" noChangeArrowheads="1"/>
          </p:cNvSpPr>
          <p:nvPr>
            <p:ph type="ctrTitle"/>
          </p:nvPr>
        </p:nvSpPr>
        <p:spPr/>
        <p:txBody>
          <a:bodyPr/>
          <a:lstStyle/>
          <a:p>
            <a:r>
              <a:rPr lang="en-US"/>
              <a:t>Cold War</a:t>
            </a:r>
          </a:p>
        </p:txBody>
      </p:sp>
      <p:sp>
        <p:nvSpPr>
          <p:cNvPr id="257029"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3347155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idx="1"/>
          </p:nvPr>
        </p:nvSpPr>
        <p:spPr>
          <a:xfrm>
            <a:off x="1752600" y="304800"/>
            <a:ext cx="8763000" cy="6324600"/>
          </a:xfrm>
        </p:spPr>
        <p:txBody>
          <a:bodyPr/>
          <a:lstStyle/>
          <a:p>
            <a:pPr algn="ctr">
              <a:buFont typeface="Wingdings" panose="05000000000000000000" pitchFamily="2" charset="2"/>
              <a:buNone/>
            </a:pPr>
            <a:r>
              <a:rPr lang="en-US" sz="3600" b="1">
                <a:latin typeface="Garamond" panose="02020404030301010803" pitchFamily="18" charset="0"/>
              </a:rPr>
              <a:t>Cold War</a:t>
            </a:r>
            <a:endParaRPr lang="en-US" sz="3600">
              <a:latin typeface="Garamond" panose="02020404030301010803" pitchFamily="18" charset="0"/>
            </a:endParaRPr>
          </a:p>
          <a:p>
            <a:r>
              <a:rPr lang="en-US" sz="1800" b="1">
                <a:latin typeface="Garamond" panose="02020404030301010803" pitchFamily="18" charset="0"/>
              </a:rPr>
              <a:t>The Cold War was a continuing state of tension and hostility between the United States and the Soviet Union.</a:t>
            </a:r>
          </a:p>
          <a:p>
            <a:r>
              <a:rPr lang="en-US" sz="1600">
                <a:latin typeface="Garamond" panose="02020404030301010803" pitchFamily="18" charset="0"/>
              </a:rPr>
              <a:t>It started after World War II</a:t>
            </a:r>
          </a:p>
          <a:p>
            <a:r>
              <a:rPr lang="en-US" sz="1600">
                <a:latin typeface="Garamond" panose="02020404030301010803" pitchFamily="18" charset="0"/>
              </a:rPr>
              <a:t>It was considered a “cold” war because armed battle between the superpowers did not occur.</a:t>
            </a:r>
          </a:p>
          <a:p>
            <a:r>
              <a:rPr lang="en-US" sz="1600">
                <a:latin typeface="Garamond" panose="02020404030301010803" pitchFamily="18" charset="0"/>
              </a:rPr>
              <a:t>The United States feared communism and wanted to stop the Soviet Union from spreading it.</a:t>
            </a:r>
          </a:p>
          <a:p>
            <a:r>
              <a:rPr lang="en-US" sz="1600">
                <a:latin typeface="Garamond" panose="02020404030301010803" pitchFamily="18" charset="0"/>
              </a:rPr>
              <a:t>Even though the United States and the Soviet Union never fought directly, they fought through other countries like in The Vietnam War and The Korean War.</a:t>
            </a:r>
          </a:p>
          <a:p>
            <a:r>
              <a:rPr lang="en-US" sz="1600">
                <a:latin typeface="Garamond" panose="02020404030301010803" pitchFamily="18" charset="0"/>
              </a:rPr>
              <a:t>It was and arms race. Each country raced to have the most nuclear weapons.</a:t>
            </a:r>
          </a:p>
          <a:p>
            <a:r>
              <a:rPr lang="en-US" sz="1600">
                <a:latin typeface="Garamond" panose="02020404030301010803" pitchFamily="18" charset="0"/>
              </a:rPr>
              <a:t>It eventually turned into and economic war with the United States winning.</a:t>
            </a:r>
          </a:p>
          <a:p>
            <a:pPr>
              <a:buFont typeface="Wingdings" panose="05000000000000000000" pitchFamily="2" charset="2"/>
              <a:buNone/>
            </a:pPr>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p:txBody>
      </p:sp>
      <p:pic>
        <p:nvPicPr>
          <p:cNvPr id="375811" name="Picture 3" descr="nuclear_explo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81400"/>
            <a:ext cx="43053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6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sz="3000" b="1">
                <a:latin typeface="Garamond" panose="02020404030301010803" pitchFamily="18" charset="0"/>
              </a:rPr>
              <a:t>Yalta Conference</a:t>
            </a:r>
          </a:p>
        </p:txBody>
      </p:sp>
      <p:sp>
        <p:nvSpPr>
          <p:cNvPr id="425987" name="Rectangle 3"/>
          <p:cNvSpPr>
            <a:spLocks noGrp="1" noChangeArrowheads="1"/>
          </p:cNvSpPr>
          <p:nvPr>
            <p:ph idx="1"/>
          </p:nvPr>
        </p:nvSpPr>
        <p:spPr>
          <a:xfrm>
            <a:off x="1981200" y="1600200"/>
            <a:ext cx="8229600" cy="5105400"/>
          </a:xfrm>
        </p:spPr>
        <p:txBody>
          <a:bodyPr/>
          <a:lstStyle/>
          <a:p>
            <a:r>
              <a:rPr lang="en-US" sz="1800" b="1">
                <a:latin typeface="Garamond" panose="02020404030301010803" pitchFamily="18" charset="0"/>
              </a:rPr>
              <a:t>Cold War</a:t>
            </a:r>
          </a:p>
          <a:p>
            <a:r>
              <a:rPr lang="en-US" sz="1800" b="1">
                <a:latin typeface="Garamond" panose="02020404030301010803" pitchFamily="18" charset="0"/>
              </a:rPr>
              <a:t>Postwar Plan</a:t>
            </a:r>
          </a:p>
          <a:p>
            <a:r>
              <a:rPr lang="en-US" sz="1600">
                <a:latin typeface="Garamond" panose="02020404030301010803" pitchFamily="18" charset="0"/>
              </a:rPr>
              <a:t>In February 1945 Roosevelt, Churchill and Stalin met in the Soviet Union to decide what was going to happen to Europe after World War Two</a:t>
            </a:r>
          </a:p>
          <a:p>
            <a:r>
              <a:rPr lang="en-US" sz="1600">
                <a:latin typeface="Garamond" panose="02020404030301010803" pitchFamily="18" charset="0"/>
              </a:rPr>
              <a:t>They agreed to divide Germany into zones of occupation controlled by the Allied military forces, ( East and West ).</a:t>
            </a:r>
          </a:p>
          <a:p>
            <a:r>
              <a:rPr lang="en-US" sz="1600" b="1">
                <a:latin typeface="Garamond" panose="02020404030301010803" pitchFamily="18" charset="0"/>
              </a:rPr>
              <a:t>France/Britain/United States</a:t>
            </a:r>
            <a:r>
              <a:rPr lang="en-US" sz="1600">
                <a:latin typeface="Garamond" panose="02020404030301010803" pitchFamily="18" charset="0"/>
              </a:rPr>
              <a:t>- West Germany</a:t>
            </a:r>
          </a:p>
          <a:p>
            <a:r>
              <a:rPr lang="en-US" sz="1600" b="1">
                <a:latin typeface="Garamond" panose="02020404030301010803" pitchFamily="18" charset="0"/>
              </a:rPr>
              <a:t>Soviet Union</a:t>
            </a:r>
            <a:r>
              <a:rPr lang="en-US" sz="1600">
                <a:latin typeface="Garamond" panose="02020404030301010803" pitchFamily="18" charset="0"/>
              </a:rPr>
              <a:t>- East Germany</a:t>
            </a:r>
            <a:endParaRPr lang="en-US" sz="1600" b="1">
              <a:latin typeface="Garamond" panose="02020404030301010803" pitchFamily="18" charset="0"/>
            </a:endParaRPr>
          </a:p>
        </p:txBody>
      </p:sp>
      <p:pic>
        <p:nvPicPr>
          <p:cNvPr id="425988" name="Picture 4" descr="CW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343401"/>
            <a:ext cx="3886200" cy="2136775"/>
          </a:xfrm>
          <a:prstGeom prst="rect">
            <a:avLst/>
          </a:prstGeom>
          <a:noFill/>
          <a:extLst>
            <a:ext uri="{909E8E84-426E-40DD-AFC4-6F175D3DCCD1}">
              <a14:hiddenFill xmlns:a14="http://schemas.microsoft.com/office/drawing/2010/main">
                <a:solidFill>
                  <a:srgbClr val="FFFFFF"/>
                </a:solidFill>
              </a14:hiddenFill>
            </a:ext>
          </a:extLst>
        </p:spPr>
      </p:pic>
      <p:pic>
        <p:nvPicPr>
          <p:cNvPr id="425989" name="Picture 5" descr="yal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962401"/>
            <a:ext cx="29718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42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idx="1"/>
          </p:nvPr>
        </p:nvSpPr>
        <p:spPr>
          <a:xfrm>
            <a:off x="1524000" y="0"/>
            <a:ext cx="9144000" cy="6858000"/>
          </a:xfrm>
        </p:spPr>
        <p:txBody>
          <a:bodyPr/>
          <a:lstStyle/>
          <a:p>
            <a:pPr algn="ctr"/>
            <a:r>
              <a:rPr lang="en-US" sz="3600" b="1">
                <a:latin typeface="Garamond" panose="02020404030301010803" pitchFamily="18" charset="0"/>
              </a:rPr>
              <a:t>United Nations</a:t>
            </a:r>
          </a:p>
          <a:p>
            <a:r>
              <a:rPr lang="en-US" sz="1800" b="1">
                <a:latin typeface="Garamond" panose="02020404030301010803" pitchFamily="18" charset="0"/>
              </a:rPr>
              <a:t>When the UN was started</a:t>
            </a:r>
          </a:p>
          <a:p>
            <a:r>
              <a:rPr lang="en-US" sz="1600">
                <a:latin typeface="Garamond" panose="02020404030301010803" pitchFamily="18" charset="0"/>
              </a:rPr>
              <a:t>June 1945 US and Soviet Union joined with 48 other countries to form the UN</a:t>
            </a:r>
          </a:p>
          <a:p>
            <a:r>
              <a:rPr lang="en-US" sz="1800" b="1">
                <a:latin typeface="Garamond" panose="02020404030301010803" pitchFamily="18" charset="0"/>
              </a:rPr>
              <a:t>Why the UN was started</a:t>
            </a:r>
          </a:p>
          <a:p>
            <a:r>
              <a:rPr lang="en-US" sz="1600">
                <a:latin typeface="Garamond" panose="02020404030301010803" pitchFamily="18" charset="0"/>
              </a:rPr>
              <a:t>The countries wanted a peacekeeping organization that could stop wars and protect the citizens of the world.</a:t>
            </a:r>
          </a:p>
          <a:p>
            <a:r>
              <a:rPr lang="en-US" sz="1600">
                <a:latin typeface="Garamond" panose="02020404030301010803" pitchFamily="18" charset="0"/>
              </a:rPr>
              <a:t>All countries were to be invited to join the UN </a:t>
            </a:r>
          </a:p>
          <a:p>
            <a:r>
              <a:rPr lang="en-US" sz="1800" b="1">
                <a:latin typeface="Garamond" panose="02020404030301010803" pitchFamily="18" charset="0"/>
              </a:rPr>
              <a:t>The Security Council</a:t>
            </a:r>
          </a:p>
          <a:p>
            <a:r>
              <a:rPr lang="en-US" sz="1600">
                <a:latin typeface="Garamond" panose="02020404030301010803" pitchFamily="18" charset="0"/>
              </a:rPr>
              <a:t>The Security Council was 5 permanent members: Britain, China, France, US and USSR</a:t>
            </a:r>
          </a:p>
          <a:p>
            <a:r>
              <a:rPr lang="en-US" sz="1600" b="1">
                <a:latin typeface="Garamond" panose="02020404030301010803" pitchFamily="18" charset="0"/>
              </a:rPr>
              <a:t>The difference between the UN and the League of Nations was that the UN was to have the support of all countries and also have a military to keep peace in the world</a:t>
            </a:r>
          </a:p>
          <a:p>
            <a:endParaRPr lang="en-US" sz="1600">
              <a:latin typeface="Garamond" panose="02020404030301010803" pitchFamily="18" charset="0"/>
            </a:endParaRPr>
          </a:p>
        </p:txBody>
      </p:sp>
      <p:pic>
        <p:nvPicPr>
          <p:cNvPr id="548867" name="Picture 3" desc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05200"/>
            <a:ext cx="48768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548868" name="Picture 4" descr="un-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13138"/>
            <a:ext cx="3962400" cy="307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2975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Universal Declaration of Human Rights</a:t>
            </a:r>
          </a:p>
          <a:p>
            <a:r>
              <a:rPr lang="en-US" sz="1600">
                <a:latin typeface="Garamond" panose="02020404030301010803" pitchFamily="18" charset="0"/>
              </a:rPr>
              <a:t>In 1948, the U.N. ratified this document to set down human rights standards for all nations</a:t>
            </a:r>
          </a:p>
          <a:p>
            <a:r>
              <a:rPr lang="en-US" sz="1600">
                <a:latin typeface="Garamond" panose="02020404030301010803" pitchFamily="18" charset="0"/>
              </a:rPr>
              <a:t>It states that all human beings are born free and equal in dignity and rights</a:t>
            </a:r>
          </a:p>
          <a:p>
            <a:r>
              <a:rPr lang="en-US" sz="1600">
                <a:latin typeface="Garamond" panose="02020404030301010803" pitchFamily="18" charset="0"/>
              </a:rPr>
              <a:t>Everyone has the right to life, liberty, and security of person</a:t>
            </a:r>
          </a:p>
          <a:p>
            <a:r>
              <a:rPr lang="en-US" sz="1600">
                <a:latin typeface="Garamond" panose="02020404030301010803" pitchFamily="18" charset="0"/>
              </a:rPr>
              <a:t>Many people around the world became involved in assuring that these rights were respected</a:t>
            </a:r>
          </a:p>
          <a:p>
            <a:r>
              <a:rPr lang="en-US" sz="1600">
                <a:latin typeface="Garamond" panose="02020404030301010803" pitchFamily="18" charset="0"/>
              </a:rPr>
              <a:t>Many organizations, like Amnesty International, work to track human rights violations</a:t>
            </a:r>
          </a:p>
        </p:txBody>
      </p:sp>
      <p:pic>
        <p:nvPicPr>
          <p:cNvPr id="553987" name="Picture 3" descr="univers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14800"/>
            <a:ext cx="2743200" cy="1677988"/>
          </a:xfrm>
          <a:prstGeom prst="rect">
            <a:avLst/>
          </a:prstGeom>
          <a:noFill/>
          <a:extLst>
            <a:ext uri="{909E8E84-426E-40DD-AFC4-6F175D3DCCD1}">
              <a14:hiddenFill xmlns:a14="http://schemas.microsoft.com/office/drawing/2010/main">
                <a:solidFill>
                  <a:srgbClr val="FFFFFF"/>
                </a:solidFill>
              </a14:hiddenFill>
            </a:ext>
          </a:extLst>
        </p:spPr>
      </p:pic>
      <p:pic>
        <p:nvPicPr>
          <p:cNvPr id="553988" name="Picture 4" descr="hand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114801"/>
            <a:ext cx="2133600"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68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Two Superpowers</a:t>
            </a:r>
          </a:p>
          <a:p>
            <a:r>
              <a:rPr lang="en-US" sz="1600">
                <a:latin typeface="Garamond" panose="02020404030301010803" pitchFamily="18" charset="0"/>
              </a:rPr>
              <a:t>After World War Two, many of the leading nations in the world were in decline (Germany, France, Britain).</a:t>
            </a:r>
          </a:p>
          <a:p>
            <a:r>
              <a:rPr lang="en-US" sz="1600">
                <a:latin typeface="Garamond" panose="02020404030301010803" pitchFamily="18" charset="0"/>
              </a:rPr>
              <a:t>The United States and the Soviet Union emerged after World War Two as the two world superpowers.</a:t>
            </a:r>
          </a:p>
          <a:p>
            <a:r>
              <a:rPr lang="en-US" sz="1600">
                <a:latin typeface="Garamond" panose="02020404030301010803" pitchFamily="18" charset="0"/>
              </a:rPr>
              <a:t>Superpower- describes each of the rivals that came to dominate global politics after World War Two.</a:t>
            </a:r>
          </a:p>
          <a:p>
            <a:r>
              <a:rPr lang="en-US" sz="1600">
                <a:latin typeface="Garamond" panose="02020404030301010803" pitchFamily="18" charset="0"/>
              </a:rPr>
              <a:t>Many other states in the world came under the domination or influence of these powers.</a:t>
            </a:r>
          </a:p>
          <a:p>
            <a:r>
              <a:rPr lang="en-US" sz="1600">
                <a:latin typeface="Garamond" panose="02020404030301010803" pitchFamily="18" charset="0"/>
              </a:rPr>
              <a:t>United States- Democratic</a:t>
            </a:r>
          </a:p>
          <a:p>
            <a:r>
              <a:rPr lang="en-US" sz="1600">
                <a:latin typeface="Garamond" panose="02020404030301010803" pitchFamily="18" charset="0"/>
              </a:rPr>
              <a:t>Soviet Union- Communist</a:t>
            </a:r>
          </a:p>
        </p:txBody>
      </p:sp>
      <p:pic>
        <p:nvPicPr>
          <p:cNvPr id="48131" name="Picture 3" descr="Maps of Russia, Soviet Union Coal and Major Minerals 1982 (230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124200"/>
            <a:ext cx="2895600" cy="2154238"/>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usa united states of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00401"/>
            <a:ext cx="35052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9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Divided Germany</a:t>
            </a:r>
          </a:p>
          <a:p>
            <a:pPr algn="ct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pPr>
            <a:r>
              <a:rPr lang="en-US" sz="1600">
                <a:latin typeface="Garamond" panose="02020404030301010803" pitchFamily="18" charset="0"/>
              </a:rPr>
              <a:t>From 1945 until 1990, Germany was divided into two countries: East Germany and West Germany.</a:t>
            </a:r>
          </a:p>
          <a:p>
            <a:pPr>
              <a:buClr>
                <a:schemeClr val="tx1"/>
              </a:buClr>
            </a:pPr>
            <a:r>
              <a:rPr lang="en-US" sz="1600">
                <a:latin typeface="Garamond" panose="02020404030301010803" pitchFamily="18" charset="0"/>
              </a:rPr>
              <a:t>East Germany was Communist and West Germany was a democracy.</a:t>
            </a:r>
          </a:p>
          <a:p>
            <a:pPr>
              <a:buClr>
                <a:schemeClr val="tx1"/>
              </a:buClr>
            </a:pPr>
            <a:r>
              <a:rPr lang="en-US" sz="1600">
                <a:latin typeface="Garamond" panose="02020404030301010803" pitchFamily="18" charset="0"/>
              </a:rPr>
              <a:t>The capital, Berlin, was divided into two cities as well.</a:t>
            </a:r>
          </a:p>
          <a:p>
            <a:pPr>
              <a:buClr>
                <a:schemeClr val="tx1"/>
              </a:buClr>
            </a:pPr>
            <a:r>
              <a:rPr lang="en-US" sz="1600">
                <a:latin typeface="Garamond" panose="02020404030301010803" pitchFamily="18" charset="0"/>
              </a:rPr>
              <a:t>All of this was decided at the Yalta Conference.</a:t>
            </a:r>
          </a:p>
          <a:p>
            <a:pPr>
              <a:buClr>
                <a:schemeClr val="tx1"/>
              </a:buClr>
            </a:pPr>
            <a:r>
              <a:rPr lang="en-US" sz="1600">
                <a:latin typeface="Garamond" panose="02020404030301010803" pitchFamily="18" charset="0"/>
              </a:rPr>
              <a:t>The Soviets wanted to keep Germany weak so they could not start another World War and insisted on a divided Germany.</a:t>
            </a:r>
          </a:p>
          <a:p>
            <a:pPr>
              <a:buClr>
                <a:schemeClr val="tx1"/>
              </a:buClr>
            </a:pPr>
            <a:r>
              <a:rPr lang="en-US" sz="1600">
                <a:latin typeface="Garamond" panose="02020404030301010803" pitchFamily="18" charset="0"/>
              </a:rPr>
              <a:t>The western countries wanted to help Germany rebuild.</a:t>
            </a:r>
          </a:p>
          <a:p>
            <a:pPr>
              <a:buClr>
                <a:schemeClr val="tx1"/>
              </a:buClr>
            </a:pPr>
            <a:r>
              <a:rPr lang="en-US" sz="1600">
                <a:latin typeface="Garamond" panose="02020404030301010803" pitchFamily="18" charset="0"/>
              </a:rPr>
              <a:t>Because of these disagreements, they split Germany in two, eastern side would be controlled by the Soviets, and the western side by the United States.</a:t>
            </a:r>
          </a:p>
          <a:p>
            <a:pPr>
              <a:buClr>
                <a:schemeClr val="tx1"/>
              </a:buClr>
            </a:pPr>
            <a:r>
              <a:rPr lang="en-US" sz="1600">
                <a:latin typeface="Garamond" panose="02020404030301010803" pitchFamily="18" charset="0"/>
              </a:rPr>
              <a:t>Germany was united after 1989 when the Berlin Wall separating the two countries was torn down.</a:t>
            </a:r>
          </a:p>
        </p:txBody>
      </p:sp>
      <p:pic>
        <p:nvPicPr>
          <p:cNvPr id="402435" name="Picture 3" descr="berlin-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114800"/>
            <a:ext cx="36576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232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3" name="Rectangle 3"/>
          <p:cNvSpPr>
            <a:spLocks noGrp="1" noChangeArrowheads="1"/>
          </p:cNvSpPr>
          <p:nvPr>
            <p:ph idx="1"/>
          </p:nvPr>
        </p:nvSpPr>
        <p:spPr>
          <a:xfrm>
            <a:off x="1524000" y="0"/>
            <a:ext cx="9144000" cy="6858000"/>
          </a:xfrm>
        </p:spPr>
        <p:txBody>
          <a:bodyPr/>
          <a:lstStyle/>
          <a:p>
            <a:pPr lvl="1" algn="ctr">
              <a:buFont typeface="Wingdings" panose="05000000000000000000" pitchFamily="2" charset="2"/>
              <a:buNone/>
            </a:pPr>
            <a:r>
              <a:rPr lang="en-US" sz="3600">
                <a:latin typeface="Garamond" panose="02020404030301010803" pitchFamily="18" charset="0"/>
              </a:rPr>
              <a:t>The Iron Curtain</a:t>
            </a:r>
          </a:p>
          <a:p>
            <a:r>
              <a:rPr lang="en-US" sz="1600">
                <a:latin typeface="Garamond" panose="02020404030301010803" pitchFamily="18" charset="0"/>
              </a:rPr>
              <a:t>After the war the Soviets were responsible for re-building Eastern Europe.</a:t>
            </a:r>
          </a:p>
          <a:p>
            <a:r>
              <a:rPr lang="en-US" sz="1600">
                <a:latin typeface="Garamond" panose="02020404030301010803" pitchFamily="18" charset="0"/>
              </a:rPr>
              <a:t>Stalin wanted a buffer zone in Europe.</a:t>
            </a:r>
          </a:p>
          <a:p>
            <a:r>
              <a:rPr lang="en-US" sz="1600">
                <a:latin typeface="Garamond" panose="02020404030301010803" pitchFamily="18" charset="0"/>
              </a:rPr>
              <a:t>Soon Stalin supported pro-communist governments in eastern Europe.</a:t>
            </a:r>
          </a:p>
          <a:p>
            <a:r>
              <a:rPr lang="en-US" sz="1600">
                <a:latin typeface="Garamond" panose="02020404030301010803" pitchFamily="18" charset="0"/>
              </a:rPr>
              <a:t>Europe became divided east=communist west=democracy</a:t>
            </a:r>
          </a:p>
          <a:p>
            <a:r>
              <a:rPr lang="en-US" sz="1600">
                <a:latin typeface="Garamond" panose="02020404030301010803" pitchFamily="18" charset="0"/>
              </a:rPr>
              <a:t>This became known as the Iron Curtain.</a:t>
            </a:r>
          </a:p>
          <a:p>
            <a:r>
              <a:rPr lang="en-US" sz="1600">
                <a:latin typeface="Garamond" panose="02020404030301010803" pitchFamily="18" charset="0"/>
              </a:rPr>
              <a:t>These pro-communist countries loyal to the Soviet Union became known as satellites</a:t>
            </a:r>
          </a:p>
        </p:txBody>
      </p:sp>
      <p:pic>
        <p:nvPicPr>
          <p:cNvPr id="696324" name="Picture 4" descr="hi07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23177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325" name="Picture 5" descr="nat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95600"/>
            <a:ext cx="3810000" cy="296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24614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9"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Containment</a:t>
            </a:r>
          </a:p>
          <a:p>
            <a:r>
              <a:rPr lang="en-US" sz="1600">
                <a:latin typeface="Garamond" panose="02020404030301010803" pitchFamily="18" charset="0"/>
              </a:rPr>
              <a:t>The United States developed a program called Containment.</a:t>
            </a:r>
          </a:p>
          <a:p>
            <a:r>
              <a:rPr lang="en-US" sz="1600">
                <a:latin typeface="Garamond" panose="02020404030301010803" pitchFamily="18" charset="0"/>
              </a:rPr>
              <a:t>This policy was first outlined under the Truman Doctrine.</a:t>
            </a:r>
          </a:p>
          <a:p>
            <a:pPr lvl="1"/>
            <a:r>
              <a:rPr lang="en-US" sz="1600">
                <a:latin typeface="Garamond" panose="02020404030301010803" pitchFamily="18" charset="0"/>
              </a:rPr>
              <a:t>The U.S. would use military alliances-NATO</a:t>
            </a:r>
          </a:p>
          <a:p>
            <a:pPr lvl="1"/>
            <a:r>
              <a:rPr lang="en-US" sz="1600">
                <a:latin typeface="Garamond" panose="02020404030301010803" pitchFamily="18" charset="0"/>
              </a:rPr>
              <a:t>Economic aid-The Truman Doctrine The Marshall Plan</a:t>
            </a:r>
          </a:p>
          <a:p>
            <a:pPr lvl="1"/>
            <a:r>
              <a:rPr lang="en-US" sz="1600">
                <a:latin typeface="Garamond" panose="02020404030301010803" pitchFamily="18" charset="0"/>
              </a:rPr>
              <a:t>Military involvement-Korean War/Vietnam War </a:t>
            </a:r>
          </a:p>
          <a:p>
            <a:r>
              <a:rPr lang="en-US" sz="1600">
                <a:latin typeface="Garamond" panose="02020404030301010803" pitchFamily="18" charset="0"/>
              </a:rPr>
              <a:t>To stop the spread of Communism in the world</a:t>
            </a:r>
          </a:p>
          <a:p>
            <a:endParaRPr lang="en-US" sz="1600">
              <a:latin typeface="Garamond" panose="02020404030301010803" pitchFamily="18" charset="0"/>
            </a:endParaRPr>
          </a:p>
        </p:txBody>
      </p:sp>
      <p:pic>
        <p:nvPicPr>
          <p:cNvPr id="695300" name="Picture 4" descr="Stalin-Marshall-Plan-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895601"/>
            <a:ext cx="2868613" cy="334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5301" name="Picture 5" descr="tru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743200"/>
            <a:ext cx="2459038"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857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idx="1"/>
          </p:nvPr>
        </p:nvSpPr>
        <p:spPr>
          <a:xfrm>
            <a:off x="1524000" y="0"/>
            <a:ext cx="9144000" cy="6629400"/>
          </a:xfrm>
        </p:spPr>
        <p:txBody>
          <a:bodyPr/>
          <a:lstStyle/>
          <a:p>
            <a:pPr algn="ctr">
              <a:buFont typeface="Wingdings" panose="05000000000000000000" pitchFamily="2" charset="2"/>
              <a:buNone/>
            </a:pPr>
            <a:r>
              <a:rPr lang="en-US" sz="3600" u="sng">
                <a:latin typeface="Garamond" panose="02020404030301010803" pitchFamily="18" charset="0"/>
              </a:rPr>
              <a:t>Allied Powers and Central Powers-1914</a:t>
            </a:r>
          </a:p>
          <a:p>
            <a:pPr>
              <a:buClr>
                <a:schemeClr val="tx1"/>
              </a:buClr>
            </a:pPr>
            <a:r>
              <a:rPr lang="en-US" sz="1600">
                <a:latin typeface="Garamond" panose="02020404030301010803" pitchFamily="18" charset="0"/>
              </a:rPr>
              <a:t>Military alliances during World War One. </a:t>
            </a:r>
          </a:p>
          <a:p>
            <a:pPr>
              <a:buClr>
                <a:schemeClr val="tx1"/>
              </a:buClr>
              <a:buFont typeface="Wingdings" panose="05000000000000000000" pitchFamily="2" charset="2"/>
              <a:buNone/>
            </a:pPr>
            <a:r>
              <a:rPr lang="en-US" sz="1800" b="1">
                <a:latin typeface="Garamond" panose="02020404030301010803" pitchFamily="18" charset="0"/>
              </a:rPr>
              <a:t>			</a:t>
            </a:r>
          </a:p>
          <a:p>
            <a:pPr>
              <a:buClr>
                <a:schemeClr val="tx1"/>
              </a:buClr>
            </a:pPr>
            <a:r>
              <a:rPr lang="en-US" sz="1800" b="1" u="sng">
                <a:latin typeface="Garamond" panose="02020404030301010803" pitchFamily="18" charset="0"/>
              </a:rPr>
              <a:t>Allied Powers</a:t>
            </a:r>
            <a:r>
              <a:rPr lang="en-US" sz="1800" b="1">
                <a:latin typeface="Garamond" panose="02020404030301010803" pitchFamily="18" charset="0"/>
              </a:rPr>
              <a:t> 				</a:t>
            </a:r>
            <a:r>
              <a:rPr lang="en-US" sz="1800" b="1" u="sng">
                <a:latin typeface="Garamond" panose="02020404030301010803" pitchFamily="18" charset="0"/>
              </a:rPr>
              <a:t>Central Powers</a:t>
            </a:r>
          </a:p>
          <a:p>
            <a:pPr>
              <a:buClr>
                <a:schemeClr val="tx1"/>
              </a:buClr>
              <a:buFontTx/>
              <a:buNone/>
            </a:pPr>
            <a:r>
              <a:rPr lang="en-US" sz="1800">
                <a:latin typeface="Garamond" panose="02020404030301010803" pitchFamily="18" charset="0"/>
              </a:rPr>
              <a:t>-Britain					Germany</a:t>
            </a:r>
          </a:p>
          <a:p>
            <a:pPr>
              <a:buClr>
                <a:schemeClr val="tx1"/>
              </a:buClr>
              <a:buFontTx/>
              <a:buNone/>
            </a:pPr>
            <a:r>
              <a:rPr lang="en-US" sz="1800">
                <a:latin typeface="Garamond" panose="02020404030301010803" pitchFamily="18" charset="0"/>
              </a:rPr>
              <a:t>-France					Austria-Hungary </a:t>
            </a:r>
          </a:p>
          <a:p>
            <a:pPr>
              <a:buClr>
                <a:schemeClr val="tx1"/>
              </a:buClr>
              <a:buFontTx/>
              <a:buNone/>
            </a:pPr>
            <a:r>
              <a:rPr lang="en-US" sz="1800">
                <a:latin typeface="Garamond" panose="02020404030301010803" pitchFamily="18" charset="0"/>
              </a:rPr>
              <a:t>-Russia					Ottoman Empire</a:t>
            </a:r>
          </a:p>
          <a:p>
            <a:pPr>
              <a:buClr>
                <a:schemeClr val="tx1"/>
              </a:buClr>
              <a:buFontTx/>
              <a:buNone/>
            </a:pPr>
            <a:r>
              <a:rPr lang="en-US" sz="1800">
                <a:latin typeface="Garamond" panose="02020404030301010803" pitchFamily="18" charset="0"/>
              </a:rPr>
              <a:t>-Italy, and US later joined</a:t>
            </a:r>
          </a:p>
          <a:p>
            <a:pPr>
              <a:buClr>
                <a:schemeClr val="tx1"/>
              </a:buClr>
              <a:buFontTx/>
              <a:buNone/>
            </a:pPr>
            <a:endParaRPr lang="en-US" sz="1800">
              <a:latin typeface="Garamond" panose="02020404030301010803" pitchFamily="18" charset="0"/>
            </a:endParaRPr>
          </a:p>
          <a:p>
            <a:pPr>
              <a:buClr>
                <a:schemeClr val="tx1"/>
              </a:buClr>
              <a:buFontTx/>
              <a:buChar char="•"/>
            </a:pPr>
            <a:r>
              <a:rPr lang="en-US" sz="1800">
                <a:latin typeface="Garamond" panose="02020404030301010803" pitchFamily="18" charset="0"/>
              </a:rPr>
              <a:t>In 1914, millions of soldiers went off to war after </a:t>
            </a:r>
          </a:p>
          <a:p>
            <a:pPr>
              <a:buClr>
                <a:schemeClr val="tx1"/>
              </a:buClr>
              <a:buFontTx/>
              <a:buChar char="•"/>
            </a:pPr>
            <a:r>
              <a:rPr lang="en-US" sz="1800">
                <a:latin typeface="Garamond" panose="02020404030301010803" pitchFamily="18" charset="0"/>
              </a:rPr>
              <a:t>They happily marched off due to the thought of a short war. </a:t>
            </a:r>
          </a:p>
          <a:p>
            <a:pPr>
              <a:buClr>
                <a:schemeClr val="tx1"/>
              </a:buClr>
              <a:buFontTx/>
              <a:buChar char="•"/>
            </a:pPr>
            <a:endParaRPr lang="en-US" sz="1800">
              <a:latin typeface="Garamond" panose="02020404030301010803" pitchFamily="18" charset="0"/>
            </a:endParaRPr>
          </a:p>
          <a:p>
            <a:pPr>
              <a:buClr>
                <a:schemeClr val="tx1"/>
              </a:buClr>
              <a:buFontTx/>
              <a:buNone/>
            </a:pPr>
            <a:endParaRPr lang="en-US" sz="1800">
              <a:latin typeface="Garamond" panose="02020404030301010803" pitchFamily="18" charset="0"/>
            </a:endParaRPr>
          </a:p>
          <a:p>
            <a:pPr algn="ctr">
              <a:buFont typeface="Wingdings" panose="05000000000000000000" pitchFamily="2" charset="2"/>
              <a:buNone/>
            </a:pPr>
            <a:r>
              <a:rPr lang="en-US"/>
              <a:t> </a:t>
            </a:r>
          </a:p>
        </p:txBody>
      </p:sp>
      <p:pic>
        <p:nvPicPr>
          <p:cNvPr id="295939" name="Picture 3" descr="al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4114800"/>
            <a:ext cx="17176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95940" name="Picture 4" descr="solof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343401"/>
            <a:ext cx="4267200"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693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Truman Doctrine</a:t>
            </a:r>
            <a:endParaRPr lang="en-US" sz="3600">
              <a:latin typeface="Garamond" panose="02020404030301010803" pitchFamily="18" charset="0"/>
            </a:endParaRPr>
          </a:p>
          <a:p>
            <a:r>
              <a:rPr lang="en-US" sz="1800">
                <a:latin typeface="Garamond" panose="02020404030301010803" pitchFamily="18" charset="0"/>
              </a:rPr>
              <a:t>A US policy of giving economic and military aid to free nations threatened by internal or external opponents, announced by President Harry Truman in 1947</a:t>
            </a:r>
            <a:endParaRPr lang="en-US" sz="1800" b="1">
              <a:latin typeface="Garamond" panose="02020404030301010803" pitchFamily="18" charset="0"/>
            </a:endParaRPr>
          </a:p>
          <a:p>
            <a:r>
              <a:rPr lang="en-US" sz="1800">
                <a:latin typeface="Garamond" panose="02020404030301010803" pitchFamily="18" charset="0"/>
              </a:rPr>
              <a:t>On Dec. 31, 1946, President Truman declared an end to the period of World War II.</a:t>
            </a:r>
          </a:p>
          <a:p>
            <a:r>
              <a:rPr lang="en-US" sz="1800">
                <a:latin typeface="Garamond" panose="02020404030301010803" pitchFamily="18" charset="0"/>
              </a:rPr>
              <a:t>Early in 1947 the British said they could not support the Greek government after March 31. </a:t>
            </a:r>
          </a:p>
          <a:p>
            <a:r>
              <a:rPr lang="en-US" sz="1800">
                <a:latin typeface="Garamond" panose="02020404030301010803" pitchFamily="18" charset="0"/>
              </a:rPr>
              <a:t>President Truman met the problem by asking Congress for 400 million dollars to aid Greece and Turkey. Congress appropriated the money. This policy of aid, popularly known as the Truman Doctrine, was an American challenge to Soviet ambitions throughout the world. </a:t>
            </a:r>
          </a:p>
          <a:p>
            <a:r>
              <a:rPr lang="en-US" sz="1800">
                <a:latin typeface="Garamond" panose="02020404030301010803" pitchFamily="18" charset="0"/>
              </a:rPr>
              <a:t>The Communists gained control over many nations in eastern Europe </a:t>
            </a:r>
          </a:p>
          <a:p>
            <a:r>
              <a:rPr lang="en-US" sz="1800">
                <a:latin typeface="Garamond" panose="02020404030301010803" pitchFamily="18" charset="0"/>
              </a:rPr>
              <a:t>President Truman realized that the U.S. would have to lead in the fight for freedom </a:t>
            </a:r>
          </a:p>
          <a:p>
            <a:endParaRPr lang="en-US" sz="1800">
              <a:latin typeface="Garamond" panose="02020404030301010803" pitchFamily="18" charset="0"/>
            </a:endParaRPr>
          </a:p>
        </p:txBody>
      </p:sp>
      <p:pic>
        <p:nvPicPr>
          <p:cNvPr id="563203" name="Picture 3" descr="MCj009769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7338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73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Marshall Plan</a:t>
            </a:r>
          </a:p>
          <a:p>
            <a:r>
              <a:rPr lang="en-US" sz="1600">
                <a:latin typeface="Garamond" panose="02020404030301010803" pitchFamily="18" charset="0"/>
              </a:rPr>
              <a:t>Much of Western Europe was in ruins after World War II</a:t>
            </a:r>
          </a:p>
          <a:p>
            <a:r>
              <a:rPr lang="en-US" sz="1600">
                <a:latin typeface="Garamond" panose="02020404030301010803" pitchFamily="18" charset="0"/>
              </a:rPr>
              <a:t>Marshall Plan – U.S. would give aid to any European country that needed it</a:t>
            </a:r>
          </a:p>
          <a:p>
            <a:r>
              <a:rPr lang="en-US" sz="1600">
                <a:latin typeface="Garamond" panose="02020404030301010803" pitchFamily="18" charset="0"/>
              </a:rPr>
              <a:t>The plan cost $12.5 billion dollars, and was approved after Czechoslovakia was seized by the Soviets</a:t>
            </a:r>
          </a:p>
          <a:p>
            <a:r>
              <a:rPr lang="en-US" sz="1600">
                <a:latin typeface="Garamond" panose="02020404030301010803" pitchFamily="18" charset="0"/>
              </a:rPr>
              <a:t>This plan proved to be a success in Western Europe and Yugoslavia</a:t>
            </a:r>
          </a:p>
          <a:p>
            <a:pPr>
              <a:buFont typeface="Wingdings" panose="05000000000000000000" pitchFamily="2" charset="2"/>
              <a:buNone/>
            </a:pPr>
            <a:endParaRPr lang="en-US" sz="1600">
              <a:latin typeface="Garamond" panose="02020404030301010803" pitchFamily="18" charset="0"/>
            </a:endParaRPr>
          </a:p>
        </p:txBody>
      </p:sp>
      <p:pic>
        <p:nvPicPr>
          <p:cNvPr id="416771" name="Picture 3" descr="marshall_plan_logo_emblem_shield_g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19400"/>
            <a:ext cx="270668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16772" name="Picture 4" descr="marsh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1"/>
            <a:ext cx="3505200" cy="305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9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NATO</a:t>
            </a:r>
          </a:p>
          <a:p>
            <a:r>
              <a:rPr lang="en-US" sz="1800" b="1">
                <a:latin typeface="Garamond" panose="02020404030301010803" pitchFamily="18" charset="0"/>
              </a:rPr>
              <a:t>National Alliance Treaty Organization-</a:t>
            </a:r>
          </a:p>
          <a:p>
            <a:r>
              <a:rPr lang="en-US" sz="1600">
                <a:latin typeface="Garamond" panose="02020404030301010803" pitchFamily="18" charset="0"/>
              </a:rPr>
              <a:t>After the Berlin Airlift and the division of West Germany and East Germany, western European countries formed an alliance that consisted of military support.</a:t>
            </a:r>
          </a:p>
          <a:p>
            <a:r>
              <a:rPr lang="en-US" sz="1600">
                <a:latin typeface="Garamond" panose="02020404030301010803" pitchFamily="18" charset="0"/>
              </a:rPr>
              <a:t>The members of the National Alliance Treaty Organization pledged to support each other if any member nation was attacked.</a:t>
            </a:r>
          </a:p>
          <a:p>
            <a:r>
              <a:rPr lang="en-US" sz="1800" b="1">
                <a:latin typeface="Garamond" panose="02020404030301010803" pitchFamily="18" charset="0"/>
              </a:rPr>
              <a:t>Soviet Union…a threat!-</a:t>
            </a:r>
          </a:p>
          <a:p>
            <a:r>
              <a:rPr lang="en-US" sz="1600">
                <a:latin typeface="Garamond" panose="02020404030301010803" pitchFamily="18" charset="0"/>
              </a:rPr>
              <a:t>The Soviets saw this organization as a threat to them during the Cold War. </a:t>
            </a:r>
          </a:p>
          <a:p>
            <a:r>
              <a:rPr lang="en-US" sz="1600">
                <a:latin typeface="Garamond" panose="02020404030301010803" pitchFamily="18" charset="0"/>
              </a:rPr>
              <a:t>They decided to make a reflection, and started and formed the Warsaw Pact, which consisted of other nations that supported the Soviet Union and their communist government.</a:t>
            </a:r>
          </a:p>
          <a:p>
            <a:r>
              <a:rPr lang="en-US" sz="1600">
                <a:latin typeface="Garamond" panose="02020404030301010803" pitchFamily="18" charset="0"/>
              </a:rPr>
              <a:t>The Warsaw pact was also a defense alliance, that promised military cooperation if any others were attacked or asked to do so.</a:t>
            </a:r>
          </a:p>
        </p:txBody>
      </p:sp>
      <p:sp>
        <p:nvSpPr>
          <p:cNvPr id="310275" name="Rectangle 3"/>
          <p:cNvSpPr>
            <a:spLocks noChangeArrowheads="1"/>
          </p:cNvSpPr>
          <p:nvPr/>
        </p:nvSpPr>
        <p:spPr bwMode="auto">
          <a:xfrm>
            <a:off x="1422400" y="60960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endParaRPr lang="en-US" b="1"/>
          </a:p>
        </p:txBody>
      </p:sp>
      <p:pic>
        <p:nvPicPr>
          <p:cNvPr id="310276" name="Picture 4" descr="4ALogoNATO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3336926"/>
            <a:ext cx="3586163" cy="3521075"/>
          </a:xfrm>
          <a:prstGeom prst="rect">
            <a:avLst/>
          </a:prstGeom>
          <a:noFill/>
          <a:extLst>
            <a:ext uri="{909E8E84-426E-40DD-AFC4-6F175D3DCCD1}">
              <a14:hiddenFill xmlns:a14="http://schemas.microsoft.com/office/drawing/2010/main">
                <a:solidFill>
                  <a:srgbClr val="FFFFFF"/>
                </a:solidFill>
              </a14:hiddenFill>
            </a:ext>
          </a:extLst>
        </p:spPr>
      </p:pic>
      <p:pic>
        <p:nvPicPr>
          <p:cNvPr id="310277" name="Picture 5" descr="nato-belg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86200"/>
            <a:ext cx="38100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232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idx="1"/>
          </p:nvPr>
        </p:nvSpPr>
        <p:spPr>
          <a:xfrm>
            <a:off x="1752600" y="304800"/>
            <a:ext cx="8686800" cy="6324600"/>
          </a:xfrm>
        </p:spPr>
        <p:txBody>
          <a:bodyPr/>
          <a:lstStyle/>
          <a:p>
            <a:pPr algn="ctr">
              <a:buFont typeface="Wingdings" panose="05000000000000000000" pitchFamily="2" charset="2"/>
              <a:buNone/>
            </a:pPr>
            <a:r>
              <a:rPr lang="en-US" sz="3600" b="1">
                <a:latin typeface="Garamond" panose="02020404030301010803" pitchFamily="18" charset="0"/>
              </a:rPr>
              <a:t>Warsaw Pact</a:t>
            </a:r>
          </a:p>
          <a:p>
            <a:endParaRPr lang="en-US" sz="800">
              <a:latin typeface="Garamond" panose="02020404030301010803" pitchFamily="18" charset="0"/>
            </a:endParaRPr>
          </a:p>
          <a:p>
            <a:r>
              <a:rPr lang="en-US" sz="1600">
                <a:latin typeface="Garamond" panose="02020404030301010803" pitchFamily="18" charset="0"/>
              </a:rPr>
              <a:t>A military alliance formed during the Cold War, in 1955 by the Soviet Union and seven Eastern European countries.</a:t>
            </a:r>
          </a:p>
          <a:p>
            <a:r>
              <a:rPr lang="en-US" sz="1600">
                <a:latin typeface="Garamond" panose="02020404030301010803" pitchFamily="18" charset="0"/>
              </a:rPr>
              <a:t>The Soviets viewed the United States’ NATO as a threat, so they formed their own alliance as part of their containment policy – splitting the world into two sides.</a:t>
            </a:r>
          </a:p>
          <a:p>
            <a:r>
              <a:rPr lang="en-US" sz="1600">
                <a:latin typeface="Garamond" panose="02020404030301010803" pitchFamily="18" charset="0"/>
              </a:rPr>
              <a:t>The Soviets allied with Poland, East Germany, Czechoslovakia, Hungary, Romania, Bulgaria, and Albania.</a:t>
            </a:r>
          </a:p>
          <a:p>
            <a:r>
              <a:rPr lang="en-US" sz="1600">
                <a:latin typeface="Garamond" panose="02020404030301010803" pitchFamily="18" charset="0"/>
              </a:rPr>
              <a:t>The United States and Canada, along with ten Western European nations joined together to form NATO.</a:t>
            </a:r>
          </a:p>
          <a:p>
            <a:r>
              <a:rPr lang="en-US" sz="1600">
                <a:latin typeface="Garamond" panose="02020404030301010803" pitchFamily="18" charset="0"/>
              </a:rPr>
              <a:t>Some countries, like China and India, refused to ally with either the U.S. or  the Soviets.</a:t>
            </a:r>
          </a:p>
        </p:txBody>
      </p:sp>
      <p:pic>
        <p:nvPicPr>
          <p:cNvPr id="399363" name="Picture 3" descr="map11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3505200"/>
            <a:ext cx="2620963" cy="3157538"/>
          </a:xfrm>
          <a:prstGeom prst="rect">
            <a:avLst/>
          </a:prstGeom>
          <a:noFill/>
          <a:extLst>
            <a:ext uri="{909E8E84-426E-40DD-AFC4-6F175D3DCCD1}">
              <a14:hiddenFill xmlns:a14="http://schemas.microsoft.com/office/drawing/2010/main">
                <a:solidFill>
                  <a:srgbClr val="FFFFFF"/>
                </a:solidFill>
              </a14:hiddenFill>
            </a:ext>
          </a:extLst>
        </p:spPr>
      </p:pic>
      <p:pic>
        <p:nvPicPr>
          <p:cNvPr id="399364" name="Picture 4" descr="300px-Warsaw_pact_gener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0"/>
            <a:ext cx="40386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8904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1981200" y="304801"/>
            <a:ext cx="8229600" cy="5821363"/>
          </a:xfrm>
        </p:spPr>
        <p:txBody>
          <a:bodyPr/>
          <a:lstStyle/>
          <a:p>
            <a:pPr algn="ctr">
              <a:buFont typeface="Wingdings" panose="05000000000000000000" pitchFamily="2" charset="2"/>
              <a:buNone/>
            </a:pPr>
            <a:r>
              <a:rPr lang="en-US" sz="3600" b="1"/>
              <a:t>Berlin Wall</a:t>
            </a:r>
          </a:p>
          <a:p>
            <a:endParaRPr lang="en-US" sz="1600">
              <a:latin typeface="Garamond" panose="02020404030301010803" pitchFamily="18" charset="0"/>
            </a:endParaRPr>
          </a:p>
          <a:p>
            <a:r>
              <a:rPr lang="en-US" sz="1600">
                <a:latin typeface="Garamond" panose="02020404030301010803" pitchFamily="18" charset="0"/>
              </a:rPr>
              <a:t>The wall was put up in 1949.</a:t>
            </a:r>
          </a:p>
          <a:p>
            <a:r>
              <a:rPr lang="en-US" sz="1600">
                <a:latin typeface="Garamond" panose="02020404030301010803" pitchFamily="18" charset="0"/>
              </a:rPr>
              <a:t>It separated East and West Berlin</a:t>
            </a:r>
          </a:p>
          <a:p>
            <a:r>
              <a:rPr lang="en-US" sz="1600">
                <a:latin typeface="Garamond" panose="02020404030301010803" pitchFamily="18" charset="0"/>
              </a:rPr>
              <a:t>The wall became a symbol of the Cold War-the division between democracy and communism</a:t>
            </a:r>
          </a:p>
          <a:p>
            <a:r>
              <a:rPr lang="en-US" sz="1600">
                <a:latin typeface="Garamond" panose="02020404030301010803" pitchFamily="18" charset="0"/>
              </a:rPr>
              <a:t>East was communist</a:t>
            </a:r>
          </a:p>
          <a:p>
            <a:r>
              <a:rPr lang="en-US" sz="1600">
                <a:latin typeface="Garamond" panose="02020404030301010803" pitchFamily="18" charset="0"/>
              </a:rPr>
              <a:t>West was democratic</a:t>
            </a:r>
          </a:p>
          <a:p>
            <a:r>
              <a:rPr lang="en-US" sz="1600">
                <a:latin typeface="Garamond" panose="02020404030301010803" pitchFamily="18" charset="0"/>
              </a:rPr>
              <a:t>West was It came down in 1989</a:t>
            </a:r>
          </a:p>
        </p:txBody>
      </p:sp>
      <p:pic>
        <p:nvPicPr>
          <p:cNvPr id="30724" name="Picture 4" descr="berlin-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00"/>
            <a:ext cx="3810000" cy="240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18912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latin typeface="Garamond" panose="02020404030301010803" pitchFamily="18" charset="0"/>
              </a:rPr>
              <a:t>Invasion of Czechoslovakia</a:t>
            </a:r>
          </a:p>
          <a:p>
            <a:pPr>
              <a:buClr>
                <a:schemeClr val="tx1"/>
              </a:buClr>
            </a:pPr>
            <a:r>
              <a:rPr lang="en-US" sz="1600">
                <a:latin typeface="Garamond" panose="02020404030301010803" pitchFamily="18" charset="0"/>
              </a:rPr>
              <a:t>In 1968, the Communist leader of Czechoslovakia, Alexander Dubcek, loosened communist constraints on the people. </a:t>
            </a:r>
          </a:p>
          <a:p>
            <a:pPr>
              <a:buClr>
                <a:schemeClr val="tx1"/>
              </a:buClr>
            </a:pPr>
            <a:r>
              <a:rPr lang="en-US" sz="1600">
                <a:latin typeface="Garamond" panose="02020404030301010803" pitchFamily="18" charset="0"/>
              </a:rPr>
              <a:t>This  movement toward a more civil communism became known as Prague Spring. </a:t>
            </a:r>
          </a:p>
          <a:p>
            <a:pPr>
              <a:buClr>
                <a:schemeClr val="tx1"/>
              </a:buClr>
            </a:pPr>
            <a:r>
              <a:rPr lang="en-US" sz="1600">
                <a:latin typeface="Garamond" panose="02020404030301010803" pitchFamily="18" charset="0"/>
              </a:rPr>
              <a:t>The Soviets disliked this movement and felt they needed to stop the movement</a:t>
            </a:r>
          </a:p>
          <a:p>
            <a:pPr>
              <a:buClr>
                <a:schemeClr val="tx1"/>
              </a:buClr>
            </a:pPr>
            <a:r>
              <a:rPr lang="en-US" sz="1600">
                <a:latin typeface="Garamond" panose="02020404030301010803" pitchFamily="18" charset="0"/>
              </a:rPr>
              <a:t>On August 20 the Soviet Union and other Warsaw Pact countries invaded Czechoslovakia.</a:t>
            </a:r>
          </a:p>
          <a:p>
            <a:pPr>
              <a:buClr>
                <a:schemeClr val="tx1"/>
              </a:buClr>
            </a:pPr>
            <a:r>
              <a:rPr lang="en-US" sz="1600">
                <a:latin typeface="Garamond" panose="02020404030301010803" pitchFamily="18" charset="0"/>
              </a:rPr>
              <a:t>Dubcek was expelled from the Communist Party, and did not regain political power until 1989 when he began to share power with the Soviet Union.</a:t>
            </a:r>
          </a:p>
        </p:txBody>
      </p:sp>
      <p:pic>
        <p:nvPicPr>
          <p:cNvPr id="390147" name="Picture 3"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67000"/>
            <a:ext cx="25908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390148" name="Picture 4" descr="cz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276601"/>
            <a:ext cx="4267200" cy="265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751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Arms Race</a:t>
            </a:r>
          </a:p>
          <a:p>
            <a:pPr>
              <a:buFont typeface="Wingdings" panose="05000000000000000000" pitchFamily="2" charset="2"/>
              <a:buNone/>
            </a:pPr>
            <a:endParaRPr lang="en-US" sz="1800" b="1">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∙United States and Soviet Union</a:t>
            </a:r>
          </a:p>
          <a:p>
            <a:pPr>
              <a:buFont typeface="Wingdings" panose="05000000000000000000" pitchFamily="2" charset="2"/>
              <a:buNone/>
            </a:pPr>
            <a:r>
              <a:rPr lang="en-US" sz="1600">
                <a:latin typeface="Garamond" panose="02020404030301010803" pitchFamily="18" charset="0"/>
              </a:rPr>
              <a:t>Both places armed themselves preparing to withstand attack from each other.</a:t>
            </a:r>
          </a:p>
          <a:p>
            <a:pPr>
              <a:buFont typeface="Wingdings" panose="05000000000000000000" pitchFamily="2" charset="2"/>
              <a:buNone/>
            </a:pPr>
            <a:r>
              <a:rPr lang="en-US" sz="1600">
                <a:latin typeface="Garamond" panose="02020404030301010803" pitchFamily="18" charset="0"/>
              </a:rPr>
              <a:t>The U.S. developed the atomic bomb during World War II.</a:t>
            </a:r>
          </a:p>
          <a:p>
            <a:pPr>
              <a:buFont typeface="Wingdings" panose="05000000000000000000" pitchFamily="2" charset="2"/>
              <a:buNone/>
            </a:pPr>
            <a:r>
              <a:rPr lang="en-US" sz="1600">
                <a:latin typeface="Garamond" panose="02020404030301010803" pitchFamily="18" charset="0"/>
              </a:rPr>
              <a:t>Soviets developed their own in 1949.</a:t>
            </a:r>
          </a:p>
          <a:p>
            <a:pPr>
              <a:buFont typeface="Wingdings" panose="05000000000000000000" pitchFamily="2" charset="2"/>
              <a:buNone/>
            </a:pPr>
            <a:r>
              <a:rPr lang="en-US" sz="1600">
                <a:latin typeface="Garamond" panose="02020404030301010803" pitchFamily="18" charset="0"/>
              </a:rPr>
              <a:t>Both superpowers spent a lot of money for 40 years to make more weapons.</a:t>
            </a:r>
          </a:p>
          <a:p>
            <a:pPr>
              <a:buFont typeface="Wingdings" panose="05000000000000000000" pitchFamily="2" charset="2"/>
              <a:buNone/>
            </a:pPr>
            <a:r>
              <a:rPr lang="en-US" sz="1600">
                <a:latin typeface="Garamond" panose="02020404030301010803" pitchFamily="18" charset="0"/>
              </a:rPr>
              <a:t>They raised a lot of tension between one another.</a:t>
            </a:r>
          </a:p>
          <a:p>
            <a:pPr>
              <a:buFont typeface="Wingdings" panose="05000000000000000000" pitchFamily="2" charset="2"/>
              <a:buNone/>
            </a:pPr>
            <a:r>
              <a:rPr lang="en-US" sz="1600">
                <a:latin typeface="Garamond" panose="02020404030301010803" pitchFamily="18" charset="0"/>
              </a:rPr>
              <a:t>People were feared that these weapons would destroy the world.</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440323" name="Picture 3" descr="Atomic%20Bomb%20--%20dabom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00401"/>
            <a:ext cx="4819650" cy="339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278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7"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MAD (Mutual Assured Destruction)</a:t>
            </a:r>
          </a:p>
          <a:p>
            <a:r>
              <a:rPr lang="en-US" sz="1800">
                <a:latin typeface="Garamond" panose="02020404030301010803" pitchFamily="18" charset="0"/>
              </a:rPr>
              <a:t>The reason for the build-up was for both First Strikes and Mutual Assured Destruction of each country.</a:t>
            </a:r>
          </a:p>
          <a:p>
            <a:r>
              <a:rPr lang="en-US" sz="1800">
                <a:latin typeface="Garamond" panose="02020404030301010803" pitchFamily="18" charset="0"/>
              </a:rPr>
              <a:t>If the Soviets planned to attack the U.S. with nuclear weapons then the U.S. would respond with the same</a:t>
            </a:r>
            <a:r>
              <a:rPr lang="en-US" sz="1600">
                <a:latin typeface="Garamond" panose="02020404030301010803" pitchFamily="18" charset="0"/>
              </a:rPr>
              <a:t>.</a:t>
            </a:r>
          </a:p>
          <a:p>
            <a:endParaRPr lang="en-US" sz="1600">
              <a:latin typeface="Garamond" panose="02020404030301010803" pitchFamily="18" charset="0"/>
            </a:endParaRPr>
          </a:p>
        </p:txBody>
      </p:sp>
      <p:pic>
        <p:nvPicPr>
          <p:cNvPr id="697348" name="Picture 4" descr="honest_john_8aug61_hawaii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95601"/>
            <a:ext cx="3810000" cy="329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80766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sz="3600"/>
              <a:t>Space Race</a:t>
            </a:r>
          </a:p>
          <a:p>
            <a:pPr>
              <a:buFont typeface="Wingdings" panose="05000000000000000000" pitchFamily="2" charset="2"/>
              <a:buNone/>
            </a:pPr>
            <a:r>
              <a:rPr lang="en-US" sz="1800" b="1"/>
              <a:t>During the Cold War the United States and the Soviet Union competed against each other to get satellites and the newest technology into orbit.</a:t>
            </a:r>
          </a:p>
          <a:p>
            <a:pPr>
              <a:buFont typeface="Wingdings" panose="05000000000000000000" pitchFamily="2" charset="2"/>
              <a:buNone/>
            </a:pPr>
            <a:r>
              <a:rPr lang="en-US" sz="1600"/>
              <a:t>The space race started in the late 1950’s.</a:t>
            </a:r>
          </a:p>
          <a:p>
            <a:pPr>
              <a:buFont typeface="Wingdings" panose="05000000000000000000" pitchFamily="2" charset="2"/>
              <a:buNone/>
            </a:pPr>
            <a:r>
              <a:rPr lang="en-US" sz="1600"/>
              <a:t>Both countries wanted to explore and over time control space.</a:t>
            </a:r>
          </a:p>
          <a:p>
            <a:pPr>
              <a:buFont typeface="Wingdings" panose="05000000000000000000" pitchFamily="2" charset="2"/>
              <a:buNone/>
            </a:pPr>
            <a:r>
              <a:rPr lang="en-US" sz="1600"/>
              <a:t>The Soviet Union was the first to launch a satellite into space called Sputnik in October of 1957.</a:t>
            </a:r>
          </a:p>
          <a:p>
            <a:pPr>
              <a:buFont typeface="Wingdings" panose="05000000000000000000" pitchFamily="2" charset="2"/>
              <a:buNone/>
            </a:pPr>
            <a:r>
              <a:rPr lang="en-US" sz="1600"/>
              <a:t>The two countries get launching men and rockets into space in hopes to outdo each other and in July of 1969 the United States puts a man on the moon..</a:t>
            </a:r>
          </a:p>
          <a:p>
            <a:pPr>
              <a:buFont typeface="Wingdings" panose="05000000000000000000" pitchFamily="2" charset="2"/>
              <a:buNone/>
            </a:pPr>
            <a:r>
              <a:rPr lang="en-US" sz="1600"/>
              <a:t>The two superpowers realized that they would have to peacefully coexist in space as well as on earth.</a:t>
            </a:r>
          </a:p>
          <a:p>
            <a:pPr>
              <a:buFont typeface="Wingdings" panose="05000000000000000000" pitchFamily="2" charset="2"/>
              <a:buNone/>
            </a:pPr>
            <a:endParaRPr lang="en-US" sz="3600"/>
          </a:p>
          <a:p>
            <a:pPr>
              <a:buFont typeface="Wingdings" panose="05000000000000000000" pitchFamily="2" charset="2"/>
              <a:buNone/>
            </a:pPr>
            <a:endParaRPr lang="en-US" sz="3600"/>
          </a:p>
          <a:p>
            <a:pPr>
              <a:buFont typeface="Wingdings" panose="05000000000000000000" pitchFamily="2" charset="2"/>
              <a:buNone/>
            </a:pPr>
            <a:endParaRPr lang="en-US" sz="1800"/>
          </a:p>
        </p:txBody>
      </p:sp>
      <p:pic>
        <p:nvPicPr>
          <p:cNvPr id="552963" name="Picture 3" descr="0401-sput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62400"/>
            <a:ext cx="19050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552964" name="Picture 4" descr="58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57601"/>
            <a:ext cx="3657600" cy="291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463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1524000" y="0"/>
            <a:ext cx="9144000" cy="6858000"/>
          </a:xfrm>
        </p:spPr>
        <p:txBody>
          <a:bodyPr/>
          <a:lstStyle/>
          <a:p>
            <a:pPr algn="ctr"/>
            <a:r>
              <a:rPr lang="en-US" sz="3600" b="1">
                <a:latin typeface="Garamond" panose="02020404030301010803" pitchFamily="18" charset="0"/>
              </a:rPr>
              <a:t>Korean War</a:t>
            </a:r>
          </a:p>
          <a:p>
            <a:r>
              <a:rPr lang="en-US" sz="1600">
                <a:latin typeface="Garamond" panose="02020404030301010803" pitchFamily="18" charset="0"/>
              </a:rPr>
              <a:t>Korea became a divided nation with a communist north and a non-communist south</a:t>
            </a:r>
          </a:p>
          <a:p>
            <a:r>
              <a:rPr lang="en-US" sz="1600">
                <a:latin typeface="Garamond" panose="02020404030301010803" pitchFamily="18" charset="0"/>
              </a:rPr>
              <a:t>1949 both the U.S. and the Soviet Union were mostly out of Korea</a:t>
            </a:r>
          </a:p>
          <a:p>
            <a:r>
              <a:rPr lang="en-US" sz="1600">
                <a:latin typeface="Garamond" panose="02020404030301010803" pitchFamily="18" charset="0"/>
              </a:rPr>
              <a:t>The communist North Koreans tried to take over all of Korea</a:t>
            </a:r>
          </a:p>
          <a:p>
            <a:r>
              <a:rPr lang="en-US" sz="1600">
                <a:latin typeface="Garamond" panose="02020404030301010803" pitchFamily="18" charset="0"/>
              </a:rPr>
              <a:t>The United Nations voted to send in troops to fight off the invading North Koreans</a:t>
            </a:r>
          </a:p>
          <a:p>
            <a:r>
              <a:rPr lang="en-US" sz="1600">
                <a:latin typeface="Garamond" panose="02020404030301010803" pitchFamily="18" charset="0"/>
              </a:rPr>
              <a:t>The U.N. forces drove the North Koreans back to the Chinese border</a:t>
            </a:r>
          </a:p>
          <a:p>
            <a:r>
              <a:rPr lang="en-US" sz="1600">
                <a:latin typeface="Garamond" panose="02020404030301010803" pitchFamily="18" charset="0"/>
              </a:rPr>
              <a:t>China, feeling threatened gave 300,000 troops to North Korea and the U.N. was driven back to and the North Koreans captured the South Korean capitol of Seoul</a:t>
            </a:r>
          </a:p>
          <a:p>
            <a:r>
              <a:rPr lang="en-US" sz="1600">
                <a:latin typeface="Garamond" panose="02020404030301010803" pitchFamily="18" charset="0"/>
              </a:rPr>
              <a:t>Once again the U.N. fought back until each army was at the same place it started, the 38</a:t>
            </a:r>
            <a:r>
              <a:rPr lang="en-US" sz="1600" baseline="30000">
                <a:latin typeface="Garamond" panose="02020404030301010803" pitchFamily="18" charset="0"/>
              </a:rPr>
              <a:t>th</a:t>
            </a:r>
            <a:r>
              <a:rPr lang="en-US" sz="1600">
                <a:latin typeface="Garamond" panose="02020404030301010803" pitchFamily="18" charset="0"/>
              </a:rPr>
              <a:t> Parallel</a:t>
            </a:r>
          </a:p>
          <a:p>
            <a:r>
              <a:rPr lang="en-US" sz="1600">
                <a:latin typeface="Garamond" panose="02020404030301010803" pitchFamily="18" charset="0"/>
              </a:rPr>
              <a:t>Each country signed a ceasefire in July 1953 and is still divided today on the 38</a:t>
            </a:r>
            <a:r>
              <a:rPr lang="en-US" sz="1600" baseline="30000">
                <a:latin typeface="Garamond" panose="02020404030301010803" pitchFamily="18" charset="0"/>
              </a:rPr>
              <a:t>th</a:t>
            </a:r>
            <a:r>
              <a:rPr lang="en-US" sz="1600">
                <a:latin typeface="Garamond" panose="02020404030301010803" pitchFamily="18" charset="0"/>
              </a:rPr>
              <a:t> Parallel</a:t>
            </a:r>
          </a:p>
          <a:p>
            <a:r>
              <a:rPr lang="en-US" sz="1600">
                <a:latin typeface="Garamond" panose="02020404030301010803" pitchFamily="18" charset="0"/>
              </a:rPr>
              <a:t>Till this day Korea still remains divided</a:t>
            </a:r>
          </a:p>
        </p:txBody>
      </p:sp>
      <p:pic>
        <p:nvPicPr>
          <p:cNvPr id="395267" name="Picture 3" descr="The US  tank is a typical modern main battle tank.  The  is low-profile, well-integrated into the overall shape of the vehicle.">
            <a:hlinkClick r:id="rId2" tooltip="The US  tank is a typical modern main battle tank.  The  is low-profile, well-integrated into the overall shape of the vehic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86200"/>
            <a:ext cx="30099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8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3"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Trench Warfare</a:t>
            </a:r>
          </a:p>
          <a:p>
            <a:r>
              <a:rPr lang="en-US" sz="1800">
                <a:latin typeface="Garamond" panose="02020404030301010803" pitchFamily="18" charset="0"/>
              </a:rPr>
              <a:t>When French and British troops stopped the advance of the German Army in France both sides dug in trenches.</a:t>
            </a:r>
          </a:p>
          <a:p>
            <a:r>
              <a:rPr lang="en-US" sz="1800">
                <a:latin typeface="Garamond" panose="02020404030301010803" pitchFamily="18" charset="0"/>
              </a:rPr>
              <a:t>Neither side was able to advance over the next four years.</a:t>
            </a:r>
          </a:p>
          <a:p>
            <a:r>
              <a:rPr lang="en-US" sz="1800">
                <a:latin typeface="Garamond" panose="02020404030301010803" pitchFamily="18" charset="0"/>
              </a:rPr>
              <a:t>Life in the trenches was horrid</a:t>
            </a:r>
          </a:p>
          <a:p>
            <a:pPr lvl="1"/>
            <a:r>
              <a:rPr lang="en-US" sz="1800">
                <a:latin typeface="Garamond" panose="02020404030301010803" pitchFamily="18" charset="0"/>
              </a:rPr>
              <a:t>Rats</a:t>
            </a:r>
          </a:p>
          <a:p>
            <a:pPr lvl="1"/>
            <a:r>
              <a:rPr lang="en-US" sz="1800">
                <a:latin typeface="Garamond" panose="02020404030301010803" pitchFamily="18" charset="0"/>
              </a:rPr>
              <a:t>Mud</a:t>
            </a:r>
          </a:p>
          <a:p>
            <a:pPr lvl="1"/>
            <a:r>
              <a:rPr lang="en-US" sz="1800">
                <a:latin typeface="Garamond" panose="02020404030301010803" pitchFamily="18" charset="0"/>
              </a:rPr>
              <a:t>Lack of sleep</a:t>
            </a:r>
          </a:p>
          <a:p>
            <a:pPr lvl="1"/>
            <a:r>
              <a:rPr lang="en-US" sz="1800">
                <a:latin typeface="Garamond" panose="02020404030301010803" pitchFamily="18" charset="0"/>
              </a:rPr>
              <a:t>Death</a:t>
            </a:r>
          </a:p>
          <a:p>
            <a:r>
              <a:rPr lang="en-US" sz="1800">
                <a:latin typeface="Garamond" panose="02020404030301010803" pitchFamily="18" charset="0"/>
              </a:rPr>
              <a:t>If militarism glorified war, trench warfare did everything it could to demystify the idea of a glorious war</a:t>
            </a:r>
          </a:p>
        </p:txBody>
      </p:sp>
      <p:pic>
        <p:nvPicPr>
          <p:cNvPr id="686084" name="Picture 4" descr="tww08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33800"/>
            <a:ext cx="29464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085" name="Picture 5" descr="tre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3886200"/>
            <a:ext cx="29940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7398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1"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Castro</a:t>
            </a:r>
          </a:p>
          <a:p>
            <a:r>
              <a:rPr lang="en-US" sz="1600">
                <a:latin typeface="Garamond" panose="02020404030301010803" pitchFamily="18" charset="0"/>
              </a:rPr>
              <a:t>In 1898 Cuba gained it’s independence from Spain.</a:t>
            </a:r>
          </a:p>
          <a:p>
            <a:r>
              <a:rPr lang="en-US" sz="1600">
                <a:latin typeface="Garamond" panose="02020404030301010803" pitchFamily="18" charset="0"/>
              </a:rPr>
              <a:t>Cuba then fell under U.S. influence for 60 years.</a:t>
            </a:r>
          </a:p>
          <a:p>
            <a:r>
              <a:rPr lang="en-US" sz="1600">
                <a:latin typeface="Garamond" panose="02020404030301010803" pitchFamily="18" charset="0"/>
              </a:rPr>
              <a:t>In 1952 Fulgencio Batista takes control of the government</a:t>
            </a:r>
          </a:p>
          <a:p>
            <a:r>
              <a:rPr lang="en-US" sz="1600">
                <a:latin typeface="Garamond" panose="02020404030301010803" pitchFamily="18" charset="0"/>
              </a:rPr>
              <a:t>Batista’s government is corrupt and repressive.</a:t>
            </a:r>
          </a:p>
          <a:p>
            <a:r>
              <a:rPr lang="en-US" sz="1600">
                <a:latin typeface="Garamond" panose="02020404030301010803" pitchFamily="18" charset="0"/>
              </a:rPr>
              <a:t>Fidel Castro organizes a guerrilla army to fight Batista.</a:t>
            </a:r>
          </a:p>
          <a:p>
            <a:r>
              <a:rPr lang="en-US" sz="1600">
                <a:latin typeface="Garamond" panose="02020404030301010803" pitchFamily="18" charset="0"/>
              </a:rPr>
              <a:t>Castro does the following after taking control of the country in 1959.</a:t>
            </a:r>
          </a:p>
          <a:p>
            <a:pPr lvl="1"/>
            <a:r>
              <a:rPr lang="en-US" sz="1600">
                <a:latin typeface="Garamond" panose="02020404030301010803" pitchFamily="18" charset="0"/>
              </a:rPr>
              <a:t>Turns the country into a communist state.</a:t>
            </a:r>
          </a:p>
          <a:p>
            <a:pPr lvl="1"/>
            <a:r>
              <a:rPr lang="en-US" sz="1600">
                <a:latin typeface="Garamond" panose="02020404030301010803" pitchFamily="18" charset="0"/>
              </a:rPr>
              <a:t>Becomes a dictator.</a:t>
            </a:r>
          </a:p>
          <a:p>
            <a:pPr lvl="1"/>
            <a:r>
              <a:rPr lang="en-US" sz="1600">
                <a:latin typeface="Garamond" panose="02020404030301010803" pitchFamily="18" charset="0"/>
              </a:rPr>
              <a:t>Allies Cuba with the Soviet Union.</a:t>
            </a:r>
          </a:p>
          <a:p>
            <a:pPr>
              <a:buFont typeface="Wingdings" panose="05000000000000000000" pitchFamily="2" charset="2"/>
              <a:buNone/>
            </a:pPr>
            <a:endParaRPr lang="en-US" sz="1600" b="1">
              <a:latin typeface="Garamond" panose="02020404030301010803" pitchFamily="18" charset="0"/>
            </a:endParaRPr>
          </a:p>
        </p:txBody>
      </p:sp>
      <p:sp>
        <p:nvSpPr>
          <p:cNvPr id="698373" name="AutoShape 5" descr="9k="/>
          <p:cNvSpPr>
            <a:spLocks noChangeAspect="1" noChangeArrowheads="1"/>
          </p:cNvSpPr>
          <p:nvPr/>
        </p:nvSpPr>
        <p:spPr bwMode="auto">
          <a:xfrm>
            <a:off x="4914900" y="2457450"/>
            <a:ext cx="2362200" cy="19431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375" name="AutoShape 7" descr="9k="/>
          <p:cNvSpPr>
            <a:spLocks noChangeAspect="1" noChangeArrowheads="1"/>
          </p:cNvSpPr>
          <p:nvPr/>
        </p:nvSpPr>
        <p:spPr bwMode="auto">
          <a:xfrm>
            <a:off x="4914900" y="2457450"/>
            <a:ext cx="2362200" cy="19431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98377" name="Picture 9" descr="6a2e562de6821ce89265306f935415d9_1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3429001"/>
            <a:ext cx="408622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698379" name="Picture 11" descr="fidel_cas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438400"/>
            <a:ext cx="428625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379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a:latin typeface="Garamond" panose="02020404030301010803" pitchFamily="18" charset="0"/>
              </a:rPr>
              <a:t>                         </a:t>
            </a:r>
            <a:r>
              <a:rPr lang="en-US" sz="3600" b="1">
                <a:latin typeface="Garamond" panose="02020404030301010803" pitchFamily="18" charset="0"/>
              </a:rPr>
              <a:t>Cuban Missile Crisis</a:t>
            </a:r>
          </a:p>
          <a:p>
            <a:r>
              <a:rPr lang="en-US" sz="1600">
                <a:latin typeface="Garamond" panose="02020404030301010803" pitchFamily="18" charset="0"/>
              </a:rPr>
              <a:t>After the failed Bay of Pigs invasion, that convinced the Soviet leader, Nikita Khrushchev, that the United States might attack the communist nation of Cuba.</a:t>
            </a:r>
          </a:p>
          <a:p>
            <a:r>
              <a:rPr lang="en-US" sz="1600">
                <a:latin typeface="Garamond" panose="02020404030301010803" pitchFamily="18" charset="0"/>
              </a:rPr>
              <a:t>On July 1962 he began to build 42 missile sites on Cuba.</a:t>
            </a:r>
          </a:p>
          <a:p>
            <a:r>
              <a:rPr lang="en-US" sz="1600">
                <a:latin typeface="Garamond" panose="02020404030301010803" pitchFamily="18" charset="0"/>
              </a:rPr>
              <a:t>In October, an American spy plane found one of the missile bases on Cuba and the U.S. took that as a direct threat to them.</a:t>
            </a:r>
          </a:p>
          <a:p>
            <a:r>
              <a:rPr lang="en-US" sz="1600">
                <a:latin typeface="Garamond" panose="02020404030301010803" pitchFamily="18" charset="0"/>
              </a:rPr>
              <a:t>President Kennedy demanded the Soviets stop building missile bases or he would have to take action.</a:t>
            </a:r>
          </a:p>
          <a:p>
            <a:r>
              <a:rPr lang="en-US" sz="1600">
                <a:latin typeface="Garamond" panose="02020404030301010803" pitchFamily="18" charset="0"/>
              </a:rPr>
              <a:t>Kennedy also announced a quarantine, or a blockade of Cuba to prevent the Soviets installing more missiles.</a:t>
            </a:r>
          </a:p>
          <a:p>
            <a:r>
              <a:rPr lang="en-US" sz="1600">
                <a:latin typeface="Garamond" panose="02020404030301010803" pitchFamily="18" charset="0"/>
              </a:rPr>
              <a:t>Castro protest his country being used as a pawn but Cuba was already deeply involved.</a:t>
            </a:r>
          </a:p>
          <a:p>
            <a:r>
              <a:rPr lang="en-US" sz="1600">
                <a:latin typeface="Garamond" panose="02020404030301010803" pitchFamily="18" charset="0"/>
              </a:rPr>
              <a:t>This put the Soviets and the United States on a collision course, and many people thought this would lead to World War III, A Nuclear War.</a:t>
            </a:r>
          </a:p>
          <a:p>
            <a:r>
              <a:rPr lang="en-US" sz="1600">
                <a:latin typeface="Garamond" panose="02020404030301010803" pitchFamily="18" charset="0"/>
              </a:rPr>
              <a:t>Fortunately, Khrushchev backed down in an agreement that the U.S. would not invade Cuba if the Soviets dismantled their missile bases.</a:t>
            </a:r>
          </a:p>
          <a:p>
            <a:r>
              <a:rPr lang="en-US" sz="1600">
                <a:latin typeface="Garamond" panose="02020404030301010803" pitchFamily="18" charset="0"/>
              </a:rPr>
              <a:t>The resolution of the missile crisis left Castro completely dependent on the Soviet Unions aid. </a:t>
            </a:r>
          </a:p>
        </p:txBody>
      </p:sp>
      <p:pic>
        <p:nvPicPr>
          <p:cNvPr id="305155" name="Picture 3" descr="kennedy_cuban_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95801"/>
            <a:ext cx="2628900" cy="1958975"/>
          </a:xfrm>
          <a:prstGeom prst="rect">
            <a:avLst/>
          </a:prstGeom>
          <a:noFill/>
          <a:extLst>
            <a:ext uri="{909E8E84-426E-40DD-AFC4-6F175D3DCCD1}">
              <a14:hiddenFill xmlns:a14="http://schemas.microsoft.com/office/drawing/2010/main">
                <a:solidFill>
                  <a:srgbClr val="FFFFFF"/>
                </a:solidFill>
              </a14:hiddenFill>
            </a:ext>
          </a:extLst>
        </p:spPr>
      </p:pic>
      <p:pic>
        <p:nvPicPr>
          <p:cNvPr id="305156" name="Picture 4" descr="kennedy_cuban_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30861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066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idx="1"/>
          </p:nvPr>
        </p:nvSpPr>
        <p:spPr>
          <a:xfrm>
            <a:off x="1524000" y="0"/>
            <a:ext cx="9144000" cy="6858000"/>
          </a:xfrm>
          <a:noFill/>
          <a:ln/>
        </p:spPr>
        <p:txBody>
          <a:bodyPr/>
          <a:lstStyle/>
          <a:p>
            <a:pPr algn="ctr">
              <a:buFont typeface="Wingdings" panose="05000000000000000000" pitchFamily="2" charset="2"/>
              <a:buNone/>
            </a:pPr>
            <a:r>
              <a:rPr lang="en-US" sz="3600" b="1">
                <a:latin typeface="Garamond" panose="02020404030301010803" pitchFamily="18" charset="0"/>
              </a:rPr>
              <a:t>Vietnam War</a:t>
            </a:r>
          </a:p>
          <a:p>
            <a:r>
              <a:rPr lang="en-US" sz="1600">
                <a:latin typeface="Garamond" panose="02020404030301010803" pitchFamily="18" charset="0"/>
              </a:rPr>
              <a:t>In 1956 elections were to be held to unify Vietnam.</a:t>
            </a:r>
          </a:p>
          <a:p>
            <a:r>
              <a:rPr lang="en-US" sz="1600">
                <a:latin typeface="Garamond" panose="02020404030301010803" pitchFamily="18" charset="0"/>
              </a:rPr>
              <a:t>However the U.S. back South Vietnam government feared that the communist would gain control of Vietnam and refused to hold the elections.</a:t>
            </a:r>
          </a:p>
          <a:p>
            <a:r>
              <a:rPr lang="en-US" sz="1600">
                <a:latin typeface="Garamond" panose="02020404030301010803" pitchFamily="18" charset="0"/>
              </a:rPr>
              <a:t>The Viet Cong communist rebels who began to strike out at the South and Diem were supported by Ho Chi Minh.</a:t>
            </a:r>
          </a:p>
          <a:p>
            <a:r>
              <a:rPr lang="en-US" sz="1600">
                <a:latin typeface="Garamond" panose="02020404030301010803" pitchFamily="18" charset="0"/>
              </a:rPr>
              <a:t>The U.S. began to send troops to support Diem against the Viet Cong.</a:t>
            </a:r>
          </a:p>
          <a:p>
            <a:r>
              <a:rPr lang="en-US" sz="1600">
                <a:latin typeface="Garamond" panose="02020404030301010803" pitchFamily="18" charset="0"/>
              </a:rPr>
              <a:t>To stop communism large numbers of American troops were sent to Vietnam.</a:t>
            </a:r>
          </a:p>
          <a:p>
            <a:r>
              <a:rPr lang="en-US" sz="1600">
                <a:latin typeface="Garamond" panose="02020404030301010803" pitchFamily="18" charset="0"/>
              </a:rPr>
              <a:t>From 1959 to 1975 U.S. troops served in Vietnam.  In 1969 500,00 troops were in Vietnam.</a:t>
            </a:r>
          </a:p>
          <a:p>
            <a:r>
              <a:rPr lang="en-US" sz="1600">
                <a:latin typeface="Garamond" panose="02020404030301010803" pitchFamily="18" charset="0"/>
              </a:rPr>
              <a:t>The U.S. policy for sending troops to Vietnam was the fear that if Vietnam fell to the communist then all the other countries in Southeast Asia would fall like a domino.</a:t>
            </a:r>
          </a:p>
          <a:p>
            <a:r>
              <a:rPr lang="en-US" sz="1600">
                <a:latin typeface="Garamond" panose="02020404030301010803" pitchFamily="18" charset="0"/>
              </a:rPr>
              <a:t>South Vietnam and the U.S. were unable to stop the communist.</a:t>
            </a:r>
          </a:p>
          <a:p>
            <a:r>
              <a:rPr lang="en-US" sz="1600">
                <a:latin typeface="Garamond" panose="02020404030301010803" pitchFamily="18" charset="0"/>
              </a:rPr>
              <a:t>In 1973 President Nixon orders a cease fire and begins pulling out troops.</a:t>
            </a:r>
          </a:p>
          <a:p>
            <a:r>
              <a:rPr lang="en-US" sz="1600">
                <a:latin typeface="Garamond" panose="02020404030301010803" pitchFamily="18" charset="0"/>
              </a:rPr>
              <a:t>In 1975 Vietnam is turned back to the Vietnamese. (Vietnamization)</a:t>
            </a:r>
          </a:p>
          <a:p>
            <a:r>
              <a:rPr lang="en-US" sz="1600">
                <a:latin typeface="Garamond" panose="02020404030301010803" pitchFamily="18" charset="0"/>
              </a:rPr>
              <a:t>In 1975 the communist capture all of Vietnam.</a:t>
            </a:r>
          </a:p>
          <a:p>
            <a:endParaRPr lang="en-US" sz="1600">
              <a:latin typeface="Garamond" panose="02020404030301010803" pitchFamily="18" charset="0"/>
            </a:endParaRPr>
          </a:p>
          <a:p>
            <a:endParaRPr lang="en-US" sz="1600" b="1">
              <a:latin typeface="Garamond" panose="02020404030301010803" pitchFamily="18" charset="0"/>
            </a:endParaRPr>
          </a:p>
        </p:txBody>
      </p:sp>
      <p:pic>
        <p:nvPicPr>
          <p:cNvPr id="566275" name="Picture 3" descr="TetOffens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572000"/>
            <a:ext cx="3371850" cy="1987550"/>
          </a:xfrm>
          <a:prstGeom prst="rect">
            <a:avLst/>
          </a:prstGeom>
          <a:noFill/>
          <a:extLst>
            <a:ext uri="{909E8E84-426E-40DD-AFC4-6F175D3DCCD1}">
              <a14:hiddenFill xmlns:a14="http://schemas.microsoft.com/office/drawing/2010/main">
                <a:solidFill>
                  <a:srgbClr val="FFFFFF"/>
                </a:solidFill>
              </a14:hiddenFill>
            </a:ext>
          </a:extLst>
        </p:spPr>
      </p:pic>
      <p:pic>
        <p:nvPicPr>
          <p:cNvPr id="566276" name="Picture 4" descr="saigon-pix_5-last-helicop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724401"/>
            <a:ext cx="2590800"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28508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idx="1"/>
          </p:nvPr>
        </p:nvSpPr>
        <p:spPr>
          <a:xfrm>
            <a:off x="1981200" y="457201"/>
            <a:ext cx="8229600" cy="5668963"/>
          </a:xfrm>
        </p:spPr>
        <p:txBody>
          <a:bodyPr/>
          <a:lstStyle/>
          <a:p>
            <a:pPr algn="ctr">
              <a:buFont typeface="Wingdings" panose="05000000000000000000" pitchFamily="2" charset="2"/>
              <a:buNone/>
            </a:pPr>
            <a:r>
              <a:rPr lang="en-US" sz="3600" b="1">
                <a:latin typeface="Garamond" panose="02020404030301010803" pitchFamily="18" charset="0"/>
              </a:rPr>
              <a:t>Non-aligned Nations</a:t>
            </a:r>
          </a:p>
          <a:p>
            <a:pPr>
              <a:buFont typeface="Wingdings" panose="05000000000000000000" pitchFamily="2" charset="2"/>
              <a:buNone/>
            </a:pPr>
            <a:endParaRPr lang="en-US" sz="1800" b="1">
              <a:latin typeface="Garamond" panose="02020404030301010803" pitchFamily="18" charset="0"/>
            </a:endParaRPr>
          </a:p>
          <a:p>
            <a:pPr lvl="2"/>
            <a:r>
              <a:rPr lang="en-US" sz="1600">
                <a:latin typeface="Garamond" panose="02020404030301010803" pitchFamily="18" charset="0"/>
              </a:rPr>
              <a:t>There was a new group of countries during the Cold War, The Third World.</a:t>
            </a:r>
          </a:p>
          <a:p>
            <a:pPr lvl="2"/>
            <a:r>
              <a:rPr lang="en-US" sz="1600">
                <a:latin typeface="Garamond" panose="02020404030301010803" pitchFamily="18" charset="0"/>
              </a:rPr>
              <a:t>These countries vowed non-alignment or did not join either of the super powers</a:t>
            </a:r>
          </a:p>
          <a:p>
            <a:pPr lvl="2"/>
            <a:r>
              <a:rPr lang="en-US" sz="1600">
                <a:latin typeface="Garamond" panose="02020404030301010803" pitchFamily="18" charset="0"/>
              </a:rPr>
              <a:t>Two main countries that were non-aligned were India and Indonesia</a:t>
            </a:r>
          </a:p>
          <a:p>
            <a:pPr lvl="2"/>
            <a:r>
              <a:rPr lang="en-US" sz="1600">
                <a:latin typeface="Garamond" panose="02020404030301010803" pitchFamily="18" charset="0"/>
              </a:rPr>
              <a:t>1955, Indonesia held the Banding conference, Asian and African countries attended.</a:t>
            </a:r>
          </a:p>
          <a:p>
            <a:pPr lvl="2"/>
            <a:r>
              <a:rPr lang="en-US" sz="1600">
                <a:latin typeface="Garamond" panose="02020404030301010803" pitchFamily="18" charset="0"/>
              </a:rPr>
              <a:t>At the conference the formed the “Third Force”</a:t>
            </a:r>
          </a:p>
        </p:txBody>
      </p:sp>
      <p:pic>
        <p:nvPicPr>
          <p:cNvPr id="444419" name="Picture 3"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95600"/>
            <a:ext cx="30099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44420" name="Picture 4" descr="untitl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79788"/>
            <a:ext cx="4495800" cy="238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203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Détente</a:t>
            </a:r>
            <a:endParaRPr lang="en-US" sz="1600" b="1">
              <a:latin typeface="Garamond" panose="02020404030301010803" pitchFamily="18" charset="0"/>
            </a:endParaRPr>
          </a:p>
          <a:p>
            <a:pPr>
              <a:buClr>
                <a:schemeClr val="tx1"/>
              </a:buClr>
            </a:pPr>
            <a:r>
              <a:rPr lang="en-US" sz="1600" b="1">
                <a:latin typeface="Garamond" panose="02020404030301010803" pitchFamily="18" charset="0"/>
              </a:rPr>
              <a:t> </a:t>
            </a:r>
            <a:r>
              <a:rPr lang="en-US" sz="1600">
                <a:latin typeface="Garamond" panose="02020404030301010803" pitchFamily="18" charset="0"/>
              </a:rPr>
              <a:t>Widespread popular protests wracked the United States during the Vietnam War.</a:t>
            </a:r>
          </a:p>
          <a:p>
            <a:pPr>
              <a:buClr>
                <a:schemeClr val="tx1"/>
              </a:buClr>
            </a:pPr>
            <a:r>
              <a:rPr lang="en-US" sz="1600">
                <a:latin typeface="Garamond" panose="02020404030301010803" pitchFamily="18" charset="0"/>
              </a:rPr>
              <a:t>As it tried to heal its internal wounds the U.S began backing the away from its policy of direct confrontation with the Soviet Union.</a:t>
            </a:r>
          </a:p>
          <a:p>
            <a:pPr>
              <a:buClr>
                <a:schemeClr val="tx1"/>
              </a:buClr>
            </a:pPr>
            <a:r>
              <a:rPr lang="en-US" sz="1600">
                <a:latin typeface="Garamond" panose="02020404030301010803" pitchFamily="18" charset="0"/>
              </a:rPr>
              <a:t>Détente was a policy of lessoned cold war tensions.</a:t>
            </a:r>
          </a:p>
          <a:p>
            <a:pPr>
              <a:buClr>
                <a:schemeClr val="tx1"/>
              </a:buClr>
            </a:pPr>
            <a:r>
              <a:rPr lang="en-US" sz="1600">
                <a:latin typeface="Garamond" panose="02020404030301010803" pitchFamily="18" charset="0"/>
              </a:rPr>
              <a:t>Detente replaced brinkmanship (willingness to go to war) during the administration of President Richard M. Nixon.</a:t>
            </a:r>
          </a:p>
          <a:p>
            <a:pPr>
              <a:buClr>
                <a:schemeClr val="tx1"/>
              </a:buClr>
            </a:pPr>
            <a:r>
              <a:rPr lang="en-US" sz="1600">
                <a:latin typeface="Garamond" panose="02020404030301010803" pitchFamily="18" charset="0"/>
              </a:rPr>
              <a:t>Nixon's move toward détente grew from a philosophy known as realpolitik.</a:t>
            </a:r>
          </a:p>
          <a:p>
            <a:pPr>
              <a:buClr>
                <a:schemeClr val="tx1"/>
              </a:buClr>
            </a:pPr>
            <a:r>
              <a:rPr lang="en-US" sz="1600">
                <a:latin typeface="Garamond" panose="02020404030301010803" pitchFamily="18" charset="0"/>
              </a:rPr>
              <a:t>This comes from the German word meaning “realistic politics”.</a:t>
            </a:r>
          </a:p>
          <a:p>
            <a:pPr>
              <a:buClr>
                <a:schemeClr val="tx1"/>
              </a:buClr>
            </a:pPr>
            <a:r>
              <a:rPr lang="en-US" sz="1600">
                <a:latin typeface="Garamond" panose="02020404030301010803" pitchFamily="18" charset="0"/>
              </a:rPr>
              <a:t>While the U.S continued to contain the spread of communism, the two superpowers agreed to pursue détente and to reduce its tensions.</a:t>
            </a:r>
          </a:p>
          <a:p>
            <a:pPr>
              <a:buClr>
                <a:schemeClr val="tx1"/>
              </a:buClr>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543747" name="Picture 3" descr="is?60391835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59313"/>
            <a:ext cx="2362200" cy="1236662"/>
          </a:xfrm>
          <a:prstGeom prst="rect">
            <a:avLst/>
          </a:prstGeom>
          <a:noFill/>
          <a:extLst>
            <a:ext uri="{909E8E84-426E-40DD-AFC4-6F175D3DCCD1}">
              <a14:hiddenFill xmlns:a14="http://schemas.microsoft.com/office/drawing/2010/main">
                <a:solidFill>
                  <a:srgbClr val="FFFFFF"/>
                </a:solidFill>
              </a14:hiddenFill>
            </a:ext>
          </a:extLst>
        </p:spPr>
      </p:pic>
      <p:pic>
        <p:nvPicPr>
          <p:cNvPr id="543748" name="Picture 4" descr="is?8289508295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648200"/>
            <a:ext cx="2286000" cy="13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394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Soviet Invasion of Afghanistan</a:t>
            </a:r>
          </a:p>
          <a:p>
            <a:r>
              <a:rPr lang="en-US" sz="1600">
                <a:latin typeface="Garamond" panose="02020404030301010803" pitchFamily="18" charset="0"/>
              </a:rPr>
              <a:t>During the Cold War, the Soviet Union invaded Afghanistan to hold onto their power there</a:t>
            </a:r>
          </a:p>
          <a:p>
            <a:r>
              <a:rPr lang="en-US" sz="1600">
                <a:latin typeface="Garamond" panose="02020404030301010803" pitchFamily="18" charset="0"/>
              </a:rPr>
              <a:t>Found themselves stuck there just like the U.S. in Vietnam</a:t>
            </a:r>
          </a:p>
          <a:p>
            <a:r>
              <a:rPr lang="en-US" sz="1600">
                <a:latin typeface="Garamond" panose="02020404030301010803" pitchFamily="18" charset="0"/>
              </a:rPr>
              <a:t>The Afghans were supplied with U.S. weapons and hid in their mountain strongholds</a:t>
            </a:r>
          </a:p>
          <a:p>
            <a:r>
              <a:rPr lang="en-US" sz="1600">
                <a:latin typeface="Garamond" panose="02020404030301010803" pitchFamily="18" charset="0"/>
              </a:rPr>
              <a:t>U.S. had sent arms to protect the rich oil supplies in the Middle East</a:t>
            </a:r>
          </a:p>
          <a:p>
            <a:r>
              <a:rPr lang="en-US" sz="1600">
                <a:latin typeface="Garamond" panose="02020404030301010803" pitchFamily="18" charset="0"/>
              </a:rPr>
              <a:t>The war ended the policy of Détente between the US and the Soviets</a:t>
            </a:r>
          </a:p>
          <a:p>
            <a:r>
              <a:rPr lang="en-US" sz="1600">
                <a:latin typeface="Garamond" panose="02020404030301010803" pitchFamily="18" charset="0"/>
              </a:rPr>
              <a:t>After a ten-year occupation, the Soviet Union finally withdrew</a:t>
            </a:r>
          </a:p>
        </p:txBody>
      </p:sp>
      <p:pic>
        <p:nvPicPr>
          <p:cNvPr id="556035" name="Picture 3" descr="Soviet%2520Fl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1"/>
            <a:ext cx="2971800" cy="2017713"/>
          </a:xfrm>
          <a:prstGeom prst="rect">
            <a:avLst/>
          </a:prstGeom>
          <a:noFill/>
          <a:extLst>
            <a:ext uri="{909E8E84-426E-40DD-AFC4-6F175D3DCCD1}">
              <a14:hiddenFill xmlns:a14="http://schemas.microsoft.com/office/drawing/2010/main">
                <a:solidFill>
                  <a:srgbClr val="FFFFFF"/>
                </a:solidFill>
              </a14:hiddenFill>
            </a:ext>
          </a:extLst>
        </p:spPr>
      </p:pic>
      <p:pic>
        <p:nvPicPr>
          <p:cNvPr id="556036" name="Picture 4" descr="Afghanistan%2520Bamiyan%252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5814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557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t>Mikhail Gorbachev</a:t>
            </a:r>
          </a:p>
          <a:p>
            <a:pPr algn="ctr">
              <a:buFont typeface="Wingdings" panose="05000000000000000000" pitchFamily="2" charset="2"/>
              <a:buNone/>
            </a:pPr>
            <a:endParaRPr lang="en-US" sz="1800"/>
          </a:p>
          <a:p>
            <a:r>
              <a:rPr lang="en-US" sz="1600">
                <a:latin typeface="Garamond" panose="02020404030301010803" pitchFamily="18" charset="0"/>
              </a:rPr>
              <a:t>The last leader of the Soviet Union, afterward it became Russia again.</a:t>
            </a:r>
          </a:p>
          <a:p>
            <a:r>
              <a:rPr lang="en-US" sz="1600">
                <a:latin typeface="Garamond" panose="02020404030301010803" pitchFamily="18" charset="0"/>
              </a:rPr>
              <a:t>A young conservative with new ideas for the Soviet Union.</a:t>
            </a:r>
          </a:p>
          <a:p>
            <a:r>
              <a:rPr lang="en-US" sz="1600">
                <a:latin typeface="Garamond" panose="02020404030301010803" pitchFamily="18" charset="0"/>
              </a:rPr>
              <a:t>He wanted to encourage social and economic changes in the Soviet Union.</a:t>
            </a:r>
          </a:p>
          <a:p>
            <a:r>
              <a:rPr lang="en-US" sz="1600">
                <a:latin typeface="Garamond" panose="02020404030301010803" pitchFamily="18" charset="0"/>
              </a:rPr>
              <a:t>Instituted policies to create financial stability in the USSR.</a:t>
            </a:r>
          </a:p>
          <a:p>
            <a:endParaRPr lang="en-US" sz="1600">
              <a:latin typeface="Garamond" panose="02020404030301010803" pitchFamily="18" charset="0"/>
            </a:endParaRPr>
          </a:p>
          <a:p>
            <a:endParaRPr lang="en-US" sz="1600"/>
          </a:p>
        </p:txBody>
      </p:sp>
      <p:pic>
        <p:nvPicPr>
          <p:cNvPr id="439299" name="Picture 3" descr="gorbach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286000"/>
            <a:ext cx="28797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2812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Perestroika</a:t>
            </a:r>
          </a:p>
          <a:p>
            <a:pPr>
              <a:buFont typeface="Wingdings" panose="05000000000000000000" pitchFamily="2" charset="2"/>
              <a:buNone/>
            </a:pPr>
            <a:endParaRPr lang="en-US" b="1">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What Is It?</a:t>
            </a:r>
          </a:p>
          <a:p>
            <a:r>
              <a:rPr lang="en-US" sz="1600">
                <a:latin typeface="Garamond" panose="02020404030301010803" pitchFamily="18" charset="0"/>
              </a:rPr>
              <a:t>Perestroika was a policy introduced in 1985 by Mikhail Gorbachev in Russia, and it was a policy of economic restructuring. </a:t>
            </a:r>
          </a:p>
          <a:p>
            <a:r>
              <a:rPr lang="en-US" sz="1600">
                <a:latin typeface="Garamond" panose="02020404030301010803" pitchFamily="18" charset="0"/>
              </a:rPr>
              <a:t>In 1986 Gorbachev made changes to revive the Soviet economy.</a:t>
            </a:r>
          </a:p>
          <a:p>
            <a:r>
              <a:rPr lang="en-US" sz="1600">
                <a:latin typeface="Garamond" panose="02020404030301010803" pitchFamily="18" charset="0"/>
              </a:rPr>
              <a:t>Local managers gained greater authority over their farms and factories, and people were allowed to open small private businesses.</a:t>
            </a:r>
          </a:p>
          <a:p>
            <a:r>
              <a:rPr lang="en-US" sz="1600">
                <a:latin typeface="Garamond" panose="02020404030301010803" pitchFamily="18" charset="0"/>
              </a:rPr>
              <a:t>Gorbachev’s goal was not to throw out communism, but to make the system more efficient and productive.</a:t>
            </a:r>
          </a:p>
          <a:p>
            <a:r>
              <a:rPr lang="en-US" sz="1600">
                <a:latin typeface="Garamond" panose="02020404030301010803" pitchFamily="18" charset="0"/>
              </a:rPr>
              <a:t>Gorbachev’s Perestroika was more like Lenin’s system of Communism that Stalin’s system of Communism. </a:t>
            </a: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p:txBody>
      </p:sp>
      <p:pic>
        <p:nvPicPr>
          <p:cNvPr id="430083" name="Picture 3" descr="GBE14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1"/>
            <a:ext cx="3581400" cy="2703513"/>
          </a:xfrm>
          <a:prstGeom prst="rect">
            <a:avLst/>
          </a:prstGeom>
          <a:noFill/>
          <a:extLst>
            <a:ext uri="{909E8E84-426E-40DD-AFC4-6F175D3DCCD1}">
              <a14:hiddenFill xmlns:a14="http://schemas.microsoft.com/office/drawing/2010/main">
                <a:solidFill>
                  <a:srgbClr val="FFFFFF"/>
                </a:solidFill>
              </a14:hiddenFill>
            </a:ext>
          </a:extLst>
        </p:spPr>
      </p:pic>
      <p:pic>
        <p:nvPicPr>
          <p:cNvPr id="430084" name="Picture 4" descr="Perestro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038600"/>
            <a:ext cx="2190750" cy="210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003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Glasnost</a:t>
            </a:r>
          </a:p>
          <a:p>
            <a:r>
              <a:rPr lang="en-US" sz="1800">
                <a:latin typeface="Garamond" panose="02020404030301010803" pitchFamily="18" charset="0"/>
              </a:rPr>
              <a:t>Gorbachev's policy of "openness"; a social and economic plan that promoted the free flow of ideas and information with the hopes of reform and progress.</a:t>
            </a:r>
          </a:p>
        </p:txBody>
      </p:sp>
      <p:pic>
        <p:nvPicPr>
          <p:cNvPr id="699396" name="Picture 4" descr="87gorb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14600"/>
            <a:ext cx="38100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0623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Star Wars Defense System</a:t>
            </a:r>
          </a:p>
          <a:p>
            <a:pPr>
              <a:buFont typeface="Wingdings" panose="05000000000000000000" pitchFamily="2" charset="2"/>
              <a:buNone/>
            </a:pPr>
            <a:r>
              <a:rPr lang="en-US" sz="1800" b="1">
                <a:latin typeface="Garamond" panose="02020404030301010803" pitchFamily="18" charset="0"/>
              </a:rPr>
              <a:t>	</a:t>
            </a:r>
          </a:p>
          <a:p>
            <a:pPr>
              <a:buClr>
                <a:schemeClr val="tx1"/>
              </a:buClr>
            </a:pPr>
            <a:endParaRPr lang="en-US" sz="1600">
              <a:latin typeface="Garamond" panose="02020404030301010803" pitchFamily="18" charset="0"/>
            </a:endParaRPr>
          </a:p>
          <a:p>
            <a:pPr>
              <a:buClr>
                <a:schemeClr val="tx1"/>
              </a:buClr>
            </a:pPr>
            <a:r>
              <a:rPr lang="en-US" sz="1600">
                <a:latin typeface="Garamond" panose="02020404030301010803" pitchFamily="18" charset="0"/>
              </a:rPr>
              <a:t>The anti-Communist president Ronald Regan took office in 1981</a:t>
            </a:r>
          </a:p>
          <a:p>
            <a:pPr>
              <a:buClr>
                <a:schemeClr val="tx1"/>
              </a:buClr>
            </a:pPr>
            <a:r>
              <a:rPr lang="en-US" sz="1600">
                <a:latin typeface="Garamond" panose="02020404030301010803" pitchFamily="18" charset="0"/>
              </a:rPr>
              <a:t>He continued the U.S.’s retreat from Détente</a:t>
            </a:r>
          </a:p>
          <a:p>
            <a:pPr>
              <a:buClr>
                <a:schemeClr val="tx1"/>
              </a:buClr>
            </a:pPr>
            <a:r>
              <a:rPr lang="en-US" sz="1600">
                <a:latin typeface="Garamond" panose="02020404030301010803" pitchFamily="18" charset="0"/>
              </a:rPr>
              <a:t>In 1983 he announced a program to protect America against enemy missiles (SDI- Strategic Defense Initiative) </a:t>
            </a:r>
          </a:p>
          <a:p>
            <a:pPr>
              <a:buClr>
                <a:schemeClr val="tx1"/>
              </a:buClr>
            </a:pPr>
            <a:r>
              <a:rPr lang="en-US" sz="1600">
                <a:latin typeface="Garamond" panose="02020404030301010803" pitchFamily="18" charset="0"/>
              </a:rPr>
              <a:t>He named it Star Wars after the popular movie</a:t>
            </a:r>
          </a:p>
          <a:p>
            <a:pPr>
              <a:buClr>
                <a:schemeClr val="tx1"/>
              </a:buClr>
            </a:pPr>
            <a:r>
              <a:rPr lang="en-US" sz="1600">
                <a:latin typeface="Garamond" panose="02020404030301010803" pitchFamily="18" charset="0"/>
              </a:rPr>
              <a:t>It was never put into effect but raised tensions between the U.S. and Soviet Union</a:t>
            </a:r>
          </a:p>
        </p:txBody>
      </p:sp>
      <p:pic>
        <p:nvPicPr>
          <p:cNvPr id="362499" name="Picture 3" descr="reagan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76601"/>
            <a:ext cx="3962400" cy="2784475"/>
          </a:xfrm>
          <a:prstGeom prst="rect">
            <a:avLst/>
          </a:prstGeom>
          <a:noFill/>
          <a:extLst>
            <a:ext uri="{909E8E84-426E-40DD-AFC4-6F175D3DCCD1}">
              <a14:hiddenFill xmlns:a14="http://schemas.microsoft.com/office/drawing/2010/main">
                <a:solidFill>
                  <a:srgbClr val="FFFFFF"/>
                </a:solidFill>
              </a14:hiddenFill>
            </a:ext>
          </a:extLst>
        </p:spPr>
      </p:pic>
      <p:pic>
        <p:nvPicPr>
          <p:cNvPr id="362500" name="Picture 4" descr="s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3352800"/>
            <a:ext cx="3330575" cy="251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2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9775</Words>
  <Application>Microsoft Office PowerPoint</Application>
  <PresentationFormat>Widescreen</PresentationFormat>
  <Paragraphs>958</Paragraphs>
  <Slides>126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126</vt:i4>
      </vt:variant>
    </vt:vector>
  </HeadingPairs>
  <TitlesOfParts>
    <vt:vector size="132" baseType="lpstr">
      <vt:lpstr>Arial</vt:lpstr>
      <vt:lpstr>Calibri</vt:lpstr>
      <vt:lpstr>Calibri Light</vt:lpstr>
      <vt:lpstr>Garamond</vt:lpstr>
      <vt:lpstr>Wingdings</vt:lpstr>
      <vt:lpstr>Office Theme</vt:lpstr>
      <vt:lpstr>World War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Russian Revolution</vt:lpstr>
      <vt:lpstr>PowerPoint Presentation</vt:lpstr>
      <vt:lpstr>PowerPoint Presentation</vt:lpstr>
      <vt:lpstr>Duma (1905- 1917)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Collectivization</vt:lpstr>
      <vt:lpstr>PowerPoint Presentation</vt:lpstr>
      <vt:lpstr>The Rise of Dictators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War Two</vt:lpstr>
      <vt:lpstr>PowerPoint Presentation</vt:lpstr>
      <vt:lpstr>Munich 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ddd</vt:lpstr>
      <vt:lpstr>Nationalism After WWII</vt:lpstr>
      <vt:lpstr>PowerPoint Presentation</vt:lpstr>
      <vt:lpstr>Nationalism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Cold War</vt:lpstr>
      <vt:lpstr>PowerPoint Presentation</vt:lpstr>
      <vt:lpstr>Yalta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Economics after WWII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forms of Conflict after WWII</vt:lpstr>
      <vt:lpstr>PowerPoint Presentation</vt:lpstr>
      <vt:lpstr>PowerPoint Presentation</vt:lpstr>
      <vt:lpstr>PowerPoint Presentation</vt:lpstr>
      <vt:lpstr>Genocides </vt:lpstr>
      <vt:lpstr>PowerPoint Presentation</vt:lpstr>
      <vt:lpstr>PowerPoint Presentation</vt:lpstr>
      <vt:lpstr>PowerPoint Presentation</vt:lpstr>
      <vt:lpstr>PowerPoint Presentation</vt:lpstr>
      <vt:lpstr>Current Issues in a Modern World </vt:lpstr>
      <vt:lpstr>Overpopulation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One</dc:title>
  <dc:creator>Miller, Calvin D.</dc:creator>
  <cp:lastModifiedBy>Miller, Calvin D.</cp:lastModifiedBy>
  <cp:revision>1</cp:revision>
  <dcterms:created xsi:type="dcterms:W3CDTF">2015-12-13T22:44:42Z</dcterms:created>
  <dcterms:modified xsi:type="dcterms:W3CDTF">2015-12-13T22:45:07Z</dcterms:modified>
</cp:coreProperties>
</file>