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4"/>
  </p:handoutMasterIdLst>
  <p:sldIdLst>
    <p:sldId id="256" r:id="rId2"/>
    <p:sldId id="276" r:id="rId3"/>
    <p:sldId id="258" r:id="rId4"/>
    <p:sldId id="262" r:id="rId5"/>
    <p:sldId id="263" r:id="rId6"/>
    <p:sldId id="264" r:id="rId7"/>
    <p:sldId id="268" r:id="rId8"/>
    <p:sldId id="278" r:id="rId9"/>
    <p:sldId id="259" r:id="rId10"/>
    <p:sldId id="260" r:id="rId11"/>
    <p:sldId id="261" r:id="rId12"/>
    <p:sldId id="285" r:id="rId13"/>
    <p:sldId id="269" r:id="rId14"/>
    <p:sldId id="271" r:id="rId15"/>
    <p:sldId id="286" r:id="rId16"/>
    <p:sldId id="287" r:id="rId17"/>
    <p:sldId id="288" r:id="rId18"/>
    <p:sldId id="283" r:id="rId19"/>
    <p:sldId id="282" r:id="rId20"/>
    <p:sldId id="280" r:id="rId21"/>
    <p:sldId id="279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52" d="100"/>
          <a:sy n="52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B4589-1AC7-46EA-8F06-02B8E2FB2763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610B8-8F2A-4F70-9567-A0D02789C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64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1F69-DE6A-4935-B455-4FF64D7928B8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2953-2ADC-4D9F-95A8-FCC840193D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1F69-DE6A-4935-B455-4FF64D7928B8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2953-2ADC-4D9F-95A8-FCC840193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1F69-DE6A-4935-B455-4FF64D7928B8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2953-2ADC-4D9F-95A8-FCC840193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1F69-DE6A-4935-B455-4FF64D7928B8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2953-2ADC-4D9F-95A8-FCC840193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1F69-DE6A-4935-B455-4FF64D7928B8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2953-2ADC-4D9F-95A8-FCC840193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1F69-DE6A-4935-B455-4FF64D7928B8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2953-2ADC-4D9F-95A8-FCC840193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1F69-DE6A-4935-B455-4FF64D7928B8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2953-2ADC-4D9F-95A8-FCC840193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1F69-DE6A-4935-B455-4FF64D7928B8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2953-2ADC-4D9F-95A8-FCC840193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1F69-DE6A-4935-B455-4FF64D7928B8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2953-2ADC-4D9F-95A8-FCC840193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1F69-DE6A-4935-B455-4FF64D7928B8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2953-2ADC-4D9F-95A8-FCC840193D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1F69-DE6A-4935-B455-4FF64D7928B8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2953-2ADC-4D9F-95A8-FCC840193D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3081F69-DE6A-4935-B455-4FF64D7928B8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83B2953-2ADC-4D9F-95A8-FCC840193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The Scientific Revolution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8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Five basic steps</a:t>
            </a:r>
          </a:p>
          <a:p>
            <a:r>
              <a:rPr lang="en-US" dirty="0" smtClean="0"/>
              <a:t>One-identify a problem</a:t>
            </a:r>
          </a:p>
          <a:p>
            <a:r>
              <a:rPr lang="en-US" dirty="0" smtClean="0"/>
              <a:t>Two-for a hypothesis </a:t>
            </a:r>
          </a:p>
          <a:p>
            <a:r>
              <a:rPr lang="en-US" dirty="0" smtClean="0"/>
              <a:t>Perform experiments to test hypothesis</a:t>
            </a:r>
          </a:p>
          <a:p>
            <a:r>
              <a:rPr lang="en-US" dirty="0" smtClean="0"/>
              <a:t>Four-record results</a:t>
            </a:r>
          </a:p>
          <a:p>
            <a:r>
              <a:rPr lang="en-US" dirty="0" smtClean="0"/>
              <a:t>Five-analyze results to form a 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122" name="Picture 2" descr="http://www.proprofs.com/flashcards/upload/a67468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41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00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Rene’ Descartes-only way to gain scientific knowledge is through experimentation</a:t>
            </a:r>
          </a:p>
          <a:p>
            <a:r>
              <a:rPr lang="en-US" dirty="0" smtClean="0"/>
              <a:t>Ancient scholars only provided information</a:t>
            </a:r>
          </a:p>
          <a:p>
            <a:r>
              <a:rPr lang="en-US" dirty="0" smtClean="0"/>
              <a:t>The more scientists examined the more the ideas of the ancient world did not hold 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6146" name="Picture 2" descr="http://upload.wikimedia.org/wikipedia/commons/thumb/7/73/Frans_Hals_-_Portret_van_Ren%C3%A9_Descartes.jpg/245px-Frans_Hals_-_Portret_van_Ren%C3%A9_Descar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2333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.tfd.com/authors/ba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38600"/>
            <a:ext cx="19812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0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 Descartes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Descartes- needed to  reject old teachings</a:t>
            </a:r>
          </a:p>
          <a:p>
            <a:r>
              <a:rPr lang="en-US" dirty="0" smtClean="0"/>
              <a:t>Relied on mathematics and logic</a:t>
            </a:r>
          </a:p>
          <a:p>
            <a:r>
              <a:rPr lang="en-US" dirty="0" smtClean="0"/>
              <a:t>The only thing he new for certain “I think,  therefore I am.”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iagram of simplified heliocentric unvier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3429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28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 Isaac Newton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Brought astronomy, physics and mathematics together</a:t>
            </a:r>
          </a:p>
          <a:p>
            <a:r>
              <a:rPr lang="en-US" dirty="0" smtClean="0"/>
              <a:t>Questioned the affects of gravity in the universe</a:t>
            </a:r>
          </a:p>
          <a:p>
            <a:r>
              <a:rPr lang="en-US" dirty="0" smtClean="0"/>
              <a:t>1687 published </a:t>
            </a:r>
            <a:r>
              <a:rPr lang="en-US" i="1" dirty="0" smtClean="0"/>
              <a:t>The Mathematical Principles of Natural Philosophy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3314" name="Picture 2" descr="http://www.york.ac.uk/media/physics/images218pxforrightcol/department/appletree/GodfreyKneller-IsaacNewton-16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20764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teachertech.rice.edu/Participants/louviere/Newton/newton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038600"/>
            <a:ext cx="31623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0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 Isaac Newton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Law of gravity affects things in the universe as well as on earth</a:t>
            </a:r>
          </a:p>
          <a:p>
            <a:r>
              <a:rPr lang="en-US" dirty="0" smtClean="0"/>
              <a:t>Gravity causes an apple to fall from a tree</a:t>
            </a:r>
          </a:p>
          <a:p>
            <a:r>
              <a:rPr lang="en-US" dirty="0" smtClean="0"/>
              <a:t>Developed calculus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4338" name="Picture 2" descr="http://blogs.sundaymercury.net/weirdscience/newton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8149"/>
            <a:ext cx="328612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mally.stanford.edu/graphics/leibniz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23145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8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Anton van </a:t>
            </a:r>
            <a:r>
              <a:rPr lang="en-US" dirty="0" err="1" smtClean="0"/>
              <a:t>Leewenhoek</a:t>
            </a:r>
            <a:r>
              <a:rPr lang="en-US" dirty="0" smtClean="0"/>
              <a:t> invented the microscope to observe bacteria on tooth scrapings</a:t>
            </a:r>
          </a:p>
          <a:p>
            <a:r>
              <a:rPr lang="en-US" dirty="0" err="1" smtClean="0"/>
              <a:t>Evangilista</a:t>
            </a:r>
            <a:r>
              <a:rPr lang="en-US" dirty="0" smtClean="0"/>
              <a:t> Torricelli developed mercury barometer to measure atmospheric pressure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Leeuwenhoek 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2047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.dipity.com/uploads/events/c031c0d08ac5f2c22273bdf8e774a203_1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05200"/>
            <a:ext cx="27622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87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Gabriel Fahrenheit made the first  mercury thermometer</a:t>
            </a:r>
          </a:p>
          <a:p>
            <a:pPr lvl="1"/>
            <a:r>
              <a:rPr lang="en-US" dirty="0" smtClean="0"/>
              <a:t>Freezing water at 32</a:t>
            </a:r>
          </a:p>
          <a:p>
            <a:r>
              <a:rPr lang="en-US" dirty="0" smtClean="0"/>
              <a:t>Andres Celsius create a new thermometer that showed freezing at zero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biografiasyvidas.com/biografia/f/fotos/fahrenhei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657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Edward Jenner- invented smallpox vaccine 1700’s </a:t>
            </a:r>
          </a:p>
          <a:p>
            <a:r>
              <a:rPr lang="en-US" dirty="0" smtClean="0"/>
              <a:t>Inoculation of germs could give immunity to other diseases</a:t>
            </a:r>
          </a:p>
          <a:p>
            <a:r>
              <a:rPr lang="en-US" dirty="0" smtClean="0"/>
              <a:t>Used cowpox germs to produce the world’s first vaccine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upload.wikimedia.org/wikipedia/commons/thumb/8/85/Edward_Jenner_by_James_Northcote.jpg/220px-Edward_Jenner_by_James_Northco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2095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wired.com/images/article/full/2008/05/jenner_400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8100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9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Robert Boyle- father of modern chemistry</a:t>
            </a:r>
          </a:p>
          <a:p>
            <a:r>
              <a:rPr lang="en-US" dirty="0" smtClean="0"/>
              <a:t>1661 </a:t>
            </a:r>
            <a:r>
              <a:rPr lang="en-US" i="1" dirty="0" smtClean="0"/>
              <a:t>The Skeptical Chemist</a:t>
            </a:r>
            <a:endParaRPr lang="en-US" dirty="0" smtClean="0"/>
          </a:p>
          <a:p>
            <a:r>
              <a:rPr lang="en-US" dirty="0" smtClean="0"/>
              <a:t>Described matter as a cluster of tiny particles called atoms</a:t>
            </a:r>
          </a:p>
          <a:p>
            <a:r>
              <a:rPr lang="en-US" dirty="0" smtClean="0"/>
              <a:t>Changes in matter happens when the clusters are rearranged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18434" name="Picture 2" descr="http://static.newworldencyclopedia.org/5/59/Robert_Boy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17716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t1.gstatic.com/images?q=tbn:ANd9GcR1SoCYhBDX4o8Oysr5-h6exungrrBswmDD75mMVmu3qipbTt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39624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7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Boyle’s law-describes how temperature, volume, and pressure affect gases</a:t>
            </a:r>
          </a:p>
          <a:p>
            <a:r>
              <a:rPr lang="en-US" dirty="0" smtClean="0"/>
              <a:t>Antoine Lavoisier developed precise measurements in the 1700’s</a:t>
            </a:r>
          </a:p>
          <a:p>
            <a:r>
              <a:rPr lang="en-US" dirty="0" smtClean="0"/>
              <a:t>Discovered the Law of Conservation of mass</a:t>
            </a:r>
          </a:p>
          <a:p>
            <a:r>
              <a:rPr lang="en-US" dirty="0" smtClean="0"/>
              <a:t>Matter can not be created or destroyed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19458" name="Picture 2" descr="http://content.answcdn.com/main/content/img/scitech/HSant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26670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95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Scientific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Scientific Revolution established new way of thinking</a:t>
            </a:r>
          </a:p>
          <a:p>
            <a:r>
              <a:rPr lang="en-US" dirty="0" smtClean="0"/>
              <a:t>Logic and reason replaced faith and old ways of thinking</a:t>
            </a:r>
          </a:p>
          <a:p>
            <a:r>
              <a:rPr lang="en-US" dirty="0" smtClean="0"/>
              <a:t>Advances in physics, astronomy, biology, and chemistry</a:t>
            </a:r>
          </a:p>
          <a:p>
            <a:r>
              <a:rPr lang="en-US" dirty="0" smtClean="0"/>
              <a:t>Influenced developments in arts </a:t>
            </a:r>
            <a:r>
              <a:rPr lang="en-US" smtClean="0"/>
              <a:t>and architecture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6148" name="Picture 4" descr="https://mrgrayhistory.wikispaces.com/file/view/Scientific_Revolution_-_Inventions.JPG/245568795/314x328/Scientific_Revolution_-_Inven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299085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and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Church was primarily for learning and knowledge during Middle Ages</a:t>
            </a:r>
          </a:p>
          <a:p>
            <a:r>
              <a:rPr lang="en-US" dirty="0" smtClean="0"/>
              <a:t>Church established universities</a:t>
            </a:r>
          </a:p>
          <a:p>
            <a:r>
              <a:rPr lang="en-US" dirty="0" smtClean="0"/>
              <a:t>Most scientists were Christians</a:t>
            </a:r>
          </a:p>
          <a:p>
            <a:r>
              <a:rPr lang="en-US" dirty="0" smtClean="0"/>
              <a:t>Conflicts between science and the Church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098" name="Picture 2" descr="Historical view of the Main Building. Photo: University of Vienna, University Archi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29718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olgate.edu/portaldata/imagegallerywww/2502/ImageGallery/Canterbury%20Cathedr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40386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5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and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science explained things through  accumulation of facts and logical reasoning</a:t>
            </a:r>
          </a:p>
          <a:p>
            <a:r>
              <a:rPr lang="en-US" dirty="0" smtClean="0"/>
              <a:t>Early church rejected Greek Scholars</a:t>
            </a:r>
          </a:p>
          <a:p>
            <a:r>
              <a:rPr lang="en-US" dirty="0" smtClean="0"/>
              <a:t>Became convinced reason could serve their needs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2050" name="Picture 2" descr="http://thatwoman.files.wordpress.com/2008/05/archimede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66693"/>
            <a:ext cx="2743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la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0"/>
            <a:ext cx="1905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1.gstatic.com/images?q=tbn:ANd9GcQfbhEauow3IkIm2hQHE15u6DQyr_0sG4x99KDx1SLh_xHSiJoxYj056ZnJ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14694"/>
            <a:ext cx="1562100" cy="206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6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Science and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Reexamine old ideas</a:t>
            </a:r>
          </a:p>
          <a:p>
            <a:pPr lvl="1"/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Education	</a:t>
            </a:r>
          </a:p>
          <a:p>
            <a:pPr lvl="1"/>
            <a:r>
              <a:rPr lang="en-US" dirty="0" smtClean="0"/>
              <a:t>Religion</a:t>
            </a:r>
          </a:p>
          <a:p>
            <a:pPr lvl="1"/>
            <a:r>
              <a:rPr lang="en-US" dirty="0" smtClean="0"/>
              <a:t>Economics </a:t>
            </a:r>
          </a:p>
          <a:p>
            <a:pPr lvl="1"/>
            <a:r>
              <a:rPr lang="en-US" dirty="0" smtClean="0"/>
              <a:t>Wondered if they could solve poverty, war and ignorance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t1.gstatic.com/images?q=tbn:ANd9GcRT9T61a0-B9apKYYnJS_kMxeFeSo8ywhGgzfwplR0MYUifxB7MW0VtkCt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3904"/>
            <a:ext cx="16192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karenswhimsy.com/public-domain-images/ancient-greek-warfare/images/ancient-greek-warfare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6200"/>
            <a:ext cx="4267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Medieval 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Geocentric theory-believed earth was the center of the universe</a:t>
            </a:r>
          </a:p>
          <a:p>
            <a:r>
              <a:rPr lang="en-US" dirty="0" smtClean="0"/>
              <a:t>Aristotle proposed this theory</a:t>
            </a:r>
          </a:p>
          <a:p>
            <a:r>
              <a:rPr lang="en-US" dirty="0" smtClean="0"/>
              <a:t>Ideas were upheld  by the church</a:t>
            </a:r>
          </a:p>
          <a:p>
            <a:r>
              <a:rPr lang="en-US" dirty="0" smtClean="0"/>
              <a:t>God put earth at the center of the universe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3074" name="Picture 2" descr="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3810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5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Copernicus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1500 Polish astronomer Nicolas Copernicus- geocentric theory did not explain the movement of the sun and moon</a:t>
            </a:r>
          </a:p>
          <a:p>
            <a:r>
              <a:rPr lang="en-US" dirty="0" smtClean="0"/>
              <a:t>After years of observation he stated the earth is not the center of the universe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0" name="Picture 2" descr="http://www.crystalinks.com/ptolemygeocentricmod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32004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rystalinks.com/ptolemaeus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304801"/>
            <a:ext cx="28575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Copernicus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Heliocentric theory-the earth revolves around the sun</a:t>
            </a:r>
          </a:p>
          <a:p>
            <a:r>
              <a:rPr lang="en-US" dirty="0" smtClean="0"/>
              <a:t>First scientist to create a model of the solar system</a:t>
            </a:r>
          </a:p>
          <a:p>
            <a:r>
              <a:rPr lang="en-US" dirty="0" smtClean="0"/>
              <a:t>Published his ideas in the last years of his life</a:t>
            </a:r>
          </a:p>
          <a:p>
            <a:r>
              <a:rPr lang="en-US" dirty="0" smtClean="0"/>
              <a:t>Church opposed his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170" name="Picture 2" descr="http://amazing-space.stsci.edu/resources/explorations/groundup/lesson/basics/g37/graphics/g37_copernicu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276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Copernicus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 thought his theory was weak</a:t>
            </a:r>
          </a:p>
          <a:p>
            <a:r>
              <a:rPr lang="en-US" dirty="0" smtClean="0"/>
              <a:t>Mathematical formula did not predict the positions of the planets accurately</a:t>
            </a:r>
          </a:p>
          <a:p>
            <a:r>
              <a:rPr lang="en-US" dirty="0" smtClean="0"/>
              <a:t>Did not want to face ridicule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upload.wikimedia.org/wikipedia/commons/thumb/8/88/Jan_Matejko-Astronomer_Copernicus-Conversation_with_God.jpg/225px-Jan_Matejko-Astronomer_Copernicus-Conversation_with_G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505199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5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Galileo </a:t>
            </a:r>
            <a:r>
              <a:rPr lang="en-US" dirty="0" err="1" smtClean="0"/>
              <a:t>Galilei</a:t>
            </a:r>
            <a:r>
              <a:rPr lang="en-US" dirty="0" smtClean="0"/>
              <a:t> supported Copernicus’ theory</a:t>
            </a:r>
          </a:p>
          <a:p>
            <a:r>
              <a:rPr lang="en-US" dirty="0" smtClean="0"/>
              <a:t>Built first telescope in 1609</a:t>
            </a:r>
          </a:p>
          <a:p>
            <a:r>
              <a:rPr lang="en-US" dirty="0" smtClean="0"/>
              <a:t>First scientist to observe</a:t>
            </a:r>
          </a:p>
          <a:p>
            <a:pPr lvl="1"/>
            <a:r>
              <a:rPr lang="en-US" dirty="0" smtClean="0"/>
              <a:t>Saturn</a:t>
            </a:r>
          </a:p>
          <a:p>
            <a:pPr lvl="1"/>
            <a:r>
              <a:rPr lang="en-US" dirty="0" smtClean="0"/>
              <a:t>Sunspots </a:t>
            </a:r>
          </a:p>
          <a:p>
            <a:pPr lvl="1"/>
            <a:r>
              <a:rPr lang="en-US" dirty="0" smtClean="0"/>
              <a:t>Moons of Jupiter</a:t>
            </a:r>
          </a:p>
          <a:p>
            <a:pPr lvl="1"/>
            <a:r>
              <a:rPr lang="en-US" dirty="0" smtClean="0"/>
              <a:t>Milky Way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12290" name="Picture 2" descr="http://www.crystalinks.com/galil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"/>
            <a:ext cx="24765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crystalinks.com/aug25galileoteleb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42291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2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Conflict with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Galileo’s theories had direct conflict</a:t>
            </a:r>
          </a:p>
          <a:p>
            <a:r>
              <a:rPr lang="en-US" dirty="0" smtClean="0"/>
              <a:t>Pope Urban VII ordered Galileo to Rome for an inquisition</a:t>
            </a:r>
          </a:p>
          <a:p>
            <a:r>
              <a:rPr lang="en-US" dirty="0" smtClean="0"/>
              <a:t>1633 stood trial</a:t>
            </a:r>
          </a:p>
          <a:p>
            <a:r>
              <a:rPr lang="en-US" dirty="0" smtClean="0"/>
              <a:t>Placed under house arrest</a:t>
            </a:r>
          </a:p>
          <a:p>
            <a:r>
              <a:rPr lang="en-US" dirty="0" smtClean="0"/>
              <a:t>Galileo said he would not use Copernicus’ theory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3074" name="Picture 2" descr="http://www.prestongrant.com/wp-content/uploads/2011/02/2011.02-GalileoTr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524000"/>
            <a:ext cx="4343401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Viewpoints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Scientific Revolution-proposed theories and developed procedures to test them</a:t>
            </a:r>
          </a:p>
          <a:p>
            <a:r>
              <a:rPr lang="en-US" dirty="0" smtClean="0"/>
              <a:t>Open to new ideas</a:t>
            </a:r>
          </a:p>
          <a:p>
            <a:r>
              <a:rPr lang="en-US" dirty="0" smtClean="0"/>
              <a:t>Through exploration found new animals and people</a:t>
            </a:r>
          </a:p>
          <a:p>
            <a:r>
              <a:rPr lang="en-US" dirty="0" smtClean="0"/>
              <a:t>Scientists examined the natural world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4098" name="Picture 2" descr="http://mrgrayhistory.wikispaces.com/file/view/Scientific_Revolution_-_Thinkers.jpg/245563511/Scientific_Revolution_-_Think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4000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0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580</Words>
  <Application>Microsoft Office PowerPoint</Application>
  <PresentationFormat>On-screen Show (4:3)</PresentationFormat>
  <Paragraphs>102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Tw Cen MT</vt:lpstr>
      <vt:lpstr>Thatch</vt:lpstr>
      <vt:lpstr>The Scientific Revolution</vt:lpstr>
      <vt:lpstr>Scientific Revolution</vt:lpstr>
      <vt:lpstr>The Medieval View</vt:lpstr>
      <vt:lpstr>Copernicus</vt:lpstr>
      <vt:lpstr>Copernicus</vt:lpstr>
      <vt:lpstr>Copernicus</vt:lpstr>
      <vt:lpstr>Galileo</vt:lpstr>
      <vt:lpstr>Conflict with the Church</vt:lpstr>
      <vt:lpstr>New Viewpoints</vt:lpstr>
      <vt:lpstr>The Scientific Method</vt:lpstr>
      <vt:lpstr>The Scientific Method</vt:lpstr>
      <vt:lpstr>Rene Descartes</vt:lpstr>
      <vt:lpstr>Sir Isaac Newton</vt:lpstr>
      <vt:lpstr>Sir Isaac Newton</vt:lpstr>
      <vt:lpstr>Scientific Instruments</vt:lpstr>
      <vt:lpstr>Scientific Instruments</vt:lpstr>
      <vt:lpstr>Biology</vt:lpstr>
      <vt:lpstr>Chemistry</vt:lpstr>
      <vt:lpstr>Chemistry</vt:lpstr>
      <vt:lpstr>Science and Society</vt:lpstr>
      <vt:lpstr>Science and Society</vt:lpstr>
      <vt:lpstr>Science and Community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Scientific Revolution</dc:title>
  <dc:creator>William D'Arcy</dc:creator>
  <cp:lastModifiedBy>Luke Stewart</cp:lastModifiedBy>
  <cp:revision>42</cp:revision>
  <dcterms:created xsi:type="dcterms:W3CDTF">2012-04-02T16:50:21Z</dcterms:created>
  <dcterms:modified xsi:type="dcterms:W3CDTF">2015-03-30T11:00:09Z</dcterms:modified>
</cp:coreProperties>
</file>