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57" r:id="rId3"/>
    <p:sldId id="258" r:id="rId4"/>
    <p:sldId id="259" r:id="rId5"/>
    <p:sldId id="260" r:id="rId6"/>
    <p:sldId id="261" r:id="rId7"/>
    <p:sldId id="262" r:id="rId8"/>
    <p:sldId id="263" r:id="rId9"/>
    <p:sldId id="269" r:id="rId10"/>
    <p:sldId id="270" r:id="rId11"/>
    <p:sldId id="265" r:id="rId12"/>
    <p:sldId id="266" r:id="rId13"/>
    <p:sldId id="26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4" d="100"/>
          <a:sy n="64" d="100"/>
        </p:scale>
        <p:origin x="-108" y="-30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CFDA478-C33B-4543-A402-2DB00F9854E1}" type="datetimeFigureOut">
              <a:rPr lang="en-US" smtClean="0"/>
              <a:pPr/>
              <a:t>8/24/2015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A6E37EB-B0ED-4617-96C9-DE5FC5E1B2DC}" type="slidenum">
              <a:rPr lang="en-US" smtClean="0"/>
              <a:pPr/>
              <a:t>‹#›</a:t>
            </a:fld>
            <a:endParaRPr lang="en-US"/>
          </a:p>
        </p:txBody>
      </p:sp>
    </p:spTree>
    <p:extLst>
      <p:ext uri="{BB962C8B-B14F-4D97-AF65-F5344CB8AC3E}">
        <p14:creationId xmlns="" xmlns:p14="http://schemas.microsoft.com/office/powerpoint/2010/main" val="2387992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FDA478-C33B-4543-A402-2DB00F9854E1}" type="datetimeFigureOut">
              <a:rPr lang="en-US" smtClean="0"/>
              <a:pPr/>
              <a:t>8/24/2015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A6E37EB-B0ED-4617-96C9-DE5FC5E1B2DC}" type="slidenum">
              <a:rPr lang="en-US" smtClean="0"/>
              <a:pPr/>
              <a:t>‹#›</a:t>
            </a:fld>
            <a:endParaRPr lang="en-US"/>
          </a:p>
        </p:txBody>
      </p:sp>
    </p:spTree>
    <p:extLst>
      <p:ext uri="{BB962C8B-B14F-4D97-AF65-F5344CB8AC3E}">
        <p14:creationId xmlns="" xmlns:p14="http://schemas.microsoft.com/office/powerpoint/2010/main" val="995933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FDA478-C33B-4543-A402-2DB00F9854E1}" type="datetimeFigureOut">
              <a:rPr lang="en-US" smtClean="0"/>
              <a:pPr/>
              <a:t>8/24/2015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A6E37EB-B0ED-4617-96C9-DE5FC5E1B2DC}"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2040469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DCFDA478-C33B-4543-A402-2DB00F9854E1}" type="datetimeFigureOut">
              <a:rPr lang="en-US" smtClean="0"/>
              <a:pPr/>
              <a:t>8/24/2015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A6E37EB-B0ED-4617-96C9-DE5FC5E1B2DC}" type="slidenum">
              <a:rPr lang="en-US" smtClean="0"/>
              <a:pPr/>
              <a:t>‹#›</a:t>
            </a:fld>
            <a:endParaRPr lang="en-US"/>
          </a:p>
        </p:txBody>
      </p:sp>
    </p:spTree>
    <p:extLst>
      <p:ext uri="{BB962C8B-B14F-4D97-AF65-F5344CB8AC3E}">
        <p14:creationId xmlns="" xmlns:p14="http://schemas.microsoft.com/office/powerpoint/2010/main" val="2278655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DCFDA478-C33B-4543-A402-2DB00F9854E1}" type="datetimeFigureOut">
              <a:rPr lang="en-US" smtClean="0"/>
              <a:pPr/>
              <a:t>8/24/2015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A6E37EB-B0ED-4617-96C9-DE5FC5E1B2DC}"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3719404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DCFDA478-C33B-4543-A402-2DB00F9854E1}" type="datetimeFigureOut">
              <a:rPr lang="en-US" smtClean="0"/>
              <a:pPr/>
              <a:t>8/24/2015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A6E37EB-B0ED-4617-96C9-DE5FC5E1B2DC}" type="slidenum">
              <a:rPr lang="en-US" smtClean="0"/>
              <a:pPr/>
              <a:t>‹#›</a:t>
            </a:fld>
            <a:endParaRPr lang="en-US"/>
          </a:p>
        </p:txBody>
      </p:sp>
    </p:spTree>
    <p:extLst>
      <p:ext uri="{BB962C8B-B14F-4D97-AF65-F5344CB8AC3E}">
        <p14:creationId xmlns="" xmlns:p14="http://schemas.microsoft.com/office/powerpoint/2010/main" val="2645184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FDA478-C33B-4543-A402-2DB00F9854E1}" type="datetimeFigureOut">
              <a:rPr lang="en-US" smtClean="0"/>
              <a:pPr/>
              <a:t>8/24/2015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A6E37EB-B0ED-4617-96C9-DE5FC5E1B2DC}" type="slidenum">
              <a:rPr lang="en-US" smtClean="0"/>
              <a:pPr/>
              <a:t>‹#›</a:t>
            </a:fld>
            <a:endParaRPr lang="en-US"/>
          </a:p>
        </p:txBody>
      </p:sp>
    </p:spTree>
    <p:extLst>
      <p:ext uri="{BB962C8B-B14F-4D97-AF65-F5344CB8AC3E}">
        <p14:creationId xmlns="" xmlns:p14="http://schemas.microsoft.com/office/powerpoint/2010/main" val="683019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FDA478-C33B-4543-A402-2DB00F9854E1}" type="datetimeFigureOut">
              <a:rPr lang="en-US" smtClean="0"/>
              <a:pPr/>
              <a:t>8/24/2015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A6E37EB-B0ED-4617-96C9-DE5FC5E1B2DC}" type="slidenum">
              <a:rPr lang="en-US" smtClean="0"/>
              <a:pPr/>
              <a:t>‹#›</a:t>
            </a:fld>
            <a:endParaRPr lang="en-US"/>
          </a:p>
        </p:txBody>
      </p:sp>
    </p:spTree>
    <p:extLst>
      <p:ext uri="{BB962C8B-B14F-4D97-AF65-F5344CB8AC3E}">
        <p14:creationId xmlns="" xmlns:p14="http://schemas.microsoft.com/office/powerpoint/2010/main" val="2824959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FDA478-C33B-4543-A402-2DB00F9854E1}" type="datetimeFigureOut">
              <a:rPr lang="en-US" smtClean="0"/>
              <a:pPr/>
              <a:t>8/24/2015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A6E37EB-B0ED-4617-96C9-DE5FC5E1B2DC}" type="slidenum">
              <a:rPr lang="en-US" smtClean="0"/>
              <a:pPr/>
              <a:t>‹#›</a:t>
            </a:fld>
            <a:endParaRPr lang="en-US"/>
          </a:p>
        </p:txBody>
      </p:sp>
    </p:spTree>
    <p:extLst>
      <p:ext uri="{BB962C8B-B14F-4D97-AF65-F5344CB8AC3E}">
        <p14:creationId xmlns="" xmlns:p14="http://schemas.microsoft.com/office/powerpoint/2010/main" val="1519828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FDA478-C33B-4543-A402-2DB00F9854E1}" type="datetimeFigureOut">
              <a:rPr lang="en-US" smtClean="0"/>
              <a:pPr/>
              <a:t>8/24/2015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A6E37EB-B0ED-4617-96C9-DE5FC5E1B2DC}" type="slidenum">
              <a:rPr lang="en-US" smtClean="0"/>
              <a:pPr/>
              <a:t>‹#›</a:t>
            </a:fld>
            <a:endParaRPr lang="en-US"/>
          </a:p>
        </p:txBody>
      </p:sp>
    </p:spTree>
    <p:extLst>
      <p:ext uri="{BB962C8B-B14F-4D97-AF65-F5344CB8AC3E}">
        <p14:creationId xmlns="" xmlns:p14="http://schemas.microsoft.com/office/powerpoint/2010/main" val="203245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CFDA478-C33B-4543-A402-2DB00F9854E1}" type="datetimeFigureOut">
              <a:rPr lang="en-US" smtClean="0"/>
              <a:pPr/>
              <a:t>8/24/2015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A6E37EB-B0ED-4617-96C9-DE5FC5E1B2DC}" type="slidenum">
              <a:rPr lang="en-US" smtClean="0"/>
              <a:pPr/>
              <a:t>‹#›</a:t>
            </a:fld>
            <a:endParaRPr lang="en-US"/>
          </a:p>
        </p:txBody>
      </p:sp>
    </p:spTree>
    <p:extLst>
      <p:ext uri="{BB962C8B-B14F-4D97-AF65-F5344CB8AC3E}">
        <p14:creationId xmlns="" xmlns:p14="http://schemas.microsoft.com/office/powerpoint/2010/main" val="3120516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CFDA478-C33B-4543-A402-2DB00F9854E1}" type="datetimeFigureOut">
              <a:rPr lang="en-US" smtClean="0"/>
              <a:pPr/>
              <a:t>8/24/2015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A6E37EB-B0ED-4617-96C9-DE5FC5E1B2DC}" type="slidenum">
              <a:rPr lang="en-US" smtClean="0"/>
              <a:pPr/>
              <a:t>‹#›</a:t>
            </a:fld>
            <a:endParaRPr lang="en-US"/>
          </a:p>
        </p:txBody>
      </p:sp>
    </p:spTree>
    <p:extLst>
      <p:ext uri="{BB962C8B-B14F-4D97-AF65-F5344CB8AC3E}">
        <p14:creationId xmlns="" xmlns:p14="http://schemas.microsoft.com/office/powerpoint/2010/main" val="1067006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CFDA478-C33B-4543-A402-2DB00F9854E1}" type="datetimeFigureOut">
              <a:rPr lang="en-US" smtClean="0"/>
              <a:pPr/>
              <a:t>8/24/2015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A6E37EB-B0ED-4617-96C9-DE5FC5E1B2DC}" type="slidenum">
              <a:rPr lang="en-US" smtClean="0"/>
              <a:pPr/>
              <a:t>‹#›</a:t>
            </a:fld>
            <a:endParaRPr lang="en-US"/>
          </a:p>
        </p:txBody>
      </p:sp>
    </p:spTree>
    <p:extLst>
      <p:ext uri="{BB962C8B-B14F-4D97-AF65-F5344CB8AC3E}">
        <p14:creationId xmlns="" xmlns:p14="http://schemas.microsoft.com/office/powerpoint/2010/main" val="2316742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FDA478-C33B-4543-A402-2DB00F9854E1}" type="datetimeFigureOut">
              <a:rPr lang="en-US" smtClean="0"/>
              <a:pPr/>
              <a:t>8/24/2015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A6E37EB-B0ED-4617-96C9-DE5FC5E1B2DC}" type="slidenum">
              <a:rPr lang="en-US" smtClean="0"/>
              <a:pPr/>
              <a:t>‹#›</a:t>
            </a:fld>
            <a:endParaRPr lang="en-US"/>
          </a:p>
        </p:txBody>
      </p:sp>
    </p:spTree>
    <p:extLst>
      <p:ext uri="{BB962C8B-B14F-4D97-AF65-F5344CB8AC3E}">
        <p14:creationId xmlns="" xmlns:p14="http://schemas.microsoft.com/office/powerpoint/2010/main" val="1721828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FDA478-C33B-4543-A402-2DB00F9854E1}" type="datetimeFigureOut">
              <a:rPr lang="en-US" smtClean="0"/>
              <a:pPr/>
              <a:t>8/24/2015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A6E37EB-B0ED-4617-96C9-DE5FC5E1B2DC}" type="slidenum">
              <a:rPr lang="en-US" smtClean="0"/>
              <a:pPr/>
              <a:t>‹#›</a:t>
            </a:fld>
            <a:endParaRPr lang="en-US"/>
          </a:p>
        </p:txBody>
      </p:sp>
    </p:spTree>
    <p:extLst>
      <p:ext uri="{BB962C8B-B14F-4D97-AF65-F5344CB8AC3E}">
        <p14:creationId xmlns="" xmlns:p14="http://schemas.microsoft.com/office/powerpoint/2010/main" val="105393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FDA478-C33B-4543-A402-2DB00F9854E1}" type="datetimeFigureOut">
              <a:rPr lang="en-US" smtClean="0"/>
              <a:pPr/>
              <a:t>8/24/2015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A6E37EB-B0ED-4617-96C9-DE5FC5E1B2DC}" type="slidenum">
              <a:rPr lang="en-US" smtClean="0"/>
              <a:pPr/>
              <a:t>‹#›</a:t>
            </a:fld>
            <a:endParaRPr lang="en-US"/>
          </a:p>
        </p:txBody>
      </p:sp>
    </p:spTree>
    <p:extLst>
      <p:ext uri="{BB962C8B-B14F-4D97-AF65-F5344CB8AC3E}">
        <p14:creationId xmlns="" xmlns:p14="http://schemas.microsoft.com/office/powerpoint/2010/main" val="4109475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CFDA478-C33B-4543-A402-2DB00F9854E1}" type="datetimeFigureOut">
              <a:rPr lang="en-US" smtClean="0"/>
              <a:pPr/>
              <a:t>8/24/2015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A6E37EB-B0ED-4617-96C9-DE5FC5E1B2DC}" type="slidenum">
              <a:rPr lang="en-US" smtClean="0"/>
              <a:pPr/>
              <a:t>‹#›</a:t>
            </a:fld>
            <a:endParaRPr lang="en-US"/>
          </a:p>
        </p:txBody>
      </p:sp>
    </p:spTree>
    <p:extLst>
      <p:ext uri="{BB962C8B-B14F-4D97-AF65-F5344CB8AC3E}">
        <p14:creationId xmlns="" xmlns:p14="http://schemas.microsoft.com/office/powerpoint/2010/main" val="3502678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Warm Up</a:t>
            </a:r>
            <a:endParaRPr lang="en-US" dirty="0"/>
          </a:p>
        </p:txBody>
      </p:sp>
      <p:sp>
        <p:nvSpPr>
          <p:cNvPr id="3" name="Content Placeholder 2"/>
          <p:cNvSpPr>
            <a:spLocks noGrp="1"/>
          </p:cNvSpPr>
          <p:nvPr>
            <p:ph idx="1"/>
          </p:nvPr>
        </p:nvSpPr>
        <p:spPr>
          <a:xfrm>
            <a:off x="2169763" y="1689315"/>
            <a:ext cx="9334849" cy="4479010"/>
          </a:xfrm>
        </p:spPr>
        <p:txBody>
          <a:bodyPr>
            <a:normAutofit/>
          </a:bodyPr>
          <a:lstStyle/>
          <a:p>
            <a:r>
              <a:rPr lang="en-US" sz="3200" dirty="0" smtClean="0"/>
              <a:t>Turn in your signed syllabus into the box</a:t>
            </a:r>
          </a:p>
          <a:p>
            <a:endParaRPr lang="en-US" sz="3200" dirty="0" smtClean="0"/>
          </a:p>
          <a:p>
            <a:pPr>
              <a:buFont typeface="+mj-lt"/>
              <a:buAutoNum type="arabicPeriod"/>
            </a:pPr>
            <a:r>
              <a:rPr lang="en-US" sz="3200" dirty="0" smtClean="0"/>
              <a:t>What are Mr. Stewart’s expectations for this class?</a:t>
            </a:r>
          </a:p>
          <a:p>
            <a:pPr>
              <a:buFont typeface="+mj-lt"/>
              <a:buAutoNum type="arabicPeriod"/>
            </a:pPr>
            <a:r>
              <a:rPr lang="en-US" sz="3200" dirty="0" smtClean="0"/>
              <a:t>Why are each one of these expectations important for a good classroom environment?</a:t>
            </a:r>
            <a:endParaRPr lang="en-U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view is biased?</a:t>
            </a:r>
            <a:endParaRPr lang="en-US" dirty="0"/>
          </a:p>
        </p:txBody>
      </p:sp>
      <p:pic>
        <p:nvPicPr>
          <p:cNvPr id="4" name="Content Placeholder 3"/>
          <p:cNvPicPr>
            <a:picLocks noGrp="1" noChangeAspect="1"/>
          </p:cNvPicPr>
          <p:nvPr>
            <p:ph idx="1"/>
          </p:nvPr>
        </p:nvPicPr>
        <p:blipFill>
          <a:blip r:embed="rId2" cstate="print"/>
          <a:stretch>
            <a:fillRect/>
          </a:stretch>
        </p:blipFill>
        <p:spPr>
          <a:xfrm>
            <a:off x="7620001" y="1635295"/>
            <a:ext cx="4019216" cy="4809954"/>
          </a:xfrm>
          <a:prstGeom prst="rect">
            <a:avLst/>
          </a:prstGeom>
        </p:spPr>
      </p:pic>
      <p:sp>
        <p:nvSpPr>
          <p:cNvPr id="5" name="TextBox 4"/>
          <p:cNvSpPr txBox="1"/>
          <p:nvPr/>
        </p:nvSpPr>
        <p:spPr>
          <a:xfrm>
            <a:off x="5562600" y="3605235"/>
            <a:ext cx="1611085" cy="707886"/>
          </a:xfrm>
          <a:prstGeom prst="rect">
            <a:avLst/>
          </a:prstGeom>
          <a:noFill/>
        </p:spPr>
        <p:txBody>
          <a:bodyPr wrap="square" rtlCol="0">
            <a:spAutoFit/>
          </a:bodyPr>
          <a:lstStyle/>
          <a:p>
            <a:pPr algn="ctr"/>
            <a:r>
              <a:rPr lang="en-US" sz="4000" u="sng" dirty="0" smtClean="0">
                <a:solidFill>
                  <a:srgbClr val="FF0000"/>
                </a:solidFill>
              </a:rPr>
              <a:t>OR</a:t>
            </a:r>
            <a:endParaRPr lang="en-US" sz="4000" u="sng" dirty="0">
              <a:solidFill>
                <a:srgbClr val="FF0000"/>
              </a:solidFill>
            </a:endParaRPr>
          </a:p>
        </p:txBody>
      </p:sp>
      <p:pic>
        <p:nvPicPr>
          <p:cNvPr id="6" name="Picture 5"/>
          <p:cNvPicPr>
            <a:picLocks noChangeAspect="1"/>
          </p:cNvPicPr>
          <p:nvPr/>
        </p:nvPicPr>
        <p:blipFill>
          <a:blip r:embed="rId3" cstate="print"/>
          <a:stretch>
            <a:fillRect/>
          </a:stretch>
        </p:blipFill>
        <p:spPr>
          <a:xfrm>
            <a:off x="1453242" y="1757915"/>
            <a:ext cx="3663042" cy="4564714"/>
          </a:xfrm>
          <a:prstGeom prst="rect">
            <a:avLst/>
          </a:prstGeom>
        </p:spPr>
      </p:pic>
    </p:spTree>
    <p:extLst>
      <p:ext uri="{BB962C8B-B14F-4D97-AF65-F5344CB8AC3E}">
        <p14:creationId xmlns="" xmlns:p14="http://schemas.microsoft.com/office/powerpoint/2010/main" val="720277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Sources</a:t>
            </a:r>
            <a:endParaRPr lang="en-US" dirty="0"/>
          </a:p>
        </p:txBody>
      </p:sp>
      <p:sp>
        <p:nvSpPr>
          <p:cNvPr id="3" name="Content Placeholder 2"/>
          <p:cNvSpPr>
            <a:spLocks noGrp="1"/>
          </p:cNvSpPr>
          <p:nvPr>
            <p:ph idx="1"/>
          </p:nvPr>
        </p:nvSpPr>
        <p:spPr/>
        <p:txBody>
          <a:bodyPr/>
          <a:lstStyle/>
          <a:p>
            <a:r>
              <a:rPr lang="en-US" dirty="0"/>
              <a:t>A primary source is a document or physical object which was written or created during the time under study. These sources were present during an experience or time period and offer an inside view of a particular event. Some types of primary sources include:</a:t>
            </a:r>
          </a:p>
          <a:p>
            <a:pPr lvl="1"/>
            <a:r>
              <a:rPr lang="en-US" dirty="0"/>
              <a:t>ORIGINAL DOCUMENTS (excerpts or translations acceptable): Diaries, speeches, manuscripts, letters, interviews, news film footage, autobiographies, official records </a:t>
            </a:r>
          </a:p>
          <a:p>
            <a:pPr lvl="1"/>
            <a:r>
              <a:rPr lang="en-US" dirty="0"/>
              <a:t>CREATIVE WORKS: Poetry, drama, novels, music, art </a:t>
            </a:r>
          </a:p>
          <a:p>
            <a:pPr lvl="1"/>
            <a:r>
              <a:rPr lang="en-US" dirty="0"/>
              <a:t>RELICS OR ARTIFACTS: Pottery, furniture, clothing, buildings</a:t>
            </a:r>
          </a:p>
        </p:txBody>
      </p:sp>
    </p:spTree>
    <p:extLst>
      <p:ext uri="{BB962C8B-B14F-4D97-AF65-F5344CB8AC3E}">
        <p14:creationId xmlns="" xmlns:p14="http://schemas.microsoft.com/office/powerpoint/2010/main" val="3181089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lstStyle/>
          <a:p>
            <a:r>
              <a:rPr lang="en-US" dirty="0"/>
              <a:t>Diary of Anne Frank - Experiences of a Jewish family during WWII </a:t>
            </a:r>
          </a:p>
          <a:p>
            <a:r>
              <a:rPr lang="en-US" dirty="0"/>
              <a:t>The Constitution of Canada - Canadian History </a:t>
            </a:r>
          </a:p>
          <a:p>
            <a:r>
              <a:rPr lang="en-US" dirty="0"/>
              <a:t>A journal article reporting NEW research or findings </a:t>
            </a:r>
          </a:p>
          <a:p>
            <a:r>
              <a:rPr lang="en-US" dirty="0"/>
              <a:t>Weavings and pottery - Native American history </a:t>
            </a:r>
          </a:p>
          <a:p>
            <a:r>
              <a:rPr lang="en-US" dirty="0"/>
              <a:t>Plato's Republic - Women in Ancient Greece </a:t>
            </a:r>
          </a:p>
          <a:p>
            <a:pPr marL="0" indent="0">
              <a:buNone/>
            </a:pPr>
            <a:endParaRPr lang="en-US" dirty="0"/>
          </a:p>
        </p:txBody>
      </p:sp>
      <p:pic>
        <p:nvPicPr>
          <p:cNvPr id="4" name="Picture 3"/>
          <p:cNvPicPr>
            <a:picLocks noChangeAspect="1"/>
          </p:cNvPicPr>
          <p:nvPr/>
        </p:nvPicPr>
        <p:blipFill>
          <a:blip r:embed="rId2" cstate="print"/>
          <a:stretch>
            <a:fillRect/>
          </a:stretch>
        </p:blipFill>
        <p:spPr>
          <a:xfrm>
            <a:off x="7653949" y="4158343"/>
            <a:ext cx="4065495" cy="2468336"/>
          </a:xfrm>
          <a:prstGeom prst="rect">
            <a:avLst/>
          </a:prstGeom>
        </p:spPr>
      </p:pic>
      <p:pic>
        <p:nvPicPr>
          <p:cNvPr id="5" name="Picture 4"/>
          <p:cNvPicPr>
            <a:picLocks noChangeAspect="1"/>
          </p:cNvPicPr>
          <p:nvPr/>
        </p:nvPicPr>
        <p:blipFill>
          <a:blip r:embed="rId3" cstate="print"/>
          <a:stretch>
            <a:fillRect/>
          </a:stretch>
        </p:blipFill>
        <p:spPr>
          <a:xfrm>
            <a:off x="1569114" y="4158343"/>
            <a:ext cx="2953752" cy="2348593"/>
          </a:xfrm>
          <a:prstGeom prst="rect">
            <a:avLst/>
          </a:prstGeom>
        </p:spPr>
      </p:pic>
    </p:spTree>
    <p:extLst>
      <p:ext uri="{BB962C8B-B14F-4D97-AF65-F5344CB8AC3E}">
        <p14:creationId xmlns="" xmlns:p14="http://schemas.microsoft.com/office/powerpoint/2010/main" val="4434639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Sources</a:t>
            </a:r>
            <a:endParaRPr lang="en-US" dirty="0"/>
          </a:p>
        </p:txBody>
      </p:sp>
      <p:sp>
        <p:nvSpPr>
          <p:cNvPr id="3" name="Content Placeholder 2"/>
          <p:cNvSpPr>
            <a:spLocks noGrp="1"/>
          </p:cNvSpPr>
          <p:nvPr>
            <p:ph idx="1"/>
          </p:nvPr>
        </p:nvSpPr>
        <p:spPr/>
        <p:txBody>
          <a:bodyPr/>
          <a:lstStyle/>
          <a:p>
            <a:r>
              <a:rPr lang="en-US" sz="2000" dirty="0"/>
              <a:t>A secondary source interprets and analyzes primary sources. These sources are one or more steps removed from the event. Secondary sources may have pictures, quotes or graphics of primary sources in them. Some types of </a:t>
            </a:r>
            <a:r>
              <a:rPr lang="en-US" sz="2000" dirty="0" smtClean="0"/>
              <a:t>secondary </a:t>
            </a:r>
            <a:r>
              <a:rPr lang="en-US" sz="2000" dirty="0"/>
              <a:t>sources include</a:t>
            </a:r>
            <a:r>
              <a:rPr lang="en-US" sz="2000" dirty="0" smtClean="0"/>
              <a:t>:</a:t>
            </a:r>
          </a:p>
          <a:p>
            <a:pPr lvl="1"/>
            <a:r>
              <a:rPr lang="en-US" sz="1800" dirty="0" smtClean="0"/>
              <a:t>PUBLICATIONS</a:t>
            </a:r>
            <a:r>
              <a:rPr lang="en-US" sz="1800" dirty="0"/>
              <a:t>: Textbooks, magazine articles, histories, criticisms, commentaries, encyclopedias </a:t>
            </a:r>
          </a:p>
          <a:p>
            <a:endParaRPr lang="en-US" dirty="0"/>
          </a:p>
        </p:txBody>
      </p:sp>
    </p:spTree>
    <p:extLst>
      <p:ext uri="{BB962C8B-B14F-4D97-AF65-F5344CB8AC3E}">
        <p14:creationId xmlns="" xmlns:p14="http://schemas.microsoft.com/office/powerpoint/2010/main" val="17007669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lstStyle/>
          <a:p>
            <a:r>
              <a:rPr lang="en-US" dirty="0"/>
              <a:t>A journal/magazine article which interprets or reviews previous findings </a:t>
            </a:r>
          </a:p>
          <a:p>
            <a:r>
              <a:rPr lang="en-US" dirty="0"/>
              <a:t>A history textbook </a:t>
            </a:r>
          </a:p>
          <a:p>
            <a:r>
              <a:rPr lang="en-US" dirty="0"/>
              <a:t>A book about the effects of WWI </a:t>
            </a:r>
          </a:p>
          <a:p>
            <a:pPr marL="0" indent="0">
              <a:buNone/>
            </a:pPr>
            <a:endParaRPr lang="en-US" dirty="0"/>
          </a:p>
        </p:txBody>
      </p:sp>
      <p:pic>
        <p:nvPicPr>
          <p:cNvPr id="4" name="Picture 3"/>
          <p:cNvPicPr>
            <a:picLocks noChangeAspect="1"/>
          </p:cNvPicPr>
          <p:nvPr/>
        </p:nvPicPr>
        <p:blipFill>
          <a:blip r:embed="rId2" cstate="print"/>
          <a:stretch>
            <a:fillRect/>
          </a:stretch>
        </p:blipFill>
        <p:spPr>
          <a:xfrm>
            <a:off x="7428871" y="2844171"/>
            <a:ext cx="2802113" cy="3667687"/>
          </a:xfrm>
          <a:prstGeom prst="rect">
            <a:avLst/>
          </a:prstGeom>
        </p:spPr>
      </p:pic>
    </p:spTree>
    <p:extLst>
      <p:ext uri="{BB962C8B-B14F-4D97-AF65-F5344CB8AC3E}">
        <p14:creationId xmlns="" xmlns:p14="http://schemas.microsoft.com/office/powerpoint/2010/main" val="14235345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Why</a:t>
            </a:r>
            <a:r>
              <a:rPr lang="en-US" dirty="0" smtClean="0"/>
              <a:t> study history?</a:t>
            </a:r>
            <a:endParaRPr lang="en-US" dirty="0"/>
          </a:p>
        </p:txBody>
      </p:sp>
      <p:sp>
        <p:nvSpPr>
          <p:cNvPr id="3" name="Content Placeholder 2"/>
          <p:cNvSpPr>
            <a:spLocks noGrp="1"/>
          </p:cNvSpPr>
          <p:nvPr>
            <p:ph idx="1"/>
          </p:nvPr>
        </p:nvSpPr>
        <p:spPr/>
        <p:txBody>
          <a:bodyPr/>
          <a:lstStyle/>
          <a:p>
            <a:r>
              <a:rPr lang="en-US" sz="2000" dirty="0"/>
              <a:t>History Helps Us Understand People and </a:t>
            </a:r>
            <a:r>
              <a:rPr lang="en-US" sz="2000" dirty="0" smtClean="0"/>
              <a:t>Societies</a:t>
            </a:r>
            <a:endParaRPr lang="en-US" sz="2000" dirty="0"/>
          </a:p>
          <a:p>
            <a:r>
              <a:rPr lang="en-US" sz="2000" dirty="0" smtClean="0"/>
              <a:t>History </a:t>
            </a:r>
            <a:r>
              <a:rPr lang="en-US" sz="2000" dirty="0"/>
              <a:t>Helps Us Understand Change and How the </a:t>
            </a:r>
            <a:r>
              <a:rPr lang="en-US" sz="2000" dirty="0" smtClean="0"/>
              <a:t>Society </a:t>
            </a:r>
            <a:r>
              <a:rPr lang="en-US" sz="2000" dirty="0"/>
              <a:t>We Live in Came to </a:t>
            </a:r>
            <a:r>
              <a:rPr lang="en-US" sz="2000" dirty="0" smtClean="0"/>
              <a:t>Be</a:t>
            </a:r>
          </a:p>
          <a:p>
            <a:r>
              <a:rPr lang="en-US" sz="2000" dirty="0" smtClean="0"/>
              <a:t>The </a:t>
            </a:r>
            <a:r>
              <a:rPr lang="en-US" sz="2000" dirty="0"/>
              <a:t>Importance of History in Our Own Lives</a:t>
            </a:r>
          </a:p>
          <a:p>
            <a:r>
              <a:rPr lang="en-US" sz="2000" dirty="0" smtClean="0"/>
              <a:t>History </a:t>
            </a:r>
            <a:r>
              <a:rPr lang="en-US" sz="2000" dirty="0"/>
              <a:t>Contributes to Moral Understanding</a:t>
            </a:r>
          </a:p>
          <a:p>
            <a:r>
              <a:rPr lang="en-US" sz="2000" dirty="0" smtClean="0"/>
              <a:t>History </a:t>
            </a:r>
            <a:r>
              <a:rPr lang="en-US" sz="2000" dirty="0"/>
              <a:t>Provides Identity</a:t>
            </a:r>
          </a:p>
          <a:p>
            <a:r>
              <a:rPr lang="en-US" sz="2000" dirty="0" smtClean="0"/>
              <a:t>Studying </a:t>
            </a:r>
            <a:r>
              <a:rPr lang="en-US" sz="2000" dirty="0"/>
              <a:t>History Is Essential for Good Citizenship</a:t>
            </a:r>
          </a:p>
          <a:p>
            <a:r>
              <a:rPr lang="en-US" sz="2000" dirty="0" smtClean="0"/>
              <a:t>History </a:t>
            </a:r>
            <a:r>
              <a:rPr lang="en-US" sz="2000" dirty="0"/>
              <a:t>Is Useful in the World of Work</a:t>
            </a:r>
          </a:p>
          <a:p>
            <a:endParaRPr lang="en-US" dirty="0"/>
          </a:p>
        </p:txBody>
      </p:sp>
    </p:spTree>
    <p:extLst>
      <p:ext uri="{BB962C8B-B14F-4D97-AF65-F5344CB8AC3E}">
        <p14:creationId xmlns="" xmlns:p14="http://schemas.microsoft.com/office/powerpoint/2010/main" val="1280590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Themes of History</a:t>
            </a:r>
            <a:endParaRPr lang="en-US" dirty="0"/>
          </a:p>
        </p:txBody>
      </p:sp>
      <p:sp>
        <p:nvSpPr>
          <p:cNvPr id="3" name="Content Placeholder 2"/>
          <p:cNvSpPr>
            <a:spLocks noGrp="1"/>
          </p:cNvSpPr>
          <p:nvPr>
            <p:ph idx="1"/>
          </p:nvPr>
        </p:nvSpPr>
        <p:spPr>
          <a:xfrm>
            <a:off x="2592926" y="2102428"/>
            <a:ext cx="3589666" cy="3777622"/>
          </a:xfrm>
        </p:spPr>
        <p:txBody>
          <a:bodyPr>
            <a:normAutofit/>
          </a:bodyPr>
          <a:lstStyle/>
          <a:p>
            <a:r>
              <a:rPr lang="en-US" sz="2800" dirty="0" smtClean="0"/>
              <a:t>1. Social	</a:t>
            </a:r>
            <a:endParaRPr lang="en-US" sz="2800" dirty="0" smtClean="0">
              <a:solidFill>
                <a:srgbClr val="FF0000"/>
              </a:solidFill>
            </a:endParaRPr>
          </a:p>
          <a:p>
            <a:r>
              <a:rPr lang="en-US" sz="2800" dirty="0" smtClean="0"/>
              <a:t>2. Political</a:t>
            </a:r>
            <a:endParaRPr lang="en-US" sz="2800" dirty="0" smtClean="0">
              <a:solidFill>
                <a:srgbClr val="FF0000"/>
              </a:solidFill>
            </a:endParaRPr>
          </a:p>
          <a:p>
            <a:r>
              <a:rPr lang="en-US" sz="2800" dirty="0" smtClean="0"/>
              <a:t>3. Innovations</a:t>
            </a:r>
            <a:endParaRPr lang="en-US" sz="2800" dirty="0" smtClean="0">
              <a:solidFill>
                <a:srgbClr val="FF0000"/>
              </a:solidFill>
            </a:endParaRPr>
          </a:p>
          <a:p>
            <a:r>
              <a:rPr lang="en-US" sz="2800" dirty="0" smtClean="0"/>
              <a:t>4. Cultural</a:t>
            </a:r>
            <a:endParaRPr lang="en-US" sz="2800" dirty="0" smtClean="0">
              <a:solidFill>
                <a:srgbClr val="FF0000"/>
              </a:solidFill>
            </a:endParaRPr>
          </a:p>
          <a:p>
            <a:r>
              <a:rPr lang="en-US" sz="2800" dirty="0" smtClean="0"/>
              <a:t>5. Economics</a:t>
            </a:r>
            <a:endParaRPr lang="en-US" sz="2800" dirty="0">
              <a:solidFill>
                <a:srgbClr val="FF0000"/>
              </a:solidFill>
            </a:endParaRPr>
          </a:p>
        </p:txBody>
      </p:sp>
      <p:sp>
        <p:nvSpPr>
          <p:cNvPr id="4" name="Content Placeholder 2"/>
          <p:cNvSpPr txBox="1">
            <a:spLocks/>
          </p:cNvSpPr>
          <p:nvPr/>
        </p:nvSpPr>
        <p:spPr>
          <a:xfrm>
            <a:off x="6745826" y="2102428"/>
            <a:ext cx="3589666" cy="37776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800" dirty="0" smtClean="0">
                <a:solidFill>
                  <a:srgbClr val="FF0000"/>
                </a:solidFill>
              </a:rPr>
              <a:t>S</a:t>
            </a:r>
            <a:r>
              <a:rPr lang="en-US" sz="2800" dirty="0" smtClean="0">
                <a:solidFill>
                  <a:schemeClr val="tx1"/>
                </a:solidFill>
              </a:rPr>
              <a:t>ocial</a:t>
            </a:r>
            <a:endParaRPr lang="en-US" sz="2800" dirty="0" smtClean="0">
              <a:solidFill>
                <a:srgbClr val="FF0000"/>
              </a:solidFill>
            </a:endParaRPr>
          </a:p>
          <a:p>
            <a:r>
              <a:rPr lang="en-US" sz="2800" dirty="0" smtClean="0">
                <a:solidFill>
                  <a:srgbClr val="FF0000"/>
                </a:solidFill>
              </a:rPr>
              <a:t>P</a:t>
            </a:r>
            <a:r>
              <a:rPr lang="en-US" sz="2800" dirty="0" smtClean="0">
                <a:solidFill>
                  <a:schemeClr val="tx1"/>
                </a:solidFill>
              </a:rPr>
              <a:t>olitical</a:t>
            </a:r>
            <a:endParaRPr lang="en-US" sz="2800" dirty="0" smtClean="0">
              <a:solidFill>
                <a:srgbClr val="FF0000"/>
              </a:solidFill>
            </a:endParaRPr>
          </a:p>
          <a:p>
            <a:r>
              <a:rPr lang="en-US" sz="2800" dirty="0" smtClean="0">
                <a:solidFill>
                  <a:srgbClr val="FF0000"/>
                </a:solidFill>
              </a:rPr>
              <a:t>I</a:t>
            </a:r>
            <a:r>
              <a:rPr lang="en-US" sz="2800" dirty="0" smtClean="0">
                <a:solidFill>
                  <a:schemeClr val="tx1"/>
                </a:solidFill>
              </a:rPr>
              <a:t>nnovations</a:t>
            </a:r>
            <a:endParaRPr lang="en-US" sz="2800" dirty="0" smtClean="0">
              <a:solidFill>
                <a:srgbClr val="FF0000"/>
              </a:solidFill>
            </a:endParaRPr>
          </a:p>
          <a:p>
            <a:r>
              <a:rPr lang="en-US" sz="2800" dirty="0" smtClean="0">
                <a:solidFill>
                  <a:srgbClr val="FF0000"/>
                </a:solidFill>
              </a:rPr>
              <a:t>C</a:t>
            </a:r>
            <a:r>
              <a:rPr lang="en-US" sz="2800" dirty="0" smtClean="0">
                <a:solidFill>
                  <a:schemeClr val="tx1"/>
                </a:solidFill>
              </a:rPr>
              <a:t>ultural</a:t>
            </a:r>
            <a:endParaRPr lang="en-US" sz="2800" dirty="0" smtClean="0">
              <a:solidFill>
                <a:srgbClr val="FF0000"/>
              </a:solidFill>
            </a:endParaRPr>
          </a:p>
          <a:p>
            <a:r>
              <a:rPr lang="en-US" sz="2800" dirty="0" smtClean="0">
                <a:solidFill>
                  <a:srgbClr val="FF0000"/>
                </a:solidFill>
              </a:rPr>
              <a:t>E</a:t>
            </a:r>
            <a:r>
              <a:rPr lang="en-US" sz="2800" dirty="0" smtClean="0">
                <a:solidFill>
                  <a:schemeClr val="tx1"/>
                </a:solidFill>
              </a:rPr>
              <a:t>conomics</a:t>
            </a:r>
            <a:endParaRPr lang="en-US" sz="2800" dirty="0">
              <a:solidFill>
                <a:srgbClr val="FF0000"/>
              </a:solidFill>
            </a:endParaRPr>
          </a:p>
        </p:txBody>
      </p:sp>
    </p:spTree>
    <p:extLst>
      <p:ext uri="{BB962C8B-B14F-4D97-AF65-F5344CB8AC3E}">
        <p14:creationId xmlns="" xmlns:p14="http://schemas.microsoft.com/office/powerpoint/2010/main" val="1529905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Theme 1: </a:t>
            </a:r>
            <a:r>
              <a:rPr lang="en-US" dirty="0" smtClean="0">
                <a:solidFill>
                  <a:srgbClr val="FF0000"/>
                </a:solidFill>
              </a:rPr>
              <a:t>S</a:t>
            </a:r>
            <a:r>
              <a:rPr lang="en-US" dirty="0" smtClean="0"/>
              <a:t>ocial</a:t>
            </a:r>
            <a:endParaRPr lang="en-US" dirty="0"/>
          </a:p>
        </p:txBody>
      </p:sp>
      <p:sp>
        <p:nvSpPr>
          <p:cNvPr id="3" name="Content Placeholder 2"/>
          <p:cNvSpPr>
            <a:spLocks noGrp="1"/>
          </p:cNvSpPr>
          <p:nvPr>
            <p:ph idx="1"/>
          </p:nvPr>
        </p:nvSpPr>
        <p:spPr/>
        <p:txBody>
          <a:bodyPr>
            <a:normAutofit/>
          </a:bodyPr>
          <a:lstStyle/>
          <a:p>
            <a:r>
              <a:rPr lang="en-US" sz="2400" dirty="0"/>
              <a:t>Of or relating to human society and its modes </a:t>
            </a:r>
            <a:r>
              <a:rPr lang="en-US" sz="2400" dirty="0" smtClean="0"/>
              <a:t>of organization</a:t>
            </a:r>
          </a:p>
          <a:p>
            <a:pPr lvl="1"/>
            <a:r>
              <a:rPr lang="en-US" sz="2400" dirty="0" smtClean="0"/>
              <a:t>Social </a:t>
            </a:r>
            <a:r>
              <a:rPr lang="en-US" sz="2400" dirty="0"/>
              <a:t>classes; social problems; a social </a:t>
            </a:r>
            <a:r>
              <a:rPr lang="en-US" sz="2400" dirty="0" smtClean="0"/>
              <a:t>issue</a:t>
            </a:r>
            <a:endParaRPr lang="en-US" sz="2400" dirty="0"/>
          </a:p>
        </p:txBody>
      </p:sp>
      <p:pic>
        <p:nvPicPr>
          <p:cNvPr id="4" name="Picture 3"/>
          <p:cNvPicPr>
            <a:picLocks noChangeAspect="1"/>
          </p:cNvPicPr>
          <p:nvPr/>
        </p:nvPicPr>
        <p:blipFill>
          <a:blip r:embed="rId2" cstate="print"/>
          <a:stretch>
            <a:fillRect/>
          </a:stretch>
        </p:blipFill>
        <p:spPr>
          <a:xfrm>
            <a:off x="7207333" y="3513220"/>
            <a:ext cx="4297279" cy="3222959"/>
          </a:xfrm>
          <a:prstGeom prst="rect">
            <a:avLst/>
          </a:prstGeom>
        </p:spPr>
      </p:pic>
    </p:spTree>
    <p:extLst>
      <p:ext uri="{BB962C8B-B14F-4D97-AF65-F5344CB8AC3E}">
        <p14:creationId xmlns="" xmlns:p14="http://schemas.microsoft.com/office/powerpoint/2010/main" val="4094736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2: </a:t>
            </a:r>
            <a:r>
              <a:rPr lang="en-US" dirty="0" smtClean="0">
                <a:solidFill>
                  <a:srgbClr val="FF0000"/>
                </a:solidFill>
              </a:rPr>
              <a:t>P</a:t>
            </a:r>
            <a:r>
              <a:rPr lang="en-US" dirty="0" smtClean="0">
                <a:solidFill>
                  <a:schemeClr val="tx1"/>
                </a:solidFill>
              </a:rPr>
              <a:t>olitical</a:t>
            </a:r>
            <a:endParaRPr lang="en-US" dirty="0"/>
          </a:p>
        </p:txBody>
      </p:sp>
      <p:sp>
        <p:nvSpPr>
          <p:cNvPr id="3" name="Content Placeholder 2"/>
          <p:cNvSpPr>
            <a:spLocks noGrp="1"/>
          </p:cNvSpPr>
          <p:nvPr>
            <p:ph idx="1"/>
          </p:nvPr>
        </p:nvSpPr>
        <p:spPr/>
        <p:txBody>
          <a:bodyPr/>
          <a:lstStyle/>
          <a:p>
            <a:r>
              <a:rPr lang="en-US" sz="2400" dirty="0"/>
              <a:t>Of, relating to, or dealing with the structure </a:t>
            </a:r>
            <a:r>
              <a:rPr lang="en-US" sz="2400" dirty="0" smtClean="0"/>
              <a:t>or affairs </a:t>
            </a:r>
            <a:r>
              <a:rPr lang="en-US" sz="2400" dirty="0"/>
              <a:t>of government, politics, or the </a:t>
            </a:r>
            <a:r>
              <a:rPr lang="en-US" sz="2400" dirty="0" smtClean="0"/>
              <a:t>state</a:t>
            </a:r>
            <a:endParaRPr lang="en-US" sz="2400" dirty="0"/>
          </a:p>
          <a:p>
            <a:pPr marL="0" indent="0">
              <a:buNone/>
            </a:pPr>
            <a:endParaRPr lang="en-US" dirty="0"/>
          </a:p>
        </p:txBody>
      </p:sp>
      <p:pic>
        <p:nvPicPr>
          <p:cNvPr id="4" name="Picture 3"/>
          <p:cNvPicPr>
            <a:picLocks noChangeAspect="1"/>
          </p:cNvPicPr>
          <p:nvPr/>
        </p:nvPicPr>
        <p:blipFill>
          <a:blip r:embed="rId2" cstate="print"/>
          <a:stretch>
            <a:fillRect/>
          </a:stretch>
        </p:blipFill>
        <p:spPr>
          <a:xfrm>
            <a:off x="266700" y="3552324"/>
            <a:ext cx="7543800" cy="2857500"/>
          </a:xfrm>
          <a:prstGeom prst="rect">
            <a:avLst/>
          </a:prstGeom>
        </p:spPr>
      </p:pic>
      <p:pic>
        <p:nvPicPr>
          <p:cNvPr id="5" name="Picture 4"/>
          <p:cNvPicPr>
            <a:picLocks noChangeAspect="1"/>
          </p:cNvPicPr>
          <p:nvPr/>
        </p:nvPicPr>
        <p:blipFill>
          <a:blip r:embed="rId3" cstate="print"/>
          <a:stretch>
            <a:fillRect/>
          </a:stretch>
        </p:blipFill>
        <p:spPr>
          <a:xfrm>
            <a:off x="8833058" y="2779295"/>
            <a:ext cx="3068679" cy="3994484"/>
          </a:xfrm>
          <a:prstGeom prst="rect">
            <a:avLst/>
          </a:prstGeom>
        </p:spPr>
      </p:pic>
    </p:spTree>
    <p:extLst>
      <p:ext uri="{BB962C8B-B14F-4D97-AF65-F5344CB8AC3E}">
        <p14:creationId xmlns="" xmlns:p14="http://schemas.microsoft.com/office/powerpoint/2010/main" val="2918980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3: </a:t>
            </a:r>
            <a:r>
              <a:rPr lang="en-US" dirty="0" smtClean="0">
                <a:solidFill>
                  <a:srgbClr val="FF0000"/>
                </a:solidFill>
              </a:rPr>
              <a:t>I</a:t>
            </a:r>
            <a:r>
              <a:rPr lang="en-US" dirty="0" smtClean="0">
                <a:solidFill>
                  <a:schemeClr val="tx1"/>
                </a:solidFill>
              </a:rPr>
              <a:t>nnovations</a:t>
            </a:r>
            <a:endParaRPr lang="en-US" dirty="0"/>
          </a:p>
        </p:txBody>
      </p:sp>
      <p:sp>
        <p:nvSpPr>
          <p:cNvPr id="3" name="Content Placeholder 2"/>
          <p:cNvSpPr>
            <a:spLocks noGrp="1"/>
          </p:cNvSpPr>
          <p:nvPr>
            <p:ph idx="1"/>
          </p:nvPr>
        </p:nvSpPr>
        <p:spPr/>
        <p:txBody>
          <a:bodyPr>
            <a:normAutofit/>
          </a:bodyPr>
          <a:lstStyle/>
          <a:p>
            <a:r>
              <a:rPr lang="en-US" sz="2400" dirty="0"/>
              <a:t>A</a:t>
            </a:r>
            <a:r>
              <a:rPr lang="en-US" sz="2400" dirty="0" smtClean="0"/>
              <a:t> </a:t>
            </a:r>
            <a:r>
              <a:rPr lang="en-US" sz="2400" dirty="0"/>
              <a:t>creation (a new device or process) </a:t>
            </a:r>
            <a:r>
              <a:rPr lang="en-US" sz="2400" dirty="0" smtClean="0"/>
              <a:t>resulting from </a:t>
            </a:r>
            <a:r>
              <a:rPr lang="en-US" sz="2400" dirty="0"/>
              <a:t>study and experimentation</a:t>
            </a:r>
          </a:p>
        </p:txBody>
      </p:sp>
      <p:pic>
        <p:nvPicPr>
          <p:cNvPr id="4" name="Picture 3"/>
          <p:cNvPicPr>
            <a:picLocks noChangeAspect="1"/>
          </p:cNvPicPr>
          <p:nvPr/>
        </p:nvPicPr>
        <p:blipFill rotWithShape="1">
          <a:blip r:embed="rId2" cstate="print"/>
          <a:srcRect l="11859" r="50922"/>
          <a:stretch/>
        </p:blipFill>
        <p:spPr>
          <a:xfrm>
            <a:off x="5432497" y="3387722"/>
            <a:ext cx="1994594" cy="3277603"/>
          </a:xfrm>
          <a:prstGeom prst="rect">
            <a:avLst/>
          </a:prstGeom>
        </p:spPr>
      </p:pic>
      <p:pic>
        <p:nvPicPr>
          <p:cNvPr id="5" name="Picture 4"/>
          <p:cNvPicPr>
            <a:picLocks noChangeAspect="1"/>
          </p:cNvPicPr>
          <p:nvPr/>
        </p:nvPicPr>
        <p:blipFill>
          <a:blip r:embed="rId3" cstate="print"/>
          <a:stretch>
            <a:fillRect/>
          </a:stretch>
        </p:blipFill>
        <p:spPr>
          <a:xfrm>
            <a:off x="220492" y="4259178"/>
            <a:ext cx="2650713" cy="1766343"/>
          </a:xfrm>
          <a:prstGeom prst="rect">
            <a:avLst/>
          </a:prstGeom>
        </p:spPr>
      </p:pic>
      <p:pic>
        <p:nvPicPr>
          <p:cNvPr id="6" name="Picture 5"/>
          <p:cNvPicPr>
            <a:picLocks noChangeAspect="1"/>
          </p:cNvPicPr>
          <p:nvPr/>
        </p:nvPicPr>
        <p:blipFill>
          <a:blip r:embed="rId4" cstate="print"/>
          <a:stretch>
            <a:fillRect/>
          </a:stretch>
        </p:blipFill>
        <p:spPr>
          <a:xfrm>
            <a:off x="2989041" y="4259178"/>
            <a:ext cx="2355124" cy="1766343"/>
          </a:xfrm>
          <a:prstGeom prst="rect">
            <a:avLst/>
          </a:prstGeom>
        </p:spPr>
      </p:pic>
      <p:pic>
        <p:nvPicPr>
          <p:cNvPr id="7" name="Picture 6"/>
          <p:cNvPicPr>
            <a:picLocks noChangeAspect="1"/>
          </p:cNvPicPr>
          <p:nvPr/>
        </p:nvPicPr>
        <p:blipFill>
          <a:blip r:embed="rId5" cstate="print"/>
          <a:stretch>
            <a:fillRect/>
          </a:stretch>
        </p:blipFill>
        <p:spPr>
          <a:xfrm>
            <a:off x="7515423" y="4313944"/>
            <a:ext cx="2364957" cy="1335505"/>
          </a:xfrm>
          <a:prstGeom prst="rect">
            <a:avLst/>
          </a:prstGeom>
        </p:spPr>
      </p:pic>
      <p:pic>
        <p:nvPicPr>
          <p:cNvPr id="8" name="Picture 7"/>
          <p:cNvPicPr>
            <a:picLocks noChangeAspect="1"/>
          </p:cNvPicPr>
          <p:nvPr/>
        </p:nvPicPr>
        <p:blipFill>
          <a:blip r:embed="rId6" cstate="print"/>
          <a:stretch>
            <a:fillRect/>
          </a:stretch>
        </p:blipFill>
        <p:spPr>
          <a:xfrm>
            <a:off x="10301216" y="3686004"/>
            <a:ext cx="1510443" cy="2681037"/>
          </a:xfrm>
          <a:prstGeom prst="rect">
            <a:avLst/>
          </a:prstGeom>
        </p:spPr>
      </p:pic>
    </p:spTree>
    <p:extLst>
      <p:ext uri="{BB962C8B-B14F-4D97-AF65-F5344CB8AC3E}">
        <p14:creationId xmlns="" xmlns:p14="http://schemas.microsoft.com/office/powerpoint/2010/main" val="1423903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4: </a:t>
            </a:r>
            <a:r>
              <a:rPr lang="en-US" dirty="0" smtClean="0">
                <a:solidFill>
                  <a:srgbClr val="FF0000"/>
                </a:solidFill>
              </a:rPr>
              <a:t>C</a:t>
            </a:r>
            <a:r>
              <a:rPr lang="en-US" dirty="0" smtClean="0">
                <a:solidFill>
                  <a:schemeClr val="tx1"/>
                </a:solidFill>
              </a:rPr>
              <a:t>ultural</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sz="2400" dirty="0" smtClean="0"/>
              <a:t>The </a:t>
            </a:r>
            <a:r>
              <a:rPr lang="en-US" sz="2400" dirty="0"/>
              <a:t>totality of socially transmitted </a:t>
            </a:r>
            <a:r>
              <a:rPr lang="en-US" sz="2400" dirty="0" smtClean="0"/>
              <a:t>behavior patterns</a:t>
            </a:r>
            <a:r>
              <a:rPr lang="en-US" sz="2400" dirty="0"/>
              <a:t>, arts, beliefs, institutions, and all other products of </a:t>
            </a:r>
            <a:r>
              <a:rPr lang="en-US" sz="2400" dirty="0" smtClean="0"/>
              <a:t>human work </a:t>
            </a:r>
            <a:r>
              <a:rPr lang="en-US" sz="2400" dirty="0"/>
              <a:t>and </a:t>
            </a:r>
            <a:r>
              <a:rPr lang="en-US" sz="2400" dirty="0" smtClean="0"/>
              <a:t>thought</a:t>
            </a:r>
            <a:endParaRPr lang="en-US" sz="2400" dirty="0"/>
          </a:p>
        </p:txBody>
      </p:sp>
      <p:pic>
        <p:nvPicPr>
          <p:cNvPr id="4" name="Picture 3"/>
          <p:cNvPicPr>
            <a:picLocks noChangeAspect="1"/>
          </p:cNvPicPr>
          <p:nvPr/>
        </p:nvPicPr>
        <p:blipFill>
          <a:blip r:embed="rId2" cstate="print"/>
          <a:stretch>
            <a:fillRect/>
          </a:stretch>
        </p:blipFill>
        <p:spPr>
          <a:xfrm>
            <a:off x="316831" y="3316705"/>
            <a:ext cx="2438400" cy="2438400"/>
          </a:xfrm>
          <a:prstGeom prst="rect">
            <a:avLst/>
          </a:prstGeom>
        </p:spPr>
      </p:pic>
      <p:pic>
        <p:nvPicPr>
          <p:cNvPr id="5" name="Picture 4"/>
          <p:cNvPicPr>
            <a:picLocks noChangeAspect="1"/>
          </p:cNvPicPr>
          <p:nvPr/>
        </p:nvPicPr>
        <p:blipFill>
          <a:blip r:embed="rId3" cstate="print"/>
          <a:stretch>
            <a:fillRect/>
          </a:stretch>
        </p:blipFill>
        <p:spPr>
          <a:xfrm>
            <a:off x="9463531" y="58919"/>
            <a:ext cx="2278787" cy="2074681"/>
          </a:xfrm>
          <a:prstGeom prst="rect">
            <a:avLst/>
          </a:prstGeom>
        </p:spPr>
      </p:pic>
      <p:pic>
        <p:nvPicPr>
          <p:cNvPr id="6" name="Picture 5"/>
          <p:cNvPicPr>
            <a:picLocks noChangeAspect="1"/>
          </p:cNvPicPr>
          <p:nvPr/>
        </p:nvPicPr>
        <p:blipFill>
          <a:blip r:embed="rId4" cstate="print"/>
          <a:stretch>
            <a:fillRect/>
          </a:stretch>
        </p:blipFill>
        <p:spPr>
          <a:xfrm>
            <a:off x="3198523" y="3669631"/>
            <a:ext cx="4090737" cy="3068053"/>
          </a:xfrm>
          <a:prstGeom prst="rect">
            <a:avLst/>
          </a:prstGeom>
        </p:spPr>
      </p:pic>
      <p:pic>
        <p:nvPicPr>
          <p:cNvPr id="7" name="Picture 6"/>
          <p:cNvPicPr>
            <a:picLocks noChangeAspect="1"/>
          </p:cNvPicPr>
          <p:nvPr/>
        </p:nvPicPr>
        <p:blipFill rotWithShape="1">
          <a:blip r:embed="rId5" cstate="print"/>
          <a:srcRect t="15620"/>
          <a:stretch/>
        </p:blipFill>
        <p:spPr>
          <a:xfrm>
            <a:off x="7898571" y="3537284"/>
            <a:ext cx="3973005" cy="2373938"/>
          </a:xfrm>
          <a:prstGeom prst="rect">
            <a:avLst/>
          </a:prstGeom>
        </p:spPr>
      </p:pic>
    </p:spTree>
    <p:extLst>
      <p:ext uri="{BB962C8B-B14F-4D97-AF65-F5344CB8AC3E}">
        <p14:creationId xmlns="" xmlns:p14="http://schemas.microsoft.com/office/powerpoint/2010/main" val="347591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5: </a:t>
            </a:r>
            <a:r>
              <a:rPr lang="en-US" dirty="0" smtClean="0">
                <a:solidFill>
                  <a:srgbClr val="FF0000"/>
                </a:solidFill>
              </a:rPr>
              <a:t>E</a:t>
            </a:r>
            <a:r>
              <a:rPr lang="en-US" dirty="0" smtClean="0"/>
              <a:t>conomics</a:t>
            </a:r>
            <a:endParaRPr lang="en-US" dirty="0"/>
          </a:p>
        </p:txBody>
      </p:sp>
      <p:sp>
        <p:nvSpPr>
          <p:cNvPr id="3" name="Content Placeholder 2"/>
          <p:cNvSpPr>
            <a:spLocks noGrp="1"/>
          </p:cNvSpPr>
          <p:nvPr>
            <p:ph idx="1"/>
          </p:nvPr>
        </p:nvSpPr>
        <p:spPr/>
        <p:txBody>
          <a:bodyPr>
            <a:normAutofit/>
          </a:bodyPr>
          <a:lstStyle/>
          <a:p>
            <a:r>
              <a:rPr lang="en-US" sz="2400" dirty="0" smtClean="0"/>
              <a:t>The </a:t>
            </a:r>
            <a:r>
              <a:rPr lang="en-US" sz="2400" dirty="0"/>
              <a:t>science that deals with the </a:t>
            </a:r>
            <a:r>
              <a:rPr lang="en-US" sz="2400" dirty="0" smtClean="0"/>
              <a:t>production, distribution</a:t>
            </a:r>
            <a:r>
              <a:rPr lang="en-US" sz="2400" dirty="0"/>
              <a:t>, and consumption of goods and services, or </a:t>
            </a:r>
            <a:r>
              <a:rPr lang="en-US" sz="2400" dirty="0" smtClean="0"/>
              <a:t>human welfare</a:t>
            </a:r>
            <a:endParaRPr lang="en-US" sz="2400" dirty="0"/>
          </a:p>
        </p:txBody>
      </p:sp>
      <p:pic>
        <p:nvPicPr>
          <p:cNvPr id="4" name="Picture 3"/>
          <p:cNvPicPr>
            <a:picLocks noChangeAspect="1"/>
          </p:cNvPicPr>
          <p:nvPr/>
        </p:nvPicPr>
        <p:blipFill>
          <a:blip r:embed="rId2" cstate="print"/>
          <a:stretch>
            <a:fillRect/>
          </a:stretch>
        </p:blipFill>
        <p:spPr>
          <a:xfrm>
            <a:off x="4214812" y="3266073"/>
            <a:ext cx="4676775" cy="3333750"/>
          </a:xfrm>
          <a:prstGeom prst="rect">
            <a:avLst/>
          </a:prstGeom>
        </p:spPr>
      </p:pic>
    </p:spTree>
    <p:extLst>
      <p:ext uri="{BB962C8B-B14F-4D97-AF65-F5344CB8AC3E}">
        <p14:creationId xmlns="" xmlns:p14="http://schemas.microsoft.com/office/powerpoint/2010/main" val="2375999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Bias in History</a:t>
            </a:r>
            <a:endParaRPr lang="en-US" dirty="0"/>
          </a:p>
        </p:txBody>
      </p:sp>
      <p:sp>
        <p:nvSpPr>
          <p:cNvPr id="3" name="Content Placeholder 2"/>
          <p:cNvSpPr>
            <a:spLocks noGrp="1"/>
          </p:cNvSpPr>
          <p:nvPr>
            <p:ph idx="1"/>
          </p:nvPr>
        </p:nvSpPr>
        <p:spPr/>
        <p:txBody>
          <a:bodyPr/>
          <a:lstStyle/>
          <a:p>
            <a:r>
              <a:rPr lang="en-US" dirty="0"/>
              <a:t>P</a:t>
            </a:r>
            <a:r>
              <a:rPr lang="en-US" dirty="0" smtClean="0"/>
              <a:t>rejudice </a:t>
            </a:r>
            <a:r>
              <a:rPr lang="en-US" dirty="0"/>
              <a:t>in favor of or against one thing, person, or group compared with another, usually in a way considered to be </a:t>
            </a:r>
            <a:r>
              <a:rPr lang="en-US" dirty="0" smtClean="0"/>
              <a:t>unfair</a:t>
            </a:r>
          </a:p>
          <a:p>
            <a:r>
              <a:rPr lang="en-US" dirty="0" smtClean="0"/>
              <a:t>We, as historians, must </a:t>
            </a:r>
            <a:r>
              <a:rPr lang="en-US" u="sng" dirty="0" smtClean="0"/>
              <a:t>always</a:t>
            </a:r>
            <a:r>
              <a:rPr lang="en-US" dirty="0" smtClean="0"/>
              <a:t> be on the lookout for bias</a:t>
            </a:r>
          </a:p>
          <a:p>
            <a:pPr lvl="1"/>
            <a:r>
              <a:rPr lang="en-US" dirty="0" smtClean="0"/>
              <a:t>Never consider only one side</a:t>
            </a:r>
          </a:p>
          <a:p>
            <a:pPr lvl="1"/>
            <a:r>
              <a:rPr lang="en-US" dirty="0" smtClean="0"/>
              <a:t>Always scrutinize and ask questions</a:t>
            </a:r>
          </a:p>
          <a:p>
            <a:pPr lvl="1"/>
            <a:r>
              <a:rPr lang="en-US" dirty="0" smtClean="0"/>
              <a:t>Always consider </a:t>
            </a:r>
            <a:r>
              <a:rPr lang="en-US" u="sng" dirty="0" smtClean="0"/>
              <a:t>who</a:t>
            </a:r>
            <a:r>
              <a:rPr lang="en-US" dirty="0" smtClean="0"/>
              <a:t> wrote/said it and </a:t>
            </a:r>
            <a:r>
              <a:rPr lang="en-US" u="sng" dirty="0" smtClean="0"/>
              <a:t>why</a:t>
            </a:r>
            <a:r>
              <a:rPr lang="en-US" dirty="0" smtClean="0"/>
              <a:t> they wrote/said it</a:t>
            </a:r>
          </a:p>
          <a:p>
            <a:pPr marL="0" lvl="1" indent="403225"/>
            <a:r>
              <a:rPr lang="en-US" sz="1800" dirty="0" smtClean="0"/>
              <a:t>This will help us detect bias and gain a clear understanding of the time 	period, event, person, etc.</a:t>
            </a:r>
          </a:p>
        </p:txBody>
      </p:sp>
    </p:spTree>
    <p:extLst>
      <p:ext uri="{BB962C8B-B14F-4D97-AF65-F5344CB8AC3E}">
        <p14:creationId xmlns="" xmlns:p14="http://schemas.microsoft.com/office/powerpoint/2010/main" val="1410081023"/>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1703</TotalTime>
  <Words>481</Words>
  <Application>Microsoft Office PowerPoint</Application>
  <PresentationFormat>Custom</PresentationFormat>
  <Paragraphs>62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Wisp</vt:lpstr>
      <vt:lpstr>Warm Up</vt:lpstr>
      <vt:lpstr>Why study history?</vt:lpstr>
      <vt:lpstr>5 Themes of History</vt:lpstr>
      <vt:lpstr>Theme 1: Social</vt:lpstr>
      <vt:lpstr>Theme 2: Political</vt:lpstr>
      <vt:lpstr>Theme 3: Innovations</vt:lpstr>
      <vt:lpstr>Theme 4: Cultural</vt:lpstr>
      <vt:lpstr>Theme 5: Economics</vt:lpstr>
      <vt:lpstr>Bias in History</vt:lpstr>
      <vt:lpstr>Which view is biased?</vt:lpstr>
      <vt:lpstr>Primary Sources</vt:lpstr>
      <vt:lpstr>Examples</vt:lpstr>
      <vt:lpstr>Secondary Sources</vt:lpstr>
      <vt:lpstr>Examples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 (Silent Work)</dc:title>
  <dc:creator>Luke Stewart</dc:creator>
  <cp:lastModifiedBy>johnl.stewart</cp:lastModifiedBy>
  <cp:revision>36</cp:revision>
  <dcterms:created xsi:type="dcterms:W3CDTF">2014-08-27T16:07:44Z</dcterms:created>
  <dcterms:modified xsi:type="dcterms:W3CDTF">2015-08-24T19:10:47Z</dcterms:modified>
</cp:coreProperties>
</file>