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67" r:id="rId2"/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32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897815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73673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602876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00028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283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48452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512834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48098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7424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9N8hsXQapj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400"/>
          </a:xfrm>
        </p:spPr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261" y="760021"/>
            <a:ext cx="8490856" cy="422761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Take out the worksheet on the Treaty of Versailles from yesterday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Make sure you have this completed because we are going to quickly discuss it in a few minutes</a:t>
            </a:r>
          </a:p>
          <a:p>
            <a:r>
              <a:rPr lang="en-US" dirty="0" smtClean="0"/>
              <a:t>_________________________________________</a:t>
            </a:r>
            <a:endParaRPr lang="en-US" dirty="0" smtClean="0"/>
          </a:p>
          <a:p>
            <a:r>
              <a:rPr lang="en-US" dirty="0" smtClean="0"/>
              <a:t>*If you have not taken/finished unit 5 test, you need to do that today. Take this time to study.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343675"/>
            <a:ext cx="5808600" cy="1561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Russian Revolution of 1917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A.K.A. Bolshevik Revolution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Ideas of the revolution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981075"/>
            <a:ext cx="8229600" cy="411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 u="sng" dirty="0"/>
              <a:t>Marxism </a:t>
            </a:r>
            <a:r>
              <a:rPr lang="en" sz="1600" u="sng" dirty="0" smtClean="0"/>
              <a:t>(“Socialism”)</a:t>
            </a:r>
            <a:endParaRPr lang="en" sz="1600" u="sng" dirty="0"/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Developed by </a:t>
            </a:r>
            <a:r>
              <a:rPr lang="en" sz="1600" u="sng" dirty="0"/>
              <a:t>Karl Marx</a:t>
            </a:r>
            <a:r>
              <a:rPr lang="en" sz="1600" dirty="0"/>
              <a:t> and </a:t>
            </a:r>
            <a:r>
              <a:rPr lang="en" sz="1600" u="sng" dirty="0"/>
              <a:t>Friedrich Engels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Society is split between the </a:t>
            </a:r>
            <a:r>
              <a:rPr lang="en" sz="1600" u="sng" dirty="0"/>
              <a:t>proletariats</a:t>
            </a:r>
            <a:r>
              <a:rPr lang="en" sz="1600" dirty="0"/>
              <a:t> (working class) and </a:t>
            </a:r>
            <a:r>
              <a:rPr lang="en" sz="1600" u="sng" dirty="0"/>
              <a:t>bourgeoisie</a:t>
            </a:r>
            <a:r>
              <a:rPr lang="en" sz="1600" dirty="0"/>
              <a:t> (middle to upper class)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Marx believed that eventually, the proletariats would </a:t>
            </a:r>
            <a:r>
              <a:rPr lang="en" sz="1600" u="sng" dirty="0"/>
              <a:t>revolt</a:t>
            </a:r>
          </a:p>
          <a:p>
            <a:pPr marL="1371600" lvl="2" indent="-3302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600" dirty="0"/>
              <a:t>All citizens are equal in a classless society</a:t>
            </a:r>
          </a:p>
          <a:p>
            <a:pPr marL="1371600" lvl="2" indent="-3302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600" dirty="0"/>
              <a:t>No private property (Houses, clothing exist though)</a:t>
            </a:r>
          </a:p>
          <a:p>
            <a:pPr marL="1828800" lvl="3" indent="-330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 dirty="0"/>
              <a:t>No private businesses</a:t>
            </a:r>
          </a:p>
          <a:p>
            <a:pPr marL="1371600" lvl="2" indent="-3302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600" dirty="0"/>
              <a:t>Religious freedom</a:t>
            </a:r>
          </a:p>
          <a:p>
            <a:pPr marL="1371600" lvl="2" indent="-3302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600" dirty="0"/>
              <a:t>Means of production owned by </a:t>
            </a:r>
            <a:r>
              <a:rPr lang="en" sz="1600" u="sng" dirty="0"/>
              <a:t>cooperatives or public enterprises</a:t>
            </a:r>
          </a:p>
          <a:p>
            <a:pPr marL="1371600" lvl="2" indent="-3302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600" dirty="0"/>
              <a:t>Work is divided according to ability of worker while benefits (profits) are shared according to individual need</a:t>
            </a:r>
          </a:p>
          <a:p>
            <a:pPr marL="1371600" lvl="2" indent="-3302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600" dirty="0"/>
              <a:t>Workers create change</a:t>
            </a:r>
          </a:p>
          <a:p>
            <a:pPr marL="1828800" lvl="3" indent="-330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 dirty="0"/>
              <a:t>BASIC needs of everyone must be MET</a:t>
            </a:r>
          </a:p>
          <a:p>
            <a:pPr marL="2286000" lvl="4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u="sng" dirty="0"/>
              <a:t>Wages with sharing of profit</a:t>
            </a:r>
          </a:p>
          <a:p>
            <a:pPr marL="1371600" lvl="2" indent="-3302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600" dirty="0"/>
              <a:t>Free health care and education</a:t>
            </a:r>
          </a:p>
          <a:p>
            <a:pPr lvl="0"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6775" y="232737"/>
            <a:ext cx="4288200" cy="467802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1116350" y="803350"/>
            <a:ext cx="2931599" cy="357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u="sng"/>
              <a:t>Marxism vs. </a:t>
            </a:r>
            <a:r>
              <a:rPr lang="en" sz="1800" b="1" i="1" u="sng"/>
              <a:t>Capitalism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United States has capitalism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Classes exist in capitalism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Private property in money or goods used to produce profit (means of production)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Worker benefits received based on how well work is done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Ideas of the revolution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012350"/>
            <a:ext cx="8229600" cy="394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 u="sng" dirty="0" smtClean="0"/>
              <a:t>Communism</a:t>
            </a:r>
            <a:endParaRPr lang="en" sz="1600" u="sng" dirty="0"/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Basically it is socialism on steroids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u="sng" dirty="0"/>
              <a:t>Socialist ideas</a:t>
            </a:r>
            <a:r>
              <a:rPr lang="en" sz="1600" dirty="0"/>
              <a:t> with </a:t>
            </a:r>
            <a:r>
              <a:rPr lang="en" sz="1600" u="sng" dirty="0"/>
              <a:t>international revolts</a:t>
            </a:r>
            <a:r>
              <a:rPr lang="en" sz="1600" dirty="0"/>
              <a:t> against </a:t>
            </a:r>
            <a:r>
              <a:rPr lang="en" sz="1600" u="sng" dirty="0"/>
              <a:t>capitalism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Behind the Soviet Union in Russia following Russian Civil War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Made famous when Marx published </a:t>
            </a:r>
            <a:r>
              <a:rPr lang="en" sz="1600" i="1" dirty="0"/>
              <a:t>Communist Manifesto</a:t>
            </a:r>
            <a:r>
              <a:rPr lang="en" sz="1600" dirty="0"/>
              <a:t> 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b="1" u="sng" dirty="0"/>
              <a:t>Community holds all economic and political power and wealth is distributed based on needs</a:t>
            </a:r>
          </a:p>
          <a:p>
            <a:pPr marL="1371600" lvl="2" indent="-3302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600" dirty="0"/>
              <a:t>“Workers of the world need to unite” against </a:t>
            </a:r>
            <a:r>
              <a:rPr lang="en" sz="1600" u="sng" dirty="0"/>
              <a:t>capitalist enslavement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No religion 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Government creates change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One party system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Community owns means of production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Have enough material goods, no money needed</a:t>
            </a:r>
          </a:p>
          <a:p>
            <a:pPr marL="914400" lvl="1" indent="-3302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Vladimir Lenin led the revolts in 1917 to establish the first ever Communist society in world history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Written Response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Compare slides 4, 5 and 7 and explain the main differences between socialism, communism and capitalism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You have 5 minutes and 35 seconds...GO!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Main shakers of the movement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122900" cy="383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 dirty="0"/>
              <a:t>Czar Nicholas II</a:t>
            </a:r>
          </a:p>
          <a:p>
            <a:pPr marL="914400" lvl="1" indent="-3175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dirty="0"/>
              <a:t>Last czar of Russia</a:t>
            </a:r>
          </a:p>
          <a:p>
            <a:pPr marL="914400" lvl="1" indent="-3175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dirty="0"/>
              <a:t>Corrupt and overthrown after failed </a:t>
            </a:r>
            <a:r>
              <a:rPr lang="en" sz="1800" dirty="0" smtClean="0"/>
              <a:t>promises by Lenin and the Bolsheviks</a:t>
            </a:r>
            <a:endParaRPr lang="en" sz="1800" dirty="0"/>
          </a:p>
          <a:p>
            <a:pPr marL="457200" lvl="0" indent="-3175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 dirty="0" smtClean="0"/>
              <a:t>Karl </a:t>
            </a:r>
            <a:r>
              <a:rPr lang="en" sz="1800" u="sng" dirty="0"/>
              <a:t>Marx</a:t>
            </a:r>
          </a:p>
          <a:p>
            <a:pPr marL="914400" lvl="1" indent="-3175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dirty="0"/>
              <a:t>Socialist ideas fueled the revolution</a:t>
            </a:r>
          </a:p>
          <a:p>
            <a:pPr marL="914400" lvl="1" indent="-3175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dirty="0"/>
              <a:t>Classless society</a:t>
            </a:r>
          </a:p>
          <a:p>
            <a:pPr lvl="0">
              <a:spcBef>
                <a:spcPts val="0"/>
              </a:spcBef>
              <a:buNone/>
            </a:pPr>
            <a:endParaRPr sz="1800" dirty="0"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3075" y="1283275"/>
            <a:ext cx="3413049" cy="3413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Vladimir Lenin and the Bolsheviks</a:t>
            </a:r>
            <a:endParaRPr lang="en" dirty="0"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20315" y="1063379"/>
            <a:ext cx="4717499" cy="40801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 dirty="0"/>
              <a:t>Vladimir </a:t>
            </a:r>
            <a:r>
              <a:rPr lang="en" sz="1800" u="sng" dirty="0" smtClean="0"/>
              <a:t>Lenin</a:t>
            </a:r>
            <a:r>
              <a:rPr lang="en" sz="1800" dirty="0" smtClean="0"/>
              <a:t> - Leader </a:t>
            </a:r>
            <a:r>
              <a:rPr lang="en" sz="1800" dirty="0"/>
              <a:t>of the Bolsheviks</a:t>
            </a:r>
          </a:p>
          <a:p>
            <a:pPr marL="914400" lvl="1" indent="-3175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dirty="0" smtClean="0"/>
              <a:t>Led </a:t>
            </a:r>
            <a:r>
              <a:rPr lang="en" sz="1800" dirty="0"/>
              <a:t>armed workers, soldiers and sailors to take over the Winter Palace in Petrograd and then took over Moscow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800" b="1" u="sng" dirty="0"/>
              <a:t>Red Guards or Red Army</a:t>
            </a:r>
          </a:p>
          <a:p>
            <a:pPr marL="914400" lvl="1" indent="-3175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dirty="0"/>
              <a:t>Bolshevik Party takes over the government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800" dirty="0"/>
              <a:t>Would become the Communist State of Soviet </a:t>
            </a:r>
            <a:r>
              <a:rPr lang="en" sz="1800" dirty="0" smtClean="0"/>
              <a:t>Union (USSR)</a:t>
            </a:r>
          </a:p>
          <a:p>
            <a:pPr marL="228600" lvl="2"/>
            <a:endParaRPr lang="en" sz="1800" dirty="0" smtClean="0"/>
          </a:p>
          <a:p>
            <a:pPr marL="228600" lvl="2"/>
            <a:r>
              <a:rPr lang="en-US" sz="1600" dirty="0" smtClean="0">
                <a:solidFill>
                  <a:srgbClr val="FF0000"/>
                </a:solidFill>
              </a:rPr>
              <a:t>http</a:t>
            </a:r>
            <a:r>
              <a:rPr lang="en-US" sz="1600" dirty="0">
                <a:solidFill>
                  <a:srgbClr val="FF0000"/>
                </a:solidFill>
              </a:rPr>
              <a:t>://www.biography.com/people/vladimir-lenin-9379007</a:t>
            </a:r>
            <a:endParaRPr lang="en" sz="1600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>
            <a:hlinkClick r:id="rId3"/>
          </p:cNvPr>
          <p:cNvSpPr/>
          <p:nvPr/>
        </p:nvSpPr>
        <p:spPr>
          <a:xfrm>
            <a:off x="5062350" y="1189400"/>
            <a:ext cx="3809224" cy="285692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Joseph Stalin</a:t>
            </a:r>
            <a:endParaRPr lang="en"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199" y="1200150"/>
            <a:ext cx="8590547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1" indent="-285750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/>
              <a:t>Succeeded </a:t>
            </a:r>
            <a:r>
              <a:rPr lang="en" sz="2000" dirty="0"/>
              <a:t>Lenin upon his death as </a:t>
            </a:r>
            <a:r>
              <a:rPr lang="en" sz="2000" dirty="0" smtClean="0"/>
              <a:t>leader</a:t>
            </a:r>
          </a:p>
          <a:p>
            <a:pPr marL="285750" lvl="1" indent="-285750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/>
              <a:t>Known as an extremely cruel and ruthless leader</a:t>
            </a:r>
          </a:p>
          <a:p>
            <a:pPr marL="285750" lvl="1" indent="-285750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/>
              <a:t>Head of the USSR during World War II</a:t>
            </a:r>
          </a:p>
          <a:p>
            <a:pPr marL="882650" lvl="1" indent="-285750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endParaRPr lang="en" sz="1800" dirty="0"/>
          </a:p>
          <a:p>
            <a:pPr marL="882650" lvl="1" indent="-285750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endParaRPr lang="en" sz="1800" dirty="0" smtClean="0"/>
          </a:p>
          <a:p>
            <a:pPr marL="882650" lvl="1" indent="-285750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endParaRPr lang="en" sz="1800" dirty="0"/>
          </a:p>
          <a:p>
            <a:pPr marL="882650" lvl="1" indent="-285750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endParaRPr lang="en" sz="1800" dirty="0" smtClean="0"/>
          </a:p>
          <a:p>
            <a:pPr lvl="1"/>
            <a:endParaRPr lang="en" sz="1800" dirty="0" smtClean="0"/>
          </a:p>
          <a:p>
            <a:pPr lvl="1"/>
            <a:endParaRPr lang="en" sz="1800" dirty="0"/>
          </a:p>
          <a:p>
            <a:pPr lvl="1"/>
            <a:endParaRPr lang="en" sz="1800" dirty="0" smtClean="0"/>
          </a:p>
          <a:p>
            <a:pPr lvl="1"/>
            <a:endParaRPr lang="en" sz="1800" dirty="0"/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http</a:t>
            </a:r>
            <a:r>
              <a:rPr lang="en-US" sz="1600" dirty="0">
                <a:solidFill>
                  <a:srgbClr val="FF0000"/>
                </a:solidFill>
              </a:rPr>
              <a:t>://www.history.com/topics/russian-revolution/videos/joseph-stalin?m=528e394da93ae&amp;s=undefined&amp;f=1&amp;free=false</a:t>
            </a:r>
            <a:endParaRPr lang="en" sz="1600" dirty="0">
              <a:solidFill>
                <a:srgbClr val="FF0000"/>
              </a:solidFill>
            </a:endParaRPr>
          </a:p>
          <a:p>
            <a:pPr marL="596900" lvl="1" rtl="0">
              <a:spcBef>
                <a:spcPts val="0"/>
              </a:spcBef>
              <a:buClr>
                <a:schemeClr val="dk2"/>
              </a:buClr>
              <a:buSzPct val="100000"/>
            </a:pPr>
            <a:endParaRPr lang="en" sz="1800" dirty="0" smtClean="0"/>
          </a:p>
          <a:p>
            <a:pPr marL="882650" lvl="1" indent="-285750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endParaRPr lang="en" sz="1400" dirty="0"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832" y="808054"/>
            <a:ext cx="2482014" cy="3139306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459</Words>
  <Application>Microsoft Office PowerPoint</Application>
  <PresentationFormat>On-screen Show (16:9)</PresentationFormat>
  <Paragraphs>75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western</vt:lpstr>
      <vt:lpstr>Do Now</vt:lpstr>
      <vt:lpstr>Russian Revolution of 1917</vt:lpstr>
      <vt:lpstr>Ideas of the revolution</vt:lpstr>
      <vt:lpstr>Slide 4</vt:lpstr>
      <vt:lpstr>Ideas of the revolution</vt:lpstr>
      <vt:lpstr>Written Response </vt:lpstr>
      <vt:lpstr>Main shakers of the movement</vt:lpstr>
      <vt:lpstr>Vladimir Lenin and the Bolsheviks</vt:lpstr>
      <vt:lpstr>Joseph Stalin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Revolution of 1917</dc:title>
  <dc:creator>Luke Stewart</dc:creator>
  <cp:lastModifiedBy>johnl.stewart</cp:lastModifiedBy>
  <cp:revision>5</cp:revision>
  <dcterms:modified xsi:type="dcterms:W3CDTF">2015-04-30T11:01:08Z</dcterms:modified>
</cp:coreProperties>
</file>