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44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8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6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5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0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F3F0-07F6-481A-9817-0A6ECFCAFD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F7F7B4-1C9E-43E1-B74B-E5799E638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(509 B.C. – 476 A.D.)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2953" y="2017939"/>
            <a:ext cx="3333750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914" y="5693227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509 BC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270" y="2000024"/>
            <a:ext cx="5454651" cy="3575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6971" y="5693227"/>
            <a:ext cx="376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270 BC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7346" y="3787662"/>
            <a:ext cx="1097280" cy="1145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404" y="1421144"/>
            <a:ext cx="8915400" cy="4239904"/>
          </a:xfrm>
        </p:spPr>
        <p:txBody>
          <a:bodyPr/>
          <a:lstStyle/>
          <a:p>
            <a:r>
              <a:rPr lang="en-US" sz="2000" dirty="0" smtClean="0"/>
              <a:t>Located near the center of Italy, a peninsula located in the Mediterranean (how is this beneficial?)</a:t>
            </a:r>
          </a:p>
          <a:p>
            <a:r>
              <a:rPr lang="en-US" sz="2000" dirty="0" smtClean="0"/>
              <a:t>Unlike Greece, Italy’s geography helped its people to unite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3949" y="2546485"/>
            <a:ext cx="6866337" cy="40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 &amp; Senate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8726"/>
          <a:stretch/>
        </p:blipFill>
        <p:spPr>
          <a:xfrm>
            <a:off x="5193816" y="1640851"/>
            <a:ext cx="3709903" cy="226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3660" y="169588"/>
            <a:ext cx="2832578" cy="377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3165" y="4166391"/>
            <a:ext cx="4003073" cy="249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6747" y="4166391"/>
            <a:ext cx="6737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prstClr val="black"/>
                </a:solidFill>
              </a:rPr>
              <a:t>Republic</a:t>
            </a:r>
            <a:r>
              <a:rPr lang="en-US" sz="2000" dirty="0">
                <a:solidFill>
                  <a:prstClr val="black"/>
                </a:solidFill>
              </a:rPr>
              <a:t>: a form of government where officials were chosen by the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prstClr val="black"/>
                </a:solidFill>
              </a:rPr>
              <a:t>Senate</a:t>
            </a:r>
            <a:r>
              <a:rPr lang="en-US" sz="2000" dirty="0">
                <a:solidFill>
                  <a:prstClr val="black"/>
                </a:solidFill>
              </a:rPr>
              <a:t>: most powerful governing body in Rome, made up of patricians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prstClr val="black"/>
                </a:solidFill>
              </a:rPr>
              <a:t>Patricians</a:t>
            </a:r>
            <a:r>
              <a:rPr lang="en-US" sz="2000" dirty="0">
                <a:solidFill>
                  <a:prstClr val="black"/>
                </a:solidFill>
              </a:rPr>
              <a:t>: landholding upper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prstClr val="black"/>
                </a:solidFill>
              </a:rPr>
              <a:t>Plebeians</a:t>
            </a:r>
            <a:r>
              <a:rPr lang="en-US" sz="2000" dirty="0">
                <a:solidFill>
                  <a:prstClr val="black"/>
                </a:solidFill>
              </a:rPr>
              <a:t>: farmers, merchants, artisans, traders (had little power)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42" y="266540"/>
            <a:ext cx="8911687" cy="1280890"/>
          </a:xfrm>
        </p:spPr>
        <p:txBody>
          <a:bodyPr/>
          <a:lstStyle/>
          <a:p>
            <a:r>
              <a:rPr lang="en-US" dirty="0" smtClean="0"/>
              <a:t>Roman Contributions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4047311"/>
            <a:ext cx="3542641" cy="2211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8987" y="3772041"/>
            <a:ext cx="3489308" cy="2324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9382" y="1264555"/>
            <a:ext cx="3391168" cy="254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9752" y="234377"/>
            <a:ext cx="2482136" cy="3309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58" y="1704468"/>
            <a:ext cx="230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Aqueducts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842" y="6258605"/>
            <a:ext cx="257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Colosseum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0866" y="770021"/>
            <a:ext cx="19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Twelve Tables of Roman Law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729" y="6211669"/>
            <a:ext cx="292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Roads </a:t>
            </a:r>
            <a:r>
              <a:rPr lang="en-US" b="1" dirty="0">
                <a:solidFill>
                  <a:prstClr val="black"/>
                </a:solidFill>
                <a:sym typeface="Wingdings" panose="05000000000000000000" pitchFamily="2" charset="2"/>
              </a:rPr>
              <a:t> “all roads lead to Rome”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511" y="590320"/>
            <a:ext cx="8911687" cy="1280890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2741" y="2478911"/>
            <a:ext cx="2833687" cy="377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377" y="500743"/>
            <a:ext cx="3672226" cy="275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454" y="624739"/>
            <a:ext cx="3517803" cy="263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6393" y="3747612"/>
            <a:ext cx="3997202" cy="2997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5077" y="3862614"/>
            <a:ext cx="3843867" cy="288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238" y="6350257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The Arch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621" y="3378280"/>
            <a:ext cx="304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Architecture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958" y="3378280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Government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390" y="203003"/>
            <a:ext cx="10034336" cy="3057553"/>
          </a:xfrm>
        </p:spPr>
        <p:txBody>
          <a:bodyPr>
            <a:normAutofit/>
          </a:bodyPr>
          <a:lstStyle/>
          <a:p>
            <a:r>
              <a:rPr lang="en-US" dirty="0" smtClean="0"/>
              <a:t>How did the location of Greece and Rome allow them to be successful in trading as well as the spread of their culture?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7815" y="2101264"/>
            <a:ext cx="7423485" cy="45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the Roman Empire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5956" y="1660357"/>
          <a:ext cx="11213436" cy="476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359"/>
                <a:gridCol w="2803359"/>
                <a:gridCol w="2803359"/>
                <a:gridCol w="2803359"/>
              </a:tblGrid>
              <a:tr h="727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Military 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Political 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Causes</a:t>
                      </a:r>
                      <a:endParaRPr lang="en-US" dirty="0"/>
                    </a:p>
                  </a:txBody>
                  <a:tcPr/>
                </a:tc>
              </a:tr>
              <a:tr h="40366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Visigoths and other Germanic peoples</a:t>
                      </a:r>
                      <a:r>
                        <a:rPr lang="en-US" baseline="0" dirty="0" smtClean="0"/>
                        <a:t> invaded the empire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Roman army lacked training and discipline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Romans were forced to hire foreign soldiers to defend borders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Heavy taxes were necessary to support the government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Farmers</a:t>
                      </a:r>
                      <a:r>
                        <a:rPr lang="en-US" baseline="0" dirty="0" smtClean="0"/>
                        <a:t> left 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Middle class disappeared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Romans used too much slave 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Government became too strict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People stopped supporting government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Many officials were corrupt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Divided empire became weak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Population declined because of disease and war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People became selfish and lazy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Wisp</vt:lpstr>
      <vt:lpstr>Rome (509 B.C. – 476 A.D.)</vt:lpstr>
      <vt:lpstr>Geography of Rome</vt:lpstr>
      <vt:lpstr>Republic &amp; Senate</vt:lpstr>
      <vt:lpstr>Roman Contributions</vt:lpstr>
      <vt:lpstr>Cont.</vt:lpstr>
      <vt:lpstr>How did the location of Greece and Rome allow them to be successful in trading as well as the spread of their culture?</vt:lpstr>
      <vt:lpstr>The Fall of the Roman Empire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(509 B.C. – 476 A.D.)</dc:title>
  <dc:creator>Stewart, John L.</dc:creator>
  <cp:lastModifiedBy>Stewart, John L.</cp:lastModifiedBy>
  <cp:revision>1</cp:revision>
  <dcterms:created xsi:type="dcterms:W3CDTF">2015-09-02T10:56:22Z</dcterms:created>
  <dcterms:modified xsi:type="dcterms:W3CDTF">2015-09-02T10:56:34Z</dcterms:modified>
</cp:coreProperties>
</file>