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4"/>
  </p:handoutMasterIdLst>
  <p:sldIdLst>
    <p:sldId id="269" r:id="rId2"/>
    <p:sldId id="256" r:id="rId3"/>
    <p:sldId id="265" r:id="rId4"/>
    <p:sldId id="266" r:id="rId5"/>
    <p:sldId id="258" r:id="rId6"/>
    <p:sldId id="259" r:id="rId7"/>
    <p:sldId id="260" r:id="rId8"/>
    <p:sldId id="261" r:id="rId9"/>
    <p:sldId id="262" r:id="rId10"/>
    <p:sldId id="263" r:id="rId11"/>
    <p:sldId id="268"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61" d="100"/>
          <a:sy n="61" d="100"/>
        </p:scale>
        <p:origin x="-102" y="-26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ADCE6F-1570-4C9E-B3E5-06A1C5429F03}" type="datetimeFigureOut">
              <a:rPr lang="en-US" smtClean="0"/>
              <a:pPr/>
              <a:t>5/13/2015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2FDE25-9482-4634-9C92-4876A8E42EF6}" type="slidenum">
              <a:rPr lang="en-US" smtClean="0"/>
              <a:pPr/>
              <a:t>‹#›</a:t>
            </a:fld>
            <a:endParaRPr lang="en-US"/>
          </a:p>
        </p:txBody>
      </p:sp>
    </p:spTree>
    <p:extLst>
      <p:ext uri="{BB962C8B-B14F-4D97-AF65-F5344CB8AC3E}">
        <p14:creationId xmlns:p14="http://schemas.microsoft.com/office/powerpoint/2010/main" xmlns="" val="30877900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5/13/2015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5/13/2015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32000" y="19050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07200" y="1905000"/>
            <a:ext cx="4572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07200" y="4038600"/>
            <a:ext cx="4572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8839200" y="6248400"/>
            <a:ext cx="2540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4368800" y="6248400"/>
            <a:ext cx="38608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2032000" y="6248400"/>
            <a:ext cx="1727200" cy="457200"/>
          </a:xfrm>
        </p:spPr>
        <p:txBody>
          <a:bodyPr/>
          <a:lstStyle>
            <a:lvl1pPr>
              <a:defRPr/>
            </a:lvl1pPr>
          </a:lstStyle>
          <a:p>
            <a:fld id="{F9AE38BD-6165-402E-B35D-B6218F39E618}" type="slidenum">
              <a:rPr lang="en-US" altLang="en-US"/>
              <a:pPr/>
              <a:t>‹#›</a:t>
            </a:fld>
            <a:endParaRPr lang="en-US" altLang="en-US"/>
          </a:p>
        </p:txBody>
      </p:sp>
    </p:spTree>
    <p:extLst>
      <p:ext uri="{BB962C8B-B14F-4D97-AF65-F5344CB8AC3E}">
        <p14:creationId xmlns:p14="http://schemas.microsoft.com/office/powerpoint/2010/main" xmlns="" val="237515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32000" y="19050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07200" y="1905000"/>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839200" y="6248400"/>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3688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2032000" y="6248400"/>
            <a:ext cx="1727200" cy="457200"/>
          </a:xfrm>
        </p:spPr>
        <p:txBody>
          <a:bodyPr/>
          <a:lstStyle>
            <a:lvl1pPr>
              <a:defRPr/>
            </a:lvl1pPr>
          </a:lstStyle>
          <a:p>
            <a:fld id="{2179D40F-2D80-43E9-972F-C2CDA5E2EDC0}" type="slidenum">
              <a:rPr lang="en-US" altLang="en-US"/>
              <a:pPr/>
              <a:t>‹#›</a:t>
            </a:fld>
            <a:endParaRPr lang="en-US" altLang="en-US"/>
          </a:p>
        </p:txBody>
      </p:sp>
    </p:spTree>
    <p:extLst>
      <p:ext uri="{BB962C8B-B14F-4D97-AF65-F5344CB8AC3E}">
        <p14:creationId xmlns:p14="http://schemas.microsoft.com/office/powerpoint/2010/main" xmlns="" val="22740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032000" y="190500"/>
            <a:ext cx="9347200" cy="582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8839200" y="6248400"/>
            <a:ext cx="25400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4368800" y="6248400"/>
            <a:ext cx="38608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2032000" y="6248400"/>
            <a:ext cx="1727200" cy="457200"/>
          </a:xfrm>
        </p:spPr>
        <p:txBody>
          <a:bodyPr/>
          <a:lstStyle>
            <a:lvl1pPr>
              <a:defRPr/>
            </a:lvl1pPr>
          </a:lstStyle>
          <a:p>
            <a:fld id="{C1E9ED0B-4C4D-41AB-AAAE-2C4B00914217}" type="slidenum">
              <a:rPr lang="en-US" altLang="en-US"/>
              <a:pPr/>
              <a:t>‹#›</a:t>
            </a:fld>
            <a:endParaRPr lang="en-US" altLang="en-US"/>
          </a:p>
        </p:txBody>
      </p:sp>
    </p:spTree>
    <p:extLst>
      <p:ext uri="{BB962C8B-B14F-4D97-AF65-F5344CB8AC3E}">
        <p14:creationId xmlns:p14="http://schemas.microsoft.com/office/powerpoint/2010/main" xmlns="" val="336631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5/13/2015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5/13/2015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5/13/2015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5/13/2015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5/13/2015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5/13/2015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 id="2147483671" r:id="rId20"/>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normAutofit/>
          </a:bodyPr>
          <a:lstStyle/>
          <a:p>
            <a:r>
              <a:rPr lang="en-US" sz="2800" dirty="0" smtClean="0"/>
              <a:t>Take out your work from yesterday</a:t>
            </a:r>
          </a:p>
          <a:p>
            <a:r>
              <a:rPr lang="en-US" sz="2800" dirty="0" smtClean="0"/>
              <a:t>We will talk about it in just a moment so make sure it is completed and you’ve gone over it for your quiz</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Grp="1" noChangeArrowheads="1"/>
          </p:cNvSpPr>
          <p:nvPr>
            <p:ph type="title"/>
          </p:nvPr>
        </p:nvSpPr>
        <p:spPr/>
        <p:txBody>
          <a:bodyPr/>
          <a:lstStyle/>
          <a:p>
            <a:r>
              <a:rPr lang="en-US" altLang="en-US"/>
              <a:t>Camp David Accords</a:t>
            </a:r>
          </a:p>
        </p:txBody>
      </p:sp>
      <p:sp>
        <p:nvSpPr>
          <p:cNvPr id="30723" name="Rectangle 3"/>
          <p:cNvSpPr>
            <a:spLocks noGrp="1" noChangeArrowheads="1"/>
          </p:cNvSpPr>
          <p:nvPr>
            <p:ph type="body" sz="half" idx="1"/>
          </p:nvPr>
        </p:nvSpPr>
        <p:spPr>
          <a:xfrm>
            <a:off x="1524000" y="1600200"/>
            <a:ext cx="5715000" cy="4648200"/>
          </a:xfrm>
        </p:spPr>
        <p:txBody>
          <a:bodyPr>
            <a:normAutofit lnSpcReduction="10000"/>
          </a:bodyPr>
          <a:lstStyle/>
          <a:p>
            <a:pPr>
              <a:lnSpc>
                <a:spcPct val="90000"/>
              </a:lnSpc>
            </a:pPr>
            <a:r>
              <a:rPr lang="en-US" altLang="en-US" sz="2800" dirty="0"/>
              <a:t>Israel and Egypt </a:t>
            </a:r>
            <a:r>
              <a:rPr lang="en-US" altLang="en-US" sz="2800" dirty="0" smtClean="0"/>
              <a:t>would </a:t>
            </a:r>
            <a:r>
              <a:rPr lang="en-US" altLang="en-US" sz="2800" dirty="0"/>
              <a:t>sign a peace treaty in 1979 with U.S. Pres. Jimmy Carter mediating the Camp David Accords</a:t>
            </a:r>
          </a:p>
          <a:p>
            <a:pPr lvl="1">
              <a:lnSpc>
                <a:spcPct val="90000"/>
              </a:lnSpc>
            </a:pPr>
            <a:r>
              <a:rPr lang="en-US" altLang="en-US" sz="2400" dirty="0"/>
              <a:t>Israel would return the Sinai to Egypt in exchange for recognition.</a:t>
            </a:r>
          </a:p>
          <a:p>
            <a:pPr lvl="1">
              <a:lnSpc>
                <a:spcPct val="90000"/>
              </a:lnSpc>
            </a:pPr>
            <a:r>
              <a:rPr lang="en-US" altLang="en-US" sz="2400" dirty="0"/>
              <a:t>Israel had to negotiate a resolution of the Palestinian refugee dilemma. (Never happened)</a:t>
            </a:r>
          </a:p>
          <a:p>
            <a:pPr lvl="1">
              <a:lnSpc>
                <a:spcPct val="90000"/>
              </a:lnSpc>
            </a:pPr>
            <a:r>
              <a:rPr lang="en-US" altLang="en-US" sz="2400" dirty="0"/>
              <a:t>Made an all-out war between Israel and the Arab world less likely.</a:t>
            </a:r>
          </a:p>
        </p:txBody>
      </p:sp>
      <p:pic>
        <p:nvPicPr>
          <p:cNvPr id="30724" name="Picture 4" descr="24-0910a"/>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7239000" y="2667000"/>
            <a:ext cx="3429000" cy="23495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131774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hrinking_map_palestine_two_state_solution1.jpg"/>
          <p:cNvPicPr>
            <a:picLocks noGrp="1" noChangeAspect="1"/>
          </p:cNvPicPr>
          <p:nvPr>
            <p:ph idx="1"/>
          </p:nvPr>
        </p:nvPicPr>
        <p:blipFill>
          <a:blip r:embed="rId2"/>
          <a:stretch>
            <a:fillRect/>
          </a:stretch>
        </p:blipFill>
        <p:spPr>
          <a:xfrm>
            <a:off x="2045777" y="185980"/>
            <a:ext cx="7873139" cy="637084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Palestine</a:t>
            </a:r>
          </a:p>
        </p:txBody>
      </p:sp>
      <p:sp>
        <p:nvSpPr>
          <p:cNvPr id="11267" name="Rectangle 3"/>
          <p:cNvSpPr>
            <a:spLocks noGrp="1" noChangeArrowheads="1"/>
          </p:cNvSpPr>
          <p:nvPr>
            <p:ph type="body" sz="half" idx="1"/>
          </p:nvPr>
        </p:nvSpPr>
        <p:spPr>
          <a:xfrm>
            <a:off x="1828800" y="2362200"/>
            <a:ext cx="8382000" cy="4114800"/>
          </a:xfrm>
        </p:spPr>
        <p:txBody>
          <a:bodyPr>
            <a:normAutofit/>
          </a:bodyPr>
          <a:lstStyle/>
          <a:p>
            <a:pPr>
              <a:lnSpc>
                <a:spcPct val="100000"/>
              </a:lnSpc>
            </a:pPr>
            <a:r>
              <a:rPr lang="en-US" altLang="en-US" sz="2800" dirty="0"/>
              <a:t>After 1967, the refugees would form </a:t>
            </a:r>
            <a:r>
              <a:rPr lang="en-US" altLang="en-US" sz="2800" dirty="0" smtClean="0"/>
              <a:t>the Palestinian </a:t>
            </a:r>
            <a:r>
              <a:rPr lang="en-US" altLang="en-US" sz="2800" dirty="0"/>
              <a:t>L</a:t>
            </a:r>
            <a:r>
              <a:rPr lang="en-US" altLang="en-US" sz="2800" dirty="0" smtClean="0"/>
              <a:t>iberation Organization, </a:t>
            </a:r>
            <a:r>
              <a:rPr lang="en-US" altLang="en-US" sz="2800" dirty="0"/>
              <a:t>(PLO) under the leadership of </a:t>
            </a:r>
            <a:r>
              <a:rPr lang="en-US" altLang="en-US" sz="2800" dirty="0" err="1"/>
              <a:t>Yasir</a:t>
            </a:r>
            <a:r>
              <a:rPr lang="en-US" altLang="en-US" sz="2800" dirty="0"/>
              <a:t> Arafat</a:t>
            </a:r>
          </a:p>
          <a:p>
            <a:pPr>
              <a:lnSpc>
                <a:spcPct val="100000"/>
              </a:lnSpc>
            </a:pPr>
            <a:r>
              <a:rPr lang="en-US" altLang="en-US" sz="2800" dirty="0" smtClean="0"/>
              <a:t>In </a:t>
            </a:r>
            <a:r>
              <a:rPr lang="en-US" altLang="en-US" sz="2800" dirty="0"/>
              <a:t>1988, the PLO declared the independence of Palestine (the West Bank and Gaza)</a:t>
            </a:r>
          </a:p>
          <a:p>
            <a:pPr>
              <a:lnSpc>
                <a:spcPct val="100000"/>
              </a:lnSpc>
            </a:pPr>
            <a:r>
              <a:rPr lang="en-US" altLang="en-US" sz="2800" dirty="0" smtClean="0"/>
              <a:t>Conflict </a:t>
            </a:r>
            <a:r>
              <a:rPr lang="en-US" altLang="en-US" sz="2800" dirty="0"/>
              <a:t>still continues </a:t>
            </a:r>
            <a:r>
              <a:rPr lang="en-US" altLang="en-US" sz="2800" dirty="0" smtClean="0"/>
              <a:t>today</a:t>
            </a:r>
            <a:endParaRPr lang="en-US" altLang="en-US" sz="2800" dirty="0"/>
          </a:p>
        </p:txBody>
      </p:sp>
      <p:pic>
        <p:nvPicPr>
          <p:cNvPr id="11269" name="Picture 5" descr="arafat"/>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9895115" y="321468"/>
            <a:ext cx="1644650" cy="2182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750891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Palestine and the Arab-Israeli Conflict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101571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0" y="190501"/>
            <a:ext cx="7315200" cy="1527175"/>
          </a:xfrm>
        </p:spPr>
        <p:txBody>
          <a:bodyPr/>
          <a:lstStyle/>
          <a:p>
            <a:r>
              <a:rPr lang="en-US" altLang="en-US"/>
              <a:t>Middle East after World War II</a:t>
            </a:r>
          </a:p>
        </p:txBody>
      </p:sp>
      <p:sp>
        <p:nvSpPr>
          <p:cNvPr id="12291" name="Rectangle 3"/>
          <p:cNvSpPr>
            <a:spLocks noGrp="1" noChangeArrowheads="1"/>
          </p:cNvSpPr>
          <p:nvPr>
            <p:ph type="body" idx="1"/>
          </p:nvPr>
        </p:nvSpPr>
        <p:spPr>
          <a:xfrm>
            <a:off x="816429" y="1905000"/>
            <a:ext cx="10657114" cy="4495800"/>
          </a:xfrm>
        </p:spPr>
        <p:txBody>
          <a:bodyPr>
            <a:normAutofit/>
          </a:bodyPr>
          <a:lstStyle/>
          <a:p>
            <a:pPr>
              <a:lnSpc>
                <a:spcPct val="90000"/>
              </a:lnSpc>
            </a:pPr>
            <a:r>
              <a:rPr lang="en-US" altLang="en-US" sz="3200" dirty="0"/>
              <a:t>Middle Eastern nations achieved independence</a:t>
            </a:r>
          </a:p>
          <a:p>
            <a:pPr>
              <a:lnSpc>
                <a:spcPct val="90000"/>
              </a:lnSpc>
            </a:pPr>
            <a:r>
              <a:rPr lang="en-US" altLang="en-US" sz="3200" dirty="0"/>
              <a:t>The superpowers tried to secure </a:t>
            </a:r>
            <a:r>
              <a:rPr lang="en-US" altLang="en-US" sz="3200" dirty="0" smtClean="0"/>
              <a:t>allies</a:t>
            </a:r>
          </a:p>
          <a:p>
            <a:pPr>
              <a:lnSpc>
                <a:spcPct val="90000"/>
              </a:lnSpc>
            </a:pPr>
            <a:r>
              <a:rPr lang="en-US" altLang="en-US" sz="3200" dirty="0" smtClean="0"/>
              <a:t>Why?</a:t>
            </a:r>
            <a:endParaRPr lang="en-US" altLang="en-US" sz="2800" dirty="0" smtClean="0"/>
          </a:p>
          <a:p>
            <a:pPr lvl="1">
              <a:lnSpc>
                <a:spcPct val="90000"/>
              </a:lnSpc>
            </a:pPr>
            <a:r>
              <a:rPr lang="en-US" altLang="en-US" sz="2800" dirty="0" smtClean="0"/>
              <a:t>Strategic </a:t>
            </a:r>
            <a:r>
              <a:rPr lang="en-US" altLang="en-US" sz="2800" dirty="0"/>
              <a:t>importance in the Cold War</a:t>
            </a:r>
          </a:p>
          <a:p>
            <a:pPr lvl="1">
              <a:lnSpc>
                <a:spcPct val="90000"/>
              </a:lnSpc>
            </a:pPr>
            <a:r>
              <a:rPr lang="en-US" altLang="en-US" sz="2800" dirty="0"/>
              <a:t>Vital petroleum </a:t>
            </a:r>
            <a:r>
              <a:rPr lang="en-US" altLang="en-US" sz="2800" dirty="0" smtClean="0"/>
              <a:t>(oil) fields</a:t>
            </a:r>
            <a:endParaRPr lang="en-US" altLang="en-US" sz="2800" dirty="0"/>
          </a:p>
        </p:txBody>
      </p:sp>
    </p:spTree>
    <p:extLst>
      <p:ext uri="{BB962C8B-B14F-4D97-AF65-F5344CB8AC3E}">
        <p14:creationId xmlns:p14="http://schemas.microsoft.com/office/powerpoint/2010/main" xmlns="" val="1386609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rrowheads="1"/>
          </p:cNvPicPr>
          <p:nvPr>
            <p:ph/>
          </p:nvPr>
        </p:nvPicPr>
        <p:blipFill>
          <a:blip r:embed="rId2">
            <a:extLst>
              <a:ext uri="{28A0092B-C50C-407E-A947-70E740481C1C}">
                <a14:useLocalDpi xmlns:a14="http://schemas.microsoft.com/office/drawing/2010/main" xmlns="" val="0"/>
              </a:ext>
            </a:extLst>
          </a:blip>
          <a:srcRect/>
          <a:stretch>
            <a:fillRect/>
          </a:stretch>
        </p:blipFill>
        <p:spPr>
          <a:xfrm>
            <a:off x="2198914" y="173945"/>
            <a:ext cx="7511143" cy="6380162"/>
          </a:xfrm>
          <a:noFill/>
          <a:ln/>
          <a:extLst>
            <a:ext uri="{91240B29-F687-4F45-9708-019B960494DF}">
              <a14:hiddenLine xmlns:a14="http://schemas.microsoft.com/office/drawing/2010/main" xmlns=""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xmlns="" val="1805689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Israel</a:t>
            </a:r>
          </a:p>
        </p:txBody>
      </p:sp>
      <p:sp>
        <p:nvSpPr>
          <p:cNvPr id="7171" name="Rectangle 3"/>
          <p:cNvSpPr>
            <a:spLocks noGrp="1" noChangeArrowheads="1"/>
          </p:cNvSpPr>
          <p:nvPr>
            <p:ph type="body" idx="1"/>
          </p:nvPr>
        </p:nvSpPr>
        <p:spPr>
          <a:xfrm>
            <a:off x="827313" y="1763486"/>
            <a:ext cx="10646229" cy="4484914"/>
          </a:xfrm>
        </p:spPr>
        <p:txBody>
          <a:bodyPr>
            <a:normAutofit/>
          </a:bodyPr>
          <a:lstStyle/>
          <a:p>
            <a:pPr>
              <a:lnSpc>
                <a:spcPct val="90000"/>
              </a:lnSpc>
            </a:pPr>
            <a:r>
              <a:rPr lang="en-US" altLang="en-US" sz="3200" dirty="0"/>
              <a:t>With the end of WWII, the Arab-Israeli conflict became the major political and military problem in the Middle East.</a:t>
            </a:r>
          </a:p>
          <a:p>
            <a:pPr>
              <a:lnSpc>
                <a:spcPct val="90000"/>
              </a:lnSpc>
            </a:pPr>
            <a:r>
              <a:rPr lang="en-US" altLang="en-US" sz="3200" dirty="0"/>
              <a:t>After the Holocaust, many of the survivors had no place to go.</a:t>
            </a:r>
          </a:p>
          <a:p>
            <a:pPr>
              <a:lnSpc>
                <a:spcPct val="90000"/>
              </a:lnSpc>
            </a:pPr>
            <a:r>
              <a:rPr lang="en-US" altLang="en-US" sz="3200" dirty="0"/>
              <a:t>Many Jews (Zionists) believed that they should have a homeland of their own.</a:t>
            </a:r>
          </a:p>
          <a:p>
            <a:pPr>
              <a:lnSpc>
                <a:spcPct val="90000"/>
              </a:lnSpc>
            </a:pPr>
            <a:r>
              <a:rPr lang="en-US" altLang="en-US" sz="3200" dirty="0"/>
              <a:t>They concentrated on the biblical area of Israel</a:t>
            </a:r>
          </a:p>
        </p:txBody>
      </p:sp>
    </p:spTree>
    <p:extLst>
      <p:ext uri="{BB962C8B-B14F-4D97-AF65-F5344CB8AC3E}">
        <p14:creationId xmlns:p14="http://schemas.microsoft.com/office/powerpoint/2010/main" xmlns="" val="3632888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Israel</a:t>
            </a:r>
          </a:p>
        </p:txBody>
      </p:sp>
      <p:sp>
        <p:nvSpPr>
          <p:cNvPr id="8195" name="Rectangle 3"/>
          <p:cNvSpPr>
            <a:spLocks noGrp="1" noChangeArrowheads="1"/>
          </p:cNvSpPr>
          <p:nvPr>
            <p:ph type="body" idx="1"/>
          </p:nvPr>
        </p:nvSpPr>
        <p:spPr>
          <a:xfrm>
            <a:off x="1088571" y="1905000"/>
            <a:ext cx="10058400" cy="4572000"/>
          </a:xfrm>
        </p:spPr>
        <p:txBody>
          <a:bodyPr>
            <a:normAutofit/>
          </a:bodyPr>
          <a:lstStyle/>
          <a:p>
            <a:pPr>
              <a:lnSpc>
                <a:spcPct val="90000"/>
              </a:lnSpc>
            </a:pPr>
            <a:r>
              <a:rPr lang="en-US" altLang="en-US" sz="2800" dirty="0"/>
              <a:t>After WWI, the area had become the British mandate of Palestine.</a:t>
            </a:r>
          </a:p>
          <a:p>
            <a:pPr>
              <a:lnSpc>
                <a:spcPct val="90000"/>
              </a:lnSpc>
            </a:pPr>
            <a:r>
              <a:rPr lang="en-US" altLang="en-US" sz="2800" dirty="0"/>
              <a:t>When Jewish immigration accelerated, friction was created between Jews and Palestinian Arabs</a:t>
            </a:r>
          </a:p>
          <a:p>
            <a:pPr>
              <a:lnSpc>
                <a:spcPct val="90000"/>
              </a:lnSpc>
            </a:pPr>
            <a:r>
              <a:rPr lang="en-US" altLang="en-US" sz="2800" dirty="0"/>
              <a:t>After 1945, Zionists and Palestinian Arabs wanted individual nations and both felt they had claim to Palestine.</a:t>
            </a:r>
          </a:p>
          <a:p>
            <a:pPr>
              <a:lnSpc>
                <a:spcPct val="90000"/>
              </a:lnSpc>
            </a:pPr>
            <a:r>
              <a:rPr lang="en-US" altLang="en-US" sz="2800" dirty="0"/>
              <a:t>Britain withdrew in 1947 and the U.N. proposed that the country be </a:t>
            </a:r>
            <a:r>
              <a:rPr lang="en-US" altLang="en-US" sz="2800" dirty="0" smtClean="0"/>
              <a:t>partitioned (“divided”) </a:t>
            </a:r>
            <a:r>
              <a:rPr lang="en-US" altLang="en-US" sz="2800" dirty="0"/>
              <a:t>50/50</a:t>
            </a:r>
          </a:p>
        </p:txBody>
      </p:sp>
    </p:spTree>
    <p:extLst>
      <p:ext uri="{BB962C8B-B14F-4D97-AF65-F5344CB8AC3E}">
        <p14:creationId xmlns:p14="http://schemas.microsoft.com/office/powerpoint/2010/main" xmlns="" val="2472210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Israel</a:t>
            </a:r>
          </a:p>
        </p:txBody>
      </p:sp>
      <p:sp>
        <p:nvSpPr>
          <p:cNvPr id="9219" name="Rectangle 3"/>
          <p:cNvSpPr>
            <a:spLocks noGrp="1" noChangeArrowheads="1"/>
          </p:cNvSpPr>
          <p:nvPr>
            <p:ph type="body" idx="1"/>
          </p:nvPr>
        </p:nvSpPr>
        <p:spPr>
          <a:xfrm>
            <a:off x="913795" y="1905000"/>
            <a:ext cx="10353761" cy="4114800"/>
          </a:xfrm>
        </p:spPr>
        <p:txBody>
          <a:bodyPr>
            <a:normAutofit/>
          </a:bodyPr>
          <a:lstStyle/>
          <a:p>
            <a:pPr>
              <a:lnSpc>
                <a:spcPct val="90000"/>
              </a:lnSpc>
            </a:pPr>
            <a:r>
              <a:rPr lang="en-US" altLang="en-US" sz="2800" dirty="0"/>
              <a:t>A war broke out when the Jews, certain of U.S. and Soviet support, declared their independence and the creation of a new state of Israel on May 14, 1948.</a:t>
            </a:r>
          </a:p>
          <a:p>
            <a:pPr>
              <a:lnSpc>
                <a:spcPct val="90000"/>
              </a:lnSpc>
            </a:pPr>
            <a:r>
              <a:rPr lang="en-US" altLang="en-US" sz="2800" dirty="0"/>
              <a:t>When fighting ended in 1949, the Israelis had conquered more territory than had been envisioned in the U.N. plan, and the rest of the territory fell to Egypt and Jordan, rather than forming an independent Palestinian state.</a:t>
            </a:r>
          </a:p>
          <a:p>
            <a:pPr>
              <a:lnSpc>
                <a:spcPct val="90000"/>
              </a:lnSpc>
            </a:pPr>
            <a:r>
              <a:rPr lang="en-US" altLang="en-US" sz="2800" dirty="0"/>
              <a:t>Palestinian Arab refugees fled to Lebanon, the West Bank, and the Gaza strip.  </a:t>
            </a:r>
          </a:p>
        </p:txBody>
      </p:sp>
    </p:spTree>
    <p:extLst>
      <p:ext uri="{BB962C8B-B14F-4D97-AF65-F5344CB8AC3E}">
        <p14:creationId xmlns:p14="http://schemas.microsoft.com/office/powerpoint/2010/main" xmlns="" val="3068574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9314" y="76200"/>
            <a:ext cx="4648200" cy="6324600"/>
          </a:xfrm>
          <a:prstGeom prst="rect">
            <a:avLst/>
          </a:prstGeom>
          <a:noFill/>
          <a:extLst>
            <a:ext uri="{909E8E84-426E-40DD-AFC4-6F175D3DCCD1}">
              <a14:hiddenFill xmlns:a14="http://schemas.microsoft.com/office/drawing/2010/main" xmlns="">
                <a:solidFill>
                  <a:srgbClr val="FFFFFF"/>
                </a:solidFill>
              </a14:hiddenFill>
            </a:ext>
          </a:extLst>
        </p:spPr>
      </p:pic>
      <p:pic>
        <p:nvPicPr>
          <p:cNvPr id="28677"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1" y="38100"/>
            <a:ext cx="4460875" cy="6400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0585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Israel</a:t>
            </a:r>
          </a:p>
        </p:txBody>
      </p:sp>
      <p:sp>
        <p:nvSpPr>
          <p:cNvPr id="10243" name="Rectangle 3"/>
          <p:cNvSpPr>
            <a:spLocks noGrp="1" noChangeArrowheads="1"/>
          </p:cNvSpPr>
          <p:nvPr>
            <p:ph type="body" sz="half" idx="1"/>
          </p:nvPr>
        </p:nvSpPr>
        <p:spPr>
          <a:xfrm>
            <a:off x="718458" y="1959429"/>
            <a:ext cx="10660742" cy="4572000"/>
          </a:xfrm>
        </p:spPr>
        <p:txBody>
          <a:bodyPr/>
          <a:lstStyle/>
          <a:p>
            <a:pPr>
              <a:lnSpc>
                <a:spcPct val="80000"/>
              </a:lnSpc>
            </a:pPr>
            <a:r>
              <a:rPr lang="en-US" altLang="en-US" sz="2800" dirty="0"/>
              <a:t>Israel would fight victorious wars in 1956 against Egypt, and 1967 against Egypt, Syria, and Jordan, securing much of the territory around Israel</a:t>
            </a:r>
          </a:p>
          <a:p>
            <a:pPr>
              <a:lnSpc>
                <a:spcPct val="80000"/>
              </a:lnSpc>
            </a:pPr>
            <a:r>
              <a:rPr lang="en-US" altLang="en-US" sz="2800" dirty="0">
                <a:cs typeface="Times New Roman" panose="02020603050405020304" pitchFamily="18" charset="0"/>
              </a:rPr>
              <a:t>Yom Kippur War (1973)</a:t>
            </a:r>
          </a:p>
          <a:p>
            <a:pPr lvl="1">
              <a:lnSpc>
                <a:spcPct val="80000"/>
              </a:lnSpc>
            </a:pPr>
            <a:r>
              <a:rPr lang="en-US" altLang="en-US" sz="2400" dirty="0">
                <a:cs typeface="Times New Roman" panose="02020603050405020304" pitchFamily="18" charset="0"/>
              </a:rPr>
              <a:t>Syria and Egypt launched a surprise attack against Israel</a:t>
            </a:r>
          </a:p>
          <a:p>
            <a:pPr lvl="1">
              <a:lnSpc>
                <a:spcPct val="80000"/>
              </a:lnSpc>
            </a:pPr>
            <a:r>
              <a:rPr lang="en-US" altLang="en-US" sz="2400" dirty="0">
                <a:cs typeface="Times New Roman" panose="02020603050405020304" pitchFamily="18" charset="0"/>
              </a:rPr>
              <a:t>Soviet Union supplied the Arabs and the U.S. supplied the Israeli allies</a:t>
            </a:r>
          </a:p>
          <a:p>
            <a:pPr lvl="1">
              <a:lnSpc>
                <a:spcPct val="80000"/>
              </a:lnSpc>
            </a:pPr>
            <a:r>
              <a:rPr lang="en-US" altLang="en-US" sz="2400" dirty="0">
                <a:cs typeface="Times New Roman" panose="02020603050405020304" pitchFamily="18" charset="0"/>
              </a:rPr>
              <a:t>The seven Arab members of the Organization of Petroleum Exporting Countries (OPEC) imposed a boycott of oil sales to countries seen as friendly to Israel. (October 1973 to March 1974)</a:t>
            </a:r>
            <a:endParaRPr lang="en-US" altLang="en-US" sz="2400" dirty="0"/>
          </a:p>
        </p:txBody>
      </p:sp>
    </p:spTree>
    <p:extLst>
      <p:ext uri="{BB962C8B-B14F-4D97-AF65-F5344CB8AC3E}">
        <p14:creationId xmlns:p14="http://schemas.microsoft.com/office/powerpoint/2010/main" xmlns="" val="30440888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Damask</Template>
  <TotalTime>547</TotalTime>
  <Words>484</Words>
  <Application>Microsoft Office PowerPoint</Application>
  <PresentationFormat>Custom</PresentationFormat>
  <Paragraphs>39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Damask</vt:lpstr>
      <vt:lpstr>DO Now</vt:lpstr>
      <vt:lpstr>Palestine and the Arab-Israeli Conflict</vt:lpstr>
      <vt:lpstr>Middle East after World War II</vt:lpstr>
      <vt:lpstr>Slide 4</vt:lpstr>
      <vt:lpstr>Israel</vt:lpstr>
      <vt:lpstr>Israel</vt:lpstr>
      <vt:lpstr>Israel</vt:lpstr>
      <vt:lpstr>Slide 8</vt:lpstr>
      <vt:lpstr>Israel</vt:lpstr>
      <vt:lpstr>Camp David Accords</vt:lpstr>
      <vt:lpstr>Slide 11</vt:lpstr>
      <vt:lpstr>Palestine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Palestine and the Arab-Israeli Conflict</dc:title>
  <dc:creator>Luke Stewart</dc:creator>
  <cp:lastModifiedBy>johnl.stewart</cp:lastModifiedBy>
  <cp:revision>18</cp:revision>
  <dcterms:created xsi:type="dcterms:W3CDTF">2014-12-09T00:02:28Z</dcterms:created>
  <dcterms:modified xsi:type="dcterms:W3CDTF">2015-05-13T11:02:38Z</dcterms:modified>
</cp:coreProperties>
</file>