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85" r:id="rId2"/>
    <p:sldId id="256" r:id="rId3"/>
    <p:sldId id="257" r:id="rId4"/>
    <p:sldId id="269" r:id="rId5"/>
    <p:sldId id="268" r:id="rId6"/>
    <p:sldId id="262" r:id="rId7"/>
    <p:sldId id="272" r:id="rId8"/>
    <p:sldId id="261" r:id="rId9"/>
    <p:sldId id="274" r:id="rId10"/>
    <p:sldId id="265" r:id="rId11"/>
    <p:sldId id="276" r:id="rId12"/>
    <p:sldId id="260" r:id="rId13"/>
    <p:sldId id="259" r:id="rId14"/>
    <p:sldId id="263" r:id="rId15"/>
    <p:sldId id="284" r:id="rId16"/>
    <p:sldId id="264" r:id="rId17"/>
    <p:sldId id="266" r:id="rId18"/>
    <p:sldId id="258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92" autoAdjust="0"/>
  </p:normalViewPr>
  <p:slideViewPr>
    <p:cSldViewPr snapToGrid="0" snapToObjects="1"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1E65454-1F7E-E24B-A680-B95583FECD9E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/>
              <a:pPr/>
              <a:t>‹#›</a:t>
            </a:fld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1E65454-1F7E-E24B-A680-B95583FECD9E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5454-1F7E-E24B-A680-B95583FECD9E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1E65454-1F7E-E24B-A680-B95583FECD9E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A47BD6F5-62F8-6A4A-B01C-72E3F43B5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61" y="1401096"/>
            <a:ext cx="8922774" cy="52799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Pick up the handout from the front table</a:t>
            </a:r>
          </a:p>
          <a:p>
            <a:r>
              <a:rPr lang="en-US" sz="2800" dirty="0" smtClean="0"/>
              <a:t>This is your Do Now. It covers the causes of the French Revolution, which you should have some idea of from the </a:t>
            </a:r>
            <a:r>
              <a:rPr lang="en-US" sz="2800" dirty="0" err="1" smtClean="0"/>
              <a:t>WebQuest</a:t>
            </a:r>
            <a:r>
              <a:rPr lang="en-US" sz="2800" dirty="0" smtClean="0"/>
              <a:t> yesterday. However, it’s really important you understand </a:t>
            </a:r>
            <a:r>
              <a:rPr lang="en-US" sz="2800" u="sng" dirty="0" smtClean="0"/>
              <a:t>who</a:t>
            </a:r>
            <a:r>
              <a:rPr lang="en-US" sz="2800" dirty="0" smtClean="0"/>
              <a:t> and </a:t>
            </a:r>
            <a:r>
              <a:rPr lang="en-US" sz="2800" u="sng" dirty="0" smtClean="0"/>
              <a:t>why</a:t>
            </a:r>
            <a:r>
              <a:rPr lang="en-US" sz="2800" dirty="0" smtClean="0"/>
              <a:t> the French people started a revolution.</a:t>
            </a:r>
          </a:p>
          <a:p>
            <a:r>
              <a:rPr lang="en-US" sz="2800" dirty="0" smtClean="0"/>
              <a:t>You can answer the 7 tasks on the back of the sheet. You have 25 minutes and whatever you don’t finish is homework.</a:t>
            </a:r>
          </a:p>
          <a:p>
            <a:pPr marL="117475" indent="-117475">
              <a:buNone/>
            </a:pPr>
            <a:r>
              <a:rPr lang="en-US" sz="2800" dirty="0" smtClean="0"/>
              <a:t>*Turn in the </a:t>
            </a:r>
            <a:r>
              <a:rPr lang="en-US" sz="2800" dirty="0" err="1" smtClean="0"/>
              <a:t>WebQuest</a:t>
            </a:r>
            <a:r>
              <a:rPr lang="en-US" sz="2800" dirty="0" smtClean="0"/>
              <a:t> from yesterday, if you haven’t already*</a:t>
            </a: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1026" name="Picture 2" descr="http://fc05.deviantart.net/fs70/f/2012/186/c/8/france_flag_by_think0-d563k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5265" y="220919"/>
            <a:ext cx="2254270" cy="1268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7"/>
            <a:ext cx="9144000" cy="4924969"/>
          </a:xfrm>
        </p:spPr>
        <p:txBody>
          <a:bodyPr>
            <a:normAutofit fontScale="85000" lnSpcReduction="10000"/>
          </a:bodyPr>
          <a:lstStyle/>
          <a:p>
            <a:pPr lvl="0">
              <a:buFont typeface="+mj-lt"/>
              <a:buAutoNum type="arabicPeriod" startAt="3"/>
            </a:pPr>
            <a:r>
              <a:rPr lang="en-US" sz="3800" b="1" dirty="0" smtClean="0"/>
              <a:t>Napoleon Rules France Continued…</a:t>
            </a:r>
            <a:endParaRPr lang="en-US" sz="3300" b="1" dirty="0" smtClean="0"/>
          </a:p>
          <a:p>
            <a:pPr lvl="1">
              <a:buFont typeface="+mj-lt"/>
              <a:buAutoNum type="alphaLcPeriod"/>
            </a:pPr>
            <a:r>
              <a:rPr lang="en-US" sz="2800" dirty="0" smtClean="0"/>
              <a:t>Crowned himself </a:t>
            </a:r>
            <a:r>
              <a:rPr lang="en-US" sz="2800" b="1" u="sng" dirty="0" smtClean="0">
                <a:solidFill>
                  <a:srgbClr val="3366FF"/>
                </a:solidFill>
              </a:rPr>
              <a:t>emperor</a:t>
            </a:r>
            <a:r>
              <a:rPr lang="en-US" sz="2800" dirty="0" smtClean="0"/>
              <a:t> in 1804- took crown from pope and placed on own head</a:t>
            </a:r>
          </a:p>
          <a:p>
            <a:pPr lvl="1">
              <a:buFont typeface="+mj-lt"/>
              <a:buAutoNum type="alphaLcPeriod"/>
            </a:pPr>
            <a:r>
              <a:rPr lang="en-US" sz="2800" dirty="0" smtClean="0"/>
              <a:t>Sold </a:t>
            </a:r>
            <a:r>
              <a:rPr lang="en-US" sz="2800" b="1" u="sng" dirty="0" smtClean="0">
                <a:solidFill>
                  <a:srgbClr val="3366FF"/>
                </a:solidFill>
              </a:rPr>
              <a:t>Louisiana Territory</a:t>
            </a:r>
            <a:r>
              <a:rPr lang="en-US" sz="2800" dirty="0" smtClean="0"/>
              <a:t> to President Jefferson in 1803 for $15 million</a:t>
            </a:r>
          </a:p>
          <a:p>
            <a:pPr lvl="1">
              <a:buFont typeface="+mj-lt"/>
              <a:buAutoNum type="alphaLcPeriod"/>
            </a:pPr>
            <a:r>
              <a:rPr lang="en-US" sz="2800" dirty="0" smtClean="0"/>
              <a:t>Created largest empire in Europe since the </a:t>
            </a:r>
            <a:r>
              <a:rPr lang="en-US" sz="2800" b="1" u="sng" dirty="0" smtClean="0">
                <a:solidFill>
                  <a:srgbClr val="3366FF"/>
                </a:solidFill>
              </a:rPr>
              <a:t>Romans</a:t>
            </a:r>
          </a:p>
          <a:p>
            <a:pPr lvl="1">
              <a:buFont typeface="+mj-lt"/>
              <a:buAutoNum type="alphaLcPeriod"/>
            </a:pPr>
            <a:r>
              <a:rPr lang="en-US" sz="2800" dirty="0" smtClean="0"/>
              <a:t>Lost naval Battle of Trafalgar to </a:t>
            </a:r>
            <a:r>
              <a:rPr lang="en-US" sz="2800" b="1" u="sng" dirty="0" smtClean="0">
                <a:solidFill>
                  <a:srgbClr val="3366FF"/>
                </a:solidFill>
              </a:rPr>
              <a:t>British</a:t>
            </a:r>
            <a:r>
              <a:rPr lang="en-US" sz="2800" dirty="0" smtClean="0"/>
              <a:t> and Horatio Nelson which had 2 effects: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800" dirty="0" smtClean="0"/>
              <a:t>Ensured supremacy of </a:t>
            </a:r>
            <a:r>
              <a:rPr lang="en-US" sz="2800" b="1" u="sng" dirty="0" smtClean="0">
                <a:solidFill>
                  <a:srgbClr val="3366FF"/>
                </a:solidFill>
              </a:rPr>
              <a:t>British navy</a:t>
            </a:r>
            <a:r>
              <a:rPr lang="en-US" sz="2800" dirty="0" smtClean="0"/>
              <a:t> for next 100 years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800" dirty="0" smtClean="0"/>
              <a:t>Forced Napoleon to give up plans for </a:t>
            </a:r>
            <a:r>
              <a:rPr lang="en-US" sz="2800" b="1" u="sng" dirty="0" smtClean="0">
                <a:solidFill>
                  <a:srgbClr val="3366FF"/>
                </a:solidFill>
              </a:rPr>
              <a:t>Britain</a:t>
            </a:r>
          </a:p>
          <a:p>
            <a:pPr lvl="1">
              <a:buFont typeface="+mj-lt"/>
              <a:buAutoNum type="alphaLcPeriod"/>
            </a:pPr>
            <a:r>
              <a:rPr lang="en-US" sz="3300" dirty="0" smtClean="0"/>
              <a:t>By 1812 Napoleon controlled </a:t>
            </a:r>
            <a:r>
              <a:rPr lang="en-US" sz="3300" b="1" u="sng" dirty="0" smtClean="0">
                <a:solidFill>
                  <a:srgbClr val="3366FF"/>
                </a:solidFill>
              </a:rPr>
              <a:t>Spain,</a:t>
            </a:r>
            <a:r>
              <a:rPr lang="en-US" sz="3300" dirty="0" smtClean="0"/>
              <a:t> Grand Duchy of Warsaw, and </a:t>
            </a:r>
            <a:r>
              <a:rPr lang="en-US" sz="3300" b="1" u="sng" dirty="0" smtClean="0">
                <a:solidFill>
                  <a:srgbClr val="3366FF"/>
                </a:solidFill>
              </a:rPr>
              <a:t>German</a:t>
            </a:r>
            <a:r>
              <a:rPr lang="en-US" sz="3300" dirty="0" smtClean="0"/>
              <a:t> Kingdoms as well as France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Louisiana Purchase, 1803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" y="621665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Comic Sans MS" charset="0"/>
              </a:rPr>
              <a:t>$15,000,000</a:t>
            </a:r>
          </a:p>
        </p:txBody>
      </p:sp>
      <p:pic>
        <p:nvPicPr>
          <p:cNvPr id="5129" name="Picture 9" descr="DIVI156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 b="4327"/>
          <a:stretch>
            <a:fillRect/>
          </a:stretch>
        </p:blipFill>
        <p:spPr bwMode="auto">
          <a:xfrm>
            <a:off x="914400" y="1219200"/>
            <a:ext cx="7315200" cy="47513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94" y="1400767"/>
            <a:ext cx="9144000" cy="4924969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 startAt="4"/>
            </a:pPr>
            <a:r>
              <a:rPr lang="en-US" sz="3600" b="1" dirty="0" smtClean="0"/>
              <a:t>Three Costly Mistakes</a:t>
            </a:r>
          </a:p>
          <a:p>
            <a:pPr lvl="1">
              <a:buFont typeface="+mj-lt"/>
              <a:buAutoNum type="alphaLcPeriod"/>
            </a:pPr>
            <a:r>
              <a:rPr lang="en-US" sz="3600" b="1" u="sng" dirty="0" smtClean="0">
                <a:solidFill>
                  <a:srgbClr val="3366FF"/>
                </a:solidFill>
              </a:rPr>
              <a:t>Continental System: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800" dirty="0" smtClean="0"/>
              <a:t>To crush Great Britain, Napoleon used a </a:t>
            </a:r>
            <a:r>
              <a:rPr lang="en-US" sz="2800" b="1" u="sng" dirty="0" smtClean="0">
                <a:solidFill>
                  <a:srgbClr val="3366FF"/>
                </a:solidFill>
              </a:rPr>
              <a:t>blockade</a:t>
            </a:r>
            <a:r>
              <a:rPr lang="en-US" sz="2800" dirty="0" smtClean="0"/>
              <a:t> to prevent trade and communication between Great Britain and Europe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3200" dirty="0" smtClean="0"/>
              <a:t>Not tight enough, </a:t>
            </a:r>
            <a:r>
              <a:rPr lang="en-US" sz="3200" b="1" u="sng" dirty="0" smtClean="0">
                <a:solidFill>
                  <a:srgbClr val="3366FF"/>
                </a:solidFill>
              </a:rPr>
              <a:t>smugglers</a:t>
            </a:r>
            <a:r>
              <a:rPr lang="en-US" sz="3200" dirty="0" smtClean="0"/>
              <a:t> got through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3200" dirty="0" smtClean="0"/>
              <a:t>Great Britain responded with own blockade- more </a:t>
            </a:r>
            <a:r>
              <a:rPr lang="en-US" sz="3200" b="1" u="sng" dirty="0" smtClean="0">
                <a:solidFill>
                  <a:srgbClr val="3366FF"/>
                </a:solidFill>
              </a:rPr>
              <a:t>effective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3200" dirty="0" smtClean="0"/>
              <a:t>Led to </a:t>
            </a:r>
            <a:r>
              <a:rPr lang="en-US" sz="3200" b="1" u="sng" dirty="0" smtClean="0">
                <a:solidFill>
                  <a:srgbClr val="3366FF"/>
                </a:solidFill>
              </a:rPr>
              <a:t>War of 1812 </a:t>
            </a:r>
            <a:r>
              <a:rPr lang="en-US" sz="3200" dirty="0" smtClean="0"/>
              <a:t>(Great Britain vs. America)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>
            <a:normAutofit fontScale="92500" lnSpcReduction="20000"/>
          </a:bodyPr>
          <a:lstStyle/>
          <a:p>
            <a:pPr lvl="1">
              <a:buFont typeface="+mj-lt"/>
              <a:buAutoNum type="alphaLcPeriod" startAt="2"/>
            </a:pPr>
            <a:r>
              <a:rPr lang="en-US" sz="4400" b="1" dirty="0" smtClean="0"/>
              <a:t>The Peninsular War</a:t>
            </a:r>
            <a:endParaRPr lang="en-US" sz="4000" b="1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4400" b="1" u="sng" dirty="0" smtClean="0">
                <a:solidFill>
                  <a:srgbClr val="3366FF"/>
                </a:solidFill>
              </a:rPr>
              <a:t>Guerrilla</a:t>
            </a:r>
            <a:r>
              <a:rPr lang="en-US" sz="4400" dirty="0" smtClean="0"/>
              <a:t> fighters in Spain resisted Napoleon’s forces who were trying to enforce Continental System on Spain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4400" dirty="0" smtClean="0"/>
              <a:t>Napoleon loses </a:t>
            </a:r>
            <a:r>
              <a:rPr lang="en-US" sz="4400" b="1" u="sng" dirty="0" smtClean="0">
                <a:solidFill>
                  <a:srgbClr val="3366FF"/>
                </a:solidFill>
              </a:rPr>
              <a:t>300,000</a:t>
            </a:r>
            <a:r>
              <a:rPr lang="en-US" sz="4400" dirty="0" smtClean="0"/>
              <a:t> men which weakens French Empire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Bonaparte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802140"/>
          </a:xfrm>
        </p:spPr>
        <p:txBody>
          <a:bodyPr>
            <a:normAutofit lnSpcReduction="10000"/>
          </a:bodyPr>
          <a:lstStyle/>
          <a:p>
            <a:pPr lvl="1">
              <a:buFont typeface="+mj-lt"/>
              <a:buAutoNum type="alphaLcPeriod" startAt="3"/>
            </a:pPr>
            <a:r>
              <a:rPr lang="en-US" sz="3500" b="1" dirty="0" smtClean="0"/>
              <a:t>Invasion of Russia</a:t>
            </a:r>
            <a:endParaRPr lang="en-US" sz="3000" b="1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3000" dirty="0" smtClean="0"/>
              <a:t>Breakdown on </a:t>
            </a:r>
            <a:r>
              <a:rPr lang="en-US" sz="3000" b="1" u="sng" dirty="0" smtClean="0">
                <a:solidFill>
                  <a:srgbClr val="3366FF"/>
                </a:solidFill>
              </a:rPr>
              <a:t>Russian-French</a:t>
            </a:r>
            <a:r>
              <a:rPr lang="en-US" sz="3000" dirty="0" smtClean="0"/>
              <a:t> alliance caused Napoleon to invade Russia</a:t>
            </a:r>
            <a:endParaRPr lang="en-US" sz="26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3000" dirty="0" smtClean="0"/>
              <a:t>Napoleon brought </a:t>
            </a:r>
            <a:r>
              <a:rPr lang="en-US" sz="3000" b="1" u="sng" dirty="0" smtClean="0">
                <a:solidFill>
                  <a:srgbClr val="3366FF"/>
                </a:solidFill>
              </a:rPr>
              <a:t>420,000</a:t>
            </a:r>
            <a:r>
              <a:rPr lang="en-US" sz="3000" dirty="0" smtClean="0"/>
              <a:t> soldiers</a:t>
            </a:r>
            <a:endParaRPr lang="en-US" sz="26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3000" dirty="0" smtClean="0"/>
              <a:t>Russians used </a:t>
            </a:r>
            <a:r>
              <a:rPr lang="en-US" sz="3000" b="1" u="sng" dirty="0" smtClean="0">
                <a:solidFill>
                  <a:srgbClr val="3366FF"/>
                </a:solidFill>
              </a:rPr>
              <a:t>scorched earth</a:t>
            </a:r>
            <a:r>
              <a:rPr lang="en-US" sz="3000" dirty="0" smtClean="0"/>
              <a:t> policy- burning supplies to hinder enemy</a:t>
            </a:r>
            <a:endParaRPr lang="en-US" sz="26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3000" dirty="0" smtClean="0"/>
              <a:t>Czar Alexander destroys </a:t>
            </a:r>
            <a:r>
              <a:rPr lang="en-US" sz="3000" b="1" u="sng" dirty="0" smtClean="0">
                <a:solidFill>
                  <a:srgbClr val="3366FF"/>
                </a:solidFill>
              </a:rPr>
              <a:t>Moscow</a:t>
            </a:r>
            <a:r>
              <a:rPr lang="en-US" sz="3000" dirty="0" smtClean="0"/>
              <a:t> by time Napoleon takes city</a:t>
            </a:r>
            <a:endParaRPr lang="en-US" sz="26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3000" dirty="0" smtClean="0"/>
              <a:t>Russian army attacks Napoleon’s troops on way back, only </a:t>
            </a:r>
            <a:r>
              <a:rPr lang="en-US" sz="3000" b="1" u="sng" dirty="0" smtClean="0">
                <a:solidFill>
                  <a:srgbClr val="3366FF"/>
                </a:solidFill>
              </a:rPr>
              <a:t>10,000</a:t>
            </a:r>
            <a:r>
              <a:rPr lang="en-US" sz="3000" dirty="0" smtClean="0"/>
              <a:t> are left</a:t>
            </a:r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1000" y="90488"/>
            <a:ext cx="8534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Napoleon’s Empire in 1810</a:t>
            </a:r>
          </a:p>
        </p:txBody>
      </p:sp>
      <p:pic>
        <p:nvPicPr>
          <p:cNvPr id="26628" name="Picture 4" descr="map-NapoleonEmpire-1810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 l="2463" t="2621" r="2463" b="4254"/>
          <a:stretch>
            <a:fillRect/>
          </a:stretch>
        </p:blipFill>
        <p:spPr bwMode="auto">
          <a:xfrm>
            <a:off x="1143000" y="1143000"/>
            <a:ext cx="7086600" cy="54578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Bonaparte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788492"/>
          </a:xfrm>
        </p:spPr>
        <p:txBody>
          <a:bodyPr>
            <a:normAutofit fontScale="92500" lnSpcReduction="20000"/>
          </a:bodyPr>
          <a:lstStyle/>
          <a:p>
            <a:pPr lvl="0">
              <a:buFont typeface="+mj-lt"/>
              <a:buAutoNum type="arabicPeriod" startAt="5"/>
            </a:pPr>
            <a:r>
              <a:rPr lang="en-US" sz="4300" b="1" dirty="0" smtClean="0"/>
              <a:t>Napoleon’s Downfall</a:t>
            </a:r>
            <a:endParaRPr lang="en-US" sz="3900" b="1" dirty="0" smtClean="0"/>
          </a:p>
          <a:p>
            <a:pPr lvl="1">
              <a:buFont typeface="+mj-lt"/>
              <a:buAutoNum type="alphaLcPeriod"/>
            </a:pPr>
            <a:r>
              <a:rPr lang="en-US" sz="3500" dirty="0" smtClean="0"/>
              <a:t>Army defeated allied army of European powers and by early 1814 the leaders of </a:t>
            </a:r>
            <a:r>
              <a:rPr lang="en-US" sz="3500" b="1" u="sng" dirty="0" smtClean="0">
                <a:solidFill>
                  <a:srgbClr val="3366FF"/>
                </a:solidFill>
              </a:rPr>
              <a:t>Prussia</a:t>
            </a:r>
            <a:r>
              <a:rPr lang="en-US" sz="3500" dirty="0" smtClean="0"/>
              <a:t> and </a:t>
            </a:r>
            <a:r>
              <a:rPr lang="en-US" sz="3500" b="1" u="sng" dirty="0" smtClean="0">
                <a:solidFill>
                  <a:srgbClr val="3366FF"/>
                </a:solidFill>
              </a:rPr>
              <a:t>Russia</a:t>
            </a:r>
            <a:r>
              <a:rPr lang="en-US" sz="3500" dirty="0" smtClean="0"/>
              <a:t> marched triumphantly through French capital</a:t>
            </a:r>
          </a:p>
          <a:p>
            <a:pPr lvl="1">
              <a:buFont typeface="+mj-lt"/>
              <a:buAutoNum type="alphaLcPeriod"/>
            </a:pPr>
            <a:r>
              <a:rPr lang="en-US" sz="3900" dirty="0" smtClean="0"/>
              <a:t>April 1814, Napoleon accepted terms of </a:t>
            </a:r>
            <a:r>
              <a:rPr lang="en-US" sz="3900" b="1" u="sng" dirty="0" smtClean="0">
                <a:solidFill>
                  <a:srgbClr val="3366FF"/>
                </a:solidFill>
              </a:rPr>
              <a:t>surrender</a:t>
            </a:r>
            <a:r>
              <a:rPr lang="en-US" sz="3900" dirty="0" smtClean="0"/>
              <a:t> and gave up throne</a:t>
            </a:r>
          </a:p>
          <a:p>
            <a:pPr lvl="1">
              <a:buFont typeface="+mj-lt"/>
              <a:buAutoNum type="alphaLcPeriod"/>
            </a:pPr>
            <a:r>
              <a:rPr lang="en-US" sz="3900" dirty="0" smtClean="0"/>
              <a:t>Banished to tiny Italian island, </a:t>
            </a:r>
            <a:r>
              <a:rPr lang="en-US" sz="3900" b="1" u="sng" dirty="0" smtClean="0">
                <a:solidFill>
                  <a:srgbClr val="3366FF"/>
                </a:solidFill>
              </a:rPr>
              <a:t>Elba</a:t>
            </a:r>
          </a:p>
          <a:p>
            <a:pPr lvl="1">
              <a:buFont typeface="+mj-lt"/>
              <a:buAutoNum type="alphaLcPeriod"/>
            </a:pPr>
            <a:r>
              <a:rPr lang="en-US" sz="3900" dirty="0" smtClean="0"/>
              <a:t>Louis </a:t>
            </a:r>
            <a:r>
              <a:rPr lang="en-US" sz="3900" dirty="0" err="1" smtClean="0"/>
              <a:t>XVI’s</a:t>
            </a:r>
            <a:r>
              <a:rPr lang="en-US" sz="3900" dirty="0" smtClean="0"/>
              <a:t> brother took power but was very </a:t>
            </a:r>
            <a:r>
              <a:rPr lang="en-US" sz="3900" b="1" u="sng" dirty="0" smtClean="0">
                <a:solidFill>
                  <a:srgbClr val="3366FF"/>
                </a:solidFill>
              </a:rPr>
              <a:t>unpopular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Bonaparte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7"/>
            <a:ext cx="9144000" cy="4815787"/>
          </a:xfrm>
        </p:spPr>
        <p:txBody>
          <a:bodyPr>
            <a:normAutofit fontScale="77500" lnSpcReduction="20000"/>
          </a:bodyPr>
          <a:lstStyle/>
          <a:p>
            <a:pPr lvl="0">
              <a:buFont typeface="+mj-lt"/>
              <a:buAutoNum type="arabicPeriod" startAt="5"/>
            </a:pPr>
            <a:r>
              <a:rPr lang="en-US" sz="4000" b="1" dirty="0" smtClean="0"/>
              <a:t>Napoleon’s Downfall Continued…</a:t>
            </a:r>
          </a:p>
          <a:p>
            <a:pPr lvl="1">
              <a:buFont typeface="+mj-lt"/>
              <a:buAutoNum type="alphaLcPeriod" startAt="5"/>
            </a:pPr>
            <a:r>
              <a:rPr lang="en-US" sz="4000" dirty="0" smtClean="0"/>
              <a:t>Napoleon </a:t>
            </a:r>
            <a:r>
              <a:rPr lang="en-US" sz="4000" b="1" u="sng" dirty="0" smtClean="0">
                <a:solidFill>
                  <a:srgbClr val="3366FF"/>
                </a:solidFill>
              </a:rPr>
              <a:t>escapes</a:t>
            </a:r>
            <a:r>
              <a:rPr lang="en-US" sz="4000" dirty="0" smtClean="0"/>
              <a:t> Elba and in March 1815 lands back in France</a:t>
            </a:r>
          </a:p>
          <a:p>
            <a:pPr lvl="1">
              <a:buFont typeface="+mj-lt"/>
              <a:buAutoNum type="alphaLcPeriod" startAt="5"/>
            </a:pPr>
            <a:r>
              <a:rPr lang="en-US" sz="4000" dirty="0" smtClean="0"/>
              <a:t>Joyous crowds welcome him back and within days was </a:t>
            </a:r>
            <a:r>
              <a:rPr lang="en-US" sz="4000" b="1" u="sng" dirty="0" smtClean="0">
                <a:solidFill>
                  <a:srgbClr val="3366FF"/>
                </a:solidFill>
              </a:rPr>
              <a:t>emperor</a:t>
            </a:r>
            <a:r>
              <a:rPr lang="en-US" sz="4000" dirty="0" smtClean="0"/>
              <a:t> of France again</a:t>
            </a:r>
          </a:p>
          <a:p>
            <a:pPr lvl="1">
              <a:buFont typeface="+mj-lt"/>
              <a:buAutoNum type="alphaLcPeriod" startAt="5"/>
            </a:pPr>
            <a:r>
              <a:rPr lang="en-US" sz="4000" dirty="0" smtClean="0"/>
              <a:t>Europe responded: Britain and Prussia attacked at Battle of </a:t>
            </a:r>
            <a:r>
              <a:rPr lang="en-US" sz="4000" b="1" u="sng" dirty="0" smtClean="0">
                <a:solidFill>
                  <a:srgbClr val="3366FF"/>
                </a:solidFill>
              </a:rPr>
              <a:t>Waterloo</a:t>
            </a:r>
          </a:p>
          <a:p>
            <a:pPr lvl="1">
              <a:buFont typeface="+mj-lt"/>
              <a:buAutoNum type="alphaLcPeriod" startAt="5"/>
            </a:pPr>
            <a:r>
              <a:rPr lang="en-US" sz="4000" dirty="0" smtClean="0"/>
              <a:t>Defeat at Waterloo ended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bid for power known as the </a:t>
            </a:r>
            <a:r>
              <a:rPr lang="en-US" sz="4000" b="1" u="sng" dirty="0" smtClean="0">
                <a:solidFill>
                  <a:srgbClr val="3366FF"/>
                </a:solidFill>
              </a:rPr>
              <a:t>Hundred Days</a:t>
            </a:r>
          </a:p>
          <a:p>
            <a:pPr lvl="1">
              <a:buFont typeface="+mj-lt"/>
              <a:buAutoNum type="alphaLcPeriod" startAt="5"/>
            </a:pPr>
            <a:r>
              <a:rPr lang="en-US" sz="4000" dirty="0" smtClean="0"/>
              <a:t>Exiled to </a:t>
            </a:r>
            <a:r>
              <a:rPr lang="en-US" sz="4000" b="1" u="sng" dirty="0" smtClean="0">
                <a:solidFill>
                  <a:srgbClr val="3366FF"/>
                </a:solidFill>
              </a:rPr>
              <a:t>St. Helena</a:t>
            </a:r>
            <a:r>
              <a:rPr lang="en-US" sz="4000" dirty="0" smtClean="0"/>
              <a:t>- island in South Pacific</a:t>
            </a:r>
          </a:p>
          <a:p>
            <a:pPr lvl="1">
              <a:buFont typeface="+mj-lt"/>
              <a:buAutoNum type="alphaLcPeriod" startAt="5"/>
            </a:pPr>
            <a:r>
              <a:rPr lang="en-US" sz="4000" dirty="0" smtClean="0"/>
              <a:t>Died of a </a:t>
            </a:r>
            <a:r>
              <a:rPr lang="en-US" sz="4000" b="1" u="sng" dirty="0" smtClean="0">
                <a:solidFill>
                  <a:srgbClr val="3366FF"/>
                </a:solidFill>
              </a:rPr>
              <a:t>stomach</a:t>
            </a:r>
            <a:r>
              <a:rPr lang="en-US" sz="4000" dirty="0" smtClean="0"/>
              <a:t> ailment in 1821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Napoleon Bonaparte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4200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5200" dirty="0" smtClean="0"/>
              <a:t>Result: Napoleon was a military </a:t>
            </a:r>
            <a:r>
              <a:rPr lang="en-US" sz="5200" b="1" u="sng" dirty="0" smtClean="0">
                <a:solidFill>
                  <a:srgbClr val="3366FF"/>
                </a:solidFill>
              </a:rPr>
              <a:t>genius</a:t>
            </a:r>
            <a:r>
              <a:rPr lang="en-US" sz="5200" dirty="0" smtClean="0"/>
              <a:t> but millions of lives were lost in his wars.  The British would become the </a:t>
            </a:r>
            <a:r>
              <a:rPr lang="en-US" sz="5200" b="1" u="sng" dirty="0" smtClean="0">
                <a:solidFill>
                  <a:srgbClr val="3366FF"/>
                </a:solidFill>
              </a:rPr>
              <a:t>dominant force</a:t>
            </a:r>
            <a:r>
              <a:rPr lang="en-US" sz="5200" dirty="0" smtClean="0"/>
              <a:t> in Europe and European countries were freed to establish a new </a:t>
            </a:r>
            <a:r>
              <a:rPr lang="en-US" sz="5200" b="1" u="sng" dirty="0" smtClean="0">
                <a:solidFill>
                  <a:srgbClr val="3366FF"/>
                </a:solidFill>
              </a:rPr>
              <a:t>order</a:t>
            </a:r>
            <a:r>
              <a:rPr lang="en-US" sz="52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06" y="427703"/>
            <a:ext cx="8450826" cy="61648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u="sng" dirty="0" smtClean="0"/>
              <a:t>France</a:t>
            </a:r>
          </a:p>
          <a:p>
            <a:pPr algn="ctr">
              <a:buNone/>
            </a:pPr>
            <a:r>
              <a:rPr lang="en-US" dirty="0" smtClean="0"/>
              <a:t>King Louis XVI</a:t>
            </a:r>
          </a:p>
          <a:p>
            <a:pPr algn="ctr">
              <a:buNone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estate (common people) are upset with how the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estate are being treated better than them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French Revolution occurs led by the 3</a:t>
            </a:r>
            <a:r>
              <a:rPr lang="en-US" baseline="30000" dirty="0" smtClean="0"/>
              <a:t>rd</a:t>
            </a:r>
            <a:r>
              <a:rPr lang="en-US" dirty="0" smtClean="0"/>
              <a:t> estate</a:t>
            </a:r>
          </a:p>
          <a:p>
            <a:pPr algn="ctr">
              <a:buNone/>
            </a:pPr>
            <a:r>
              <a:rPr lang="en-US" dirty="0" smtClean="0"/>
              <a:t>Reign of Terror (King Louis XVI is beheaded along with 50,000 other French people who are against the revolution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Napoleon takes over and institutes Napoleonic Code</a:t>
            </a:r>
          </a:p>
          <a:p>
            <a:pPr algn="ctr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01497" y="2507226"/>
            <a:ext cx="14749" cy="7079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601497" y="4768645"/>
            <a:ext cx="14749" cy="7079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1914144"/>
          </a:xfrm>
        </p:spPr>
        <p:txBody>
          <a:bodyPr/>
          <a:lstStyle/>
          <a:p>
            <a:pPr algn="ctr"/>
            <a:r>
              <a:rPr lang="en-US" dirty="0" smtClean="0"/>
              <a:t>French Absolutism, </a:t>
            </a:r>
            <a:br>
              <a:rPr lang="en-US" dirty="0" smtClean="0"/>
            </a:br>
            <a:r>
              <a:rPr lang="en-US" dirty="0" smtClean="0"/>
              <a:t>Enlightenment, &amp; Revolution!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053348"/>
            <a:ext cx="6477000" cy="1174088"/>
          </a:xfrm>
        </p:spPr>
        <p:txBody>
          <a:bodyPr/>
          <a:lstStyle/>
          <a:p>
            <a:r>
              <a:rPr lang="en-US" sz="2900" dirty="0" smtClean="0"/>
              <a:t>Outcome: Napoleon Bonaparte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85" y="2468273"/>
            <a:ext cx="5636153" cy="3780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4000" b="1" dirty="0" smtClean="0"/>
              <a:t>Napoleon Bonaparte: Who was he?</a:t>
            </a:r>
          </a:p>
          <a:p>
            <a:pPr lvl="1">
              <a:buFont typeface="+mj-lt"/>
              <a:buAutoNum type="alphaLcPeriod"/>
            </a:pPr>
            <a:r>
              <a:rPr lang="en-US" sz="4000" dirty="0" smtClean="0"/>
              <a:t>Born in </a:t>
            </a:r>
            <a:r>
              <a:rPr lang="en-US" sz="4000" b="1" u="sng" dirty="0" smtClean="0">
                <a:solidFill>
                  <a:srgbClr val="3366FF"/>
                </a:solidFill>
              </a:rPr>
              <a:t>1769</a:t>
            </a:r>
            <a:r>
              <a:rPr lang="en-US" sz="4000" dirty="0" smtClean="0"/>
              <a:t> on Mediterranean Island of </a:t>
            </a:r>
            <a:r>
              <a:rPr lang="en-US" sz="4000" b="1" u="sng" dirty="0" smtClean="0">
                <a:solidFill>
                  <a:srgbClr val="3366FF"/>
                </a:solidFill>
              </a:rPr>
              <a:t>Corsica</a:t>
            </a:r>
          </a:p>
          <a:p>
            <a:pPr lvl="1">
              <a:buFont typeface="+mj-lt"/>
              <a:buAutoNum type="alphaLcPeriod"/>
            </a:pPr>
            <a:r>
              <a:rPr lang="en-US" sz="4000" dirty="0" smtClean="0"/>
              <a:t>Short guy- only </a:t>
            </a:r>
            <a:r>
              <a:rPr lang="en-US" sz="4000" b="1" u="sng" dirty="0" smtClean="0">
                <a:solidFill>
                  <a:srgbClr val="3366FF"/>
                </a:solidFill>
              </a:rPr>
              <a:t>5</a:t>
            </a:r>
            <a:r>
              <a:rPr lang="en-US" sz="4000" dirty="0" smtClean="0"/>
              <a:t> feet </a:t>
            </a:r>
            <a:r>
              <a:rPr lang="en-US" sz="4000" b="1" u="sng" dirty="0" smtClean="0">
                <a:solidFill>
                  <a:srgbClr val="3366FF"/>
                </a:solidFill>
              </a:rPr>
              <a:t>3</a:t>
            </a:r>
            <a:r>
              <a:rPr lang="en-US" sz="4000" dirty="0" smtClean="0"/>
              <a:t> inches tall</a:t>
            </a:r>
          </a:p>
          <a:p>
            <a:pPr lvl="1">
              <a:buFont typeface="+mj-lt"/>
              <a:buAutoNum type="alphaLcPeriod"/>
            </a:pPr>
            <a:r>
              <a:rPr lang="en-US" sz="4000" dirty="0" smtClean="0"/>
              <a:t>Considered one of greatest </a:t>
            </a:r>
            <a:r>
              <a:rPr lang="en-US" sz="4000" b="1" u="sng" dirty="0" smtClean="0">
                <a:solidFill>
                  <a:srgbClr val="3366FF"/>
                </a:solidFill>
              </a:rPr>
              <a:t>military leaders</a:t>
            </a:r>
            <a:r>
              <a:rPr lang="en-US" sz="4000" dirty="0" smtClean="0"/>
              <a:t> of all time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3-14 at 4.12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24" y="668866"/>
            <a:ext cx="9241481" cy="5376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48" y="0"/>
            <a:ext cx="5291259" cy="6770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2673"/>
            <a:ext cx="7313613" cy="868362"/>
          </a:xfrm>
        </p:spPr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8173"/>
            <a:ext cx="9144000" cy="5779827"/>
          </a:xfrm>
        </p:spPr>
        <p:txBody>
          <a:bodyPr>
            <a:normAutofit fontScale="77500" lnSpcReduction="20000"/>
          </a:bodyPr>
          <a:lstStyle/>
          <a:p>
            <a:pPr lvl="0">
              <a:buFont typeface="+mj-lt"/>
              <a:buAutoNum type="arabicPeriod" startAt="2"/>
            </a:pPr>
            <a:r>
              <a:rPr lang="en-US" sz="4000" b="1" dirty="0" smtClean="0"/>
              <a:t>Successes and Coup </a:t>
            </a:r>
            <a:r>
              <a:rPr lang="en-US" sz="4000" b="1" dirty="0" err="1" smtClean="0"/>
              <a:t>d’etat</a:t>
            </a:r>
            <a:endParaRPr lang="en-US" sz="3400" b="1" dirty="0" smtClean="0"/>
          </a:p>
          <a:p>
            <a:pPr lvl="1">
              <a:buFont typeface="+mj-lt"/>
              <a:buAutoNum type="alphaLcPeriod"/>
            </a:pPr>
            <a:r>
              <a:rPr lang="en-US" sz="3400" dirty="0" smtClean="0"/>
              <a:t>October 1795 rebels marched on National Convention where Napoleon and his gunners successfully forced rebels to </a:t>
            </a:r>
            <a:r>
              <a:rPr lang="en-US" sz="3400" b="1" u="sng" dirty="0" smtClean="0">
                <a:solidFill>
                  <a:srgbClr val="3366FF"/>
                </a:solidFill>
              </a:rPr>
              <a:t>panic</a:t>
            </a:r>
            <a:r>
              <a:rPr lang="en-US" sz="3400" dirty="0" smtClean="0"/>
              <a:t> and </a:t>
            </a:r>
            <a:r>
              <a:rPr lang="en-US" sz="3400" b="1" u="sng" dirty="0" smtClean="0">
                <a:solidFill>
                  <a:srgbClr val="3366FF"/>
                </a:solidFill>
              </a:rPr>
              <a:t>flee</a:t>
            </a:r>
            <a:r>
              <a:rPr lang="en-US" sz="3400" dirty="0" smtClean="0"/>
              <a:t>.  Hailed as a </a:t>
            </a:r>
            <a:r>
              <a:rPr lang="en-US" sz="3400" b="1" u="sng" dirty="0" smtClean="0">
                <a:solidFill>
                  <a:srgbClr val="3366FF"/>
                </a:solidFill>
              </a:rPr>
              <a:t>hero</a:t>
            </a:r>
            <a:r>
              <a:rPr lang="en-US" sz="3400" dirty="0" smtClean="0"/>
              <a:t> in France.</a:t>
            </a:r>
          </a:p>
          <a:p>
            <a:pPr lvl="1">
              <a:buFont typeface="+mj-lt"/>
              <a:buAutoNum type="alphaLcPeriod"/>
            </a:pPr>
            <a:r>
              <a:rPr lang="en-US" sz="3400" dirty="0" smtClean="0"/>
              <a:t>1796 Napoleon appointed to lead French army against </a:t>
            </a:r>
            <a:r>
              <a:rPr lang="en-US" sz="3400" b="1" u="sng" dirty="0" smtClean="0">
                <a:solidFill>
                  <a:srgbClr val="3366FF"/>
                </a:solidFill>
              </a:rPr>
              <a:t>Austria</a:t>
            </a:r>
            <a:r>
              <a:rPr lang="en-US" sz="3400" dirty="0" smtClean="0"/>
              <a:t> and Kingdom of </a:t>
            </a:r>
            <a:r>
              <a:rPr lang="en-US" sz="3400" b="1" u="sng" dirty="0" smtClean="0">
                <a:solidFill>
                  <a:srgbClr val="3366FF"/>
                </a:solidFill>
              </a:rPr>
              <a:t>Sardinia</a:t>
            </a:r>
            <a:r>
              <a:rPr lang="en-US" sz="3400" dirty="0" smtClean="0"/>
              <a:t>- swept into Italy and won a series of victories</a:t>
            </a:r>
          </a:p>
          <a:p>
            <a:pPr lvl="1">
              <a:buFont typeface="+mj-lt"/>
              <a:buAutoNum type="alphaLcPeriod"/>
            </a:pPr>
            <a:r>
              <a:rPr lang="en-US" sz="3400" dirty="0" smtClean="0"/>
              <a:t>Tried to repeat success in </a:t>
            </a:r>
            <a:r>
              <a:rPr lang="en-US" sz="3400" b="1" u="sng" dirty="0" smtClean="0">
                <a:solidFill>
                  <a:srgbClr val="3366FF"/>
                </a:solidFill>
              </a:rPr>
              <a:t>Egypt</a:t>
            </a:r>
            <a:r>
              <a:rPr lang="en-US" sz="3400" dirty="0" smtClean="0"/>
              <a:t> but defeated by Horatio Nelson.  Napoleon kept this news out of </a:t>
            </a:r>
            <a:r>
              <a:rPr lang="en-US" sz="3400" b="1" u="sng" dirty="0" smtClean="0">
                <a:solidFill>
                  <a:srgbClr val="3366FF"/>
                </a:solidFill>
              </a:rPr>
              <a:t>newspapers</a:t>
            </a:r>
            <a:r>
              <a:rPr lang="en-US" sz="3400" dirty="0" smtClean="0"/>
              <a:t> and was still a hero to France</a:t>
            </a:r>
          </a:p>
          <a:p>
            <a:pPr lvl="1">
              <a:buFont typeface="+mj-lt"/>
              <a:buAutoNum type="alphaLcPeriod"/>
            </a:pPr>
            <a:r>
              <a:rPr lang="en-US" sz="3400" dirty="0" smtClean="0"/>
              <a:t>By 1799, The Directory had lost political confidence of people and after return from Egypt, Napoleon is urged to seize </a:t>
            </a:r>
            <a:r>
              <a:rPr lang="en-US" sz="3400" b="1" u="sng" dirty="0" smtClean="0">
                <a:solidFill>
                  <a:srgbClr val="3366FF"/>
                </a:solidFill>
              </a:rPr>
              <a:t>political power</a:t>
            </a:r>
          </a:p>
          <a:p>
            <a:pPr lvl="1">
              <a:buFont typeface="+mj-lt"/>
              <a:buAutoNum type="alphaLcPeriod"/>
            </a:pPr>
            <a:r>
              <a:rPr lang="en-US" sz="3400" dirty="0" smtClean="0"/>
              <a:t>Napoleon becomes first </a:t>
            </a:r>
            <a:r>
              <a:rPr lang="en-US" sz="3400" b="1" u="sng" dirty="0" smtClean="0">
                <a:solidFill>
                  <a:srgbClr val="3366FF"/>
                </a:solidFill>
              </a:rPr>
              <a:t>consul</a:t>
            </a:r>
            <a:r>
              <a:rPr lang="en-US" sz="3400" dirty="0" smtClean="0"/>
              <a:t> and assumes power as a dictator</a:t>
            </a:r>
          </a:p>
          <a:p>
            <a:pPr lvl="1">
              <a:buFont typeface="+mj-lt"/>
              <a:buAutoNum type="alphaLcPeriod"/>
            </a:pPr>
            <a:r>
              <a:rPr lang="en-US" sz="3400" b="1" u="sng" dirty="0" smtClean="0">
                <a:solidFill>
                  <a:srgbClr val="3366FF"/>
                </a:solidFill>
              </a:rPr>
              <a:t>Coup </a:t>
            </a:r>
            <a:r>
              <a:rPr lang="en-US" sz="3400" b="1" u="sng" dirty="0" err="1" smtClean="0">
                <a:solidFill>
                  <a:srgbClr val="3366FF"/>
                </a:solidFill>
              </a:rPr>
              <a:t>d’etat</a:t>
            </a:r>
            <a:r>
              <a:rPr lang="en-US" sz="3400" dirty="0" smtClean="0"/>
              <a:t>- sudden seizure of power or blow to the state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839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b="1" dirty="0">
                <a:solidFill>
                  <a:srgbClr val="000000"/>
                </a:solidFill>
                <a:latin typeface="BlackChancery" pitchFamily="2" charset="0"/>
              </a:rPr>
              <a:t>Napoleon’s Rise to Power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3058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FAD20C"/>
              </a:buClr>
            </a:pPr>
            <a:r>
              <a:rPr lang="en-US" sz="2600" dirty="0">
                <a:latin typeface="Comic Sans MS" charset="0"/>
              </a:rPr>
              <a:t>Earlier military career </a:t>
            </a:r>
            <a:r>
              <a:rPr lang="en-US" sz="2600" dirty="0" err="1">
                <a:latin typeface="Comic Sans MS" charset="0"/>
                <a:sym typeface="Wingdings" charset="2"/>
              </a:rPr>
              <a:t></a:t>
            </a:r>
            <a:r>
              <a:rPr lang="en-US" sz="2600" dirty="0">
                <a:latin typeface="Comic Sans MS" charset="0"/>
                <a:sym typeface="Wingdings" charset="2"/>
              </a:rPr>
              <a:t> the Egyptian Campaign</a:t>
            </a:r>
            <a:r>
              <a:rPr lang="en-US" sz="2600" dirty="0">
                <a:latin typeface="Comic Sans MS" charset="0"/>
              </a:rPr>
              <a:t>:</a:t>
            </a:r>
          </a:p>
          <a:p>
            <a:pPr marL="852488" lvl="1" indent="-273050">
              <a:spcBef>
                <a:spcPct val="50000"/>
              </a:spcBef>
              <a:buClr>
                <a:srgbClr val="FFAFAF"/>
              </a:buClr>
              <a:buSzPct val="130000"/>
              <a:buFont typeface="Wingdings" charset="2"/>
              <a:buChar char="§"/>
            </a:pPr>
            <a:r>
              <a:rPr lang="en-US" sz="2300" dirty="0">
                <a:latin typeface="Comic Sans MS" charset="0"/>
              </a:rPr>
              <a:t>1798 </a:t>
            </a:r>
            <a:r>
              <a:rPr lang="en-US" sz="2300" dirty="0" err="1">
                <a:latin typeface="Comic Sans MS" charset="0"/>
                <a:sym typeface="Wingdings" charset="2"/>
              </a:rPr>
              <a:t></a:t>
            </a:r>
            <a:r>
              <a:rPr lang="en-US" sz="2300" dirty="0">
                <a:latin typeface="Comic Sans MS" charset="0"/>
                <a:sym typeface="Wingdings" charset="2"/>
              </a:rPr>
              <a:t> he  was defeated by a British navy under Admiral Horatio Nelson, who destroyed the French fleet at the Battle of the Nile.</a:t>
            </a:r>
          </a:p>
          <a:p>
            <a:pPr marL="852488" lvl="1" indent="-273050">
              <a:spcBef>
                <a:spcPct val="50000"/>
              </a:spcBef>
              <a:buClr>
                <a:srgbClr val="FFAFAF"/>
              </a:buClr>
              <a:buSzPct val="130000"/>
              <a:buFont typeface="Wingdings" charset="2"/>
              <a:buChar char="§"/>
            </a:pPr>
            <a:r>
              <a:rPr lang="en-US" sz="2300" dirty="0">
                <a:latin typeface="Comic Sans MS" charset="0"/>
                <a:sym typeface="Wingdings" charset="2"/>
              </a:rPr>
              <a:t>Abandoning his troops in Egypt, Napoleon returned to France and received a hero’s welcome!</a:t>
            </a:r>
            <a:endParaRPr lang="en-US" sz="2300" dirty="0">
              <a:latin typeface="Comic Sans MS" charset="0"/>
            </a:endParaRPr>
          </a:p>
        </p:txBody>
      </p:sp>
      <p:pic>
        <p:nvPicPr>
          <p:cNvPr id="105476" name="Picture 4" descr="map-Napoleon's Egyptian Campaign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381000" y="3889375"/>
            <a:ext cx="3429000" cy="2511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5477" name="Picture 5" descr="Battle of the Nile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 l="5423"/>
          <a:stretch>
            <a:fillRect/>
          </a:stretch>
        </p:blipFill>
        <p:spPr bwMode="auto">
          <a:xfrm>
            <a:off x="4114800" y="4419600"/>
            <a:ext cx="2362200" cy="16081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5478" name="Picture 6" descr="Admiral Horatio Nelson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6781800" y="3962400"/>
            <a:ext cx="2133600" cy="2590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Napoleon Bonaparte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5122862"/>
          </a:xfrm>
        </p:spPr>
        <p:txBody>
          <a:bodyPr>
            <a:normAutofit fontScale="70000" lnSpcReduction="20000"/>
          </a:bodyPr>
          <a:lstStyle/>
          <a:p>
            <a:pPr lvl="0">
              <a:buFont typeface="+mj-lt"/>
              <a:buAutoNum type="arabicPeriod" startAt="3"/>
            </a:pPr>
            <a:r>
              <a:rPr lang="en-US" sz="5100" b="1" dirty="0" smtClean="0"/>
              <a:t>Napoleon Rules France</a:t>
            </a:r>
            <a:endParaRPr lang="en-US" sz="4500" b="1" dirty="0" smtClean="0"/>
          </a:p>
          <a:p>
            <a:pPr lvl="1">
              <a:buFont typeface="+mj-lt"/>
              <a:buAutoNum type="alphaLcPeriod"/>
            </a:pPr>
            <a:r>
              <a:rPr lang="en-US" sz="4500" dirty="0" smtClean="0"/>
              <a:t>1800 </a:t>
            </a:r>
            <a:r>
              <a:rPr lang="en-US" sz="4500" b="1" u="sng" dirty="0" smtClean="0">
                <a:solidFill>
                  <a:srgbClr val="3366FF"/>
                </a:solidFill>
              </a:rPr>
              <a:t>plebiscite</a:t>
            </a:r>
            <a:r>
              <a:rPr lang="en-US" sz="4500" dirty="0" smtClean="0"/>
              <a:t> (vote of the people) approved a new constitution which gave all the real power to Napoleon as first consul; Kept many changes from the </a:t>
            </a:r>
            <a:r>
              <a:rPr lang="en-US" sz="4500" b="1" u="sng" dirty="0" smtClean="0">
                <a:solidFill>
                  <a:srgbClr val="3366FF"/>
                </a:solidFill>
              </a:rPr>
              <a:t>Revolution</a:t>
            </a:r>
          </a:p>
          <a:p>
            <a:pPr lvl="1">
              <a:buFont typeface="+mj-lt"/>
              <a:buAutoNum type="alphaLcPeriod"/>
            </a:pPr>
            <a:r>
              <a:rPr lang="en-US" sz="4500" dirty="0" smtClean="0"/>
              <a:t>Righted economy by creating national </a:t>
            </a:r>
            <a:r>
              <a:rPr lang="en-US" sz="4500" b="1" u="sng" dirty="0" smtClean="0">
                <a:solidFill>
                  <a:srgbClr val="3366FF"/>
                </a:solidFill>
              </a:rPr>
              <a:t>banking</a:t>
            </a:r>
            <a:r>
              <a:rPr lang="en-US" sz="4500" dirty="0" smtClean="0"/>
              <a:t> system and efficient </a:t>
            </a:r>
            <a:r>
              <a:rPr lang="en-US" sz="4500" b="1" u="sng" dirty="0" smtClean="0">
                <a:solidFill>
                  <a:srgbClr val="3366FF"/>
                </a:solidFill>
              </a:rPr>
              <a:t>tax</a:t>
            </a:r>
            <a:r>
              <a:rPr lang="en-US" sz="4500" dirty="0" smtClean="0"/>
              <a:t> collection</a:t>
            </a:r>
          </a:p>
          <a:p>
            <a:pPr lvl="1">
              <a:buFont typeface="+mj-lt"/>
              <a:buAutoNum type="alphaLcPeriod"/>
            </a:pPr>
            <a:r>
              <a:rPr lang="en-US" sz="4500" dirty="0" smtClean="0"/>
              <a:t>Signed </a:t>
            </a:r>
            <a:r>
              <a:rPr lang="en-US" sz="4500" b="1" u="sng" dirty="0" smtClean="0">
                <a:solidFill>
                  <a:srgbClr val="3366FF"/>
                </a:solidFill>
              </a:rPr>
              <a:t>concordat</a:t>
            </a:r>
            <a:r>
              <a:rPr lang="en-US" sz="4500" dirty="0" smtClean="0"/>
              <a:t> (agreement) with Pope- government recognized influence of the </a:t>
            </a:r>
            <a:r>
              <a:rPr lang="en-US" sz="4500" b="1" u="sng" dirty="0" smtClean="0">
                <a:solidFill>
                  <a:srgbClr val="3366FF"/>
                </a:solidFill>
              </a:rPr>
              <a:t>Church</a:t>
            </a:r>
            <a:r>
              <a:rPr lang="en-US" sz="4500" dirty="0" smtClean="0"/>
              <a:t> but rejected Church control in national affairs</a:t>
            </a:r>
          </a:p>
          <a:p>
            <a:pPr lvl="1">
              <a:buFont typeface="+mj-lt"/>
              <a:buAutoNum type="alphaLcPeriod"/>
            </a:pPr>
            <a:r>
              <a:rPr lang="en-US" sz="4500" dirty="0" smtClean="0"/>
              <a:t>Created </a:t>
            </a:r>
            <a:r>
              <a:rPr lang="en-US" sz="4500" b="1" u="sng" dirty="0" smtClean="0">
                <a:solidFill>
                  <a:srgbClr val="3366FF"/>
                </a:solidFill>
              </a:rPr>
              <a:t>Napoleonic</a:t>
            </a:r>
            <a:r>
              <a:rPr lang="en-US" sz="4500" dirty="0" smtClean="0"/>
              <a:t> Code- uniform set of laws that eliminated many injustices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BlackChancery" pitchFamily="2" charset="0"/>
              </a:rPr>
              <a:t>Code Napoleon, 1804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81000" y="4114800"/>
            <a:ext cx="38862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It divides civil law into:</a:t>
            </a:r>
          </a:p>
          <a:p>
            <a:pPr marL="852488" lvl="1" indent="-273050">
              <a:spcBef>
                <a:spcPct val="50000"/>
              </a:spcBef>
              <a:buClr>
                <a:srgbClr val="FF9F9F"/>
              </a:buClr>
              <a:buSzPct val="130000"/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Personal status.</a:t>
            </a:r>
          </a:p>
          <a:p>
            <a:pPr marL="852488" lvl="1" indent="-273050">
              <a:spcBef>
                <a:spcPct val="50000"/>
              </a:spcBef>
              <a:buClr>
                <a:srgbClr val="FF9F9F"/>
              </a:buClr>
              <a:buSzPct val="130000"/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Property.</a:t>
            </a:r>
          </a:p>
          <a:p>
            <a:pPr marL="852488" lvl="1" indent="-273050">
              <a:spcBef>
                <a:spcPct val="50000"/>
              </a:spcBef>
              <a:buClr>
                <a:srgbClr val="FF9F9F"/>
              </a:buClr>
              <a:buSzPct val="130000"/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The acquisition of property.</a:t>
            </a:r>
          </a:p>
        </p:txBody>
      </p:sp>
      <p:pic>
        <p:nvPicPr>
          <p:cNvPr id="90117" name="Picture 5" descr="Code_Civil_1804 - first page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5022850" y="1143000"/>
            <a:ext cx="3054350" cy="3657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0118" name="Picture 6" descr="Code Civil des Francais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 t="1852" r="8960" b="5556"/>
          <a:stretch>
            <a:fillRect/>
          </a:stretch>
        </p:blipFill>
        <p:spPr bwMode="auto">
          <a:xfrm>
            <a:off x="1600200" y="1295400"/>
            <a:ext cx="1458913" cy="2514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343400" y="4953000"/>
            <a:ext cx="4572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65138" indent="-465138"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Its purpose was to reform the French legal code to reflect the principles of the Fr. Revolution.</a:t>
            </a:r>
          </a:p>
          <a:p>
            <a:pPr marL="465138" indent="-465138">
              <a:spcBef>
                <a:spcPct val="50000"/>
              </a:spcBef>
              <a:buClr>
                <a:srgbClr val="FAD20C"/>
              </a:buClr>
              <a:buFont typeface="Monarchbats" pitchFamily="34" charset="0"/>
              <a:buChar char="a"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</a:rPr>
              <a:t>Create one law code for France.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870</TotalTime>
  <Words>893</Words>
  <Application>Microsoft Office PowerPoint</Application>
  <PresentationFormat>On-screen Show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Inkwell</vt:lpstr>
      <vt:lpstr>Do Now</vt:lpstr>
      <vt:lpstr>French Absolutism,  Enlightenment, &amp; Revolution!</vt:lpstr>
      <vt:lpstr>Napoleon Bonaparte </vt:lpstr>
      <vt:lpstr>Slide 4</vt:lpstr>
      <vt:lpstr>Slide 5</vt:lpstr>
      <vt:lpstr>Napoleon Bonaparte </vt:lpstr>
      <vt:lpstr>Slide 7</vt:lpstr>
      <vt:lpstr>Napoleon Bonaparte </vt:lpstr>
      <vt:lpstr>Slide 9</vt:lpstr>
      <vt:lpstr>Napoleon Bonaparte </vt:lpstr>
      <vt:lpstr>Slide 11</vt:lpstr>
      <vt:lpstr>Napoleon Bonaparte </vt:lpstr>
      <vt:lpstr>Napoleon Bonaparte </vt:lpstr>
      <vt:lpstr>Napoleon Bonaparte </vt:lpstr>
      <vt:lpstr>Slide 15</vt:lpstr>
      <vt:lpstr>Napoleon Bonaparte </vt:lpstr>
      <vt:lpstr>Napoleon Bonaparte </vt:lpstr>
      <vt:lpstr>Napoleon Bonaparte 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Absolutism, Enlightenment,  &amp; Revolution!</dc:title>
  <dc:creator>Karl Sagan</dc:creator>
  <cp:lastModifiedBy>johnl.stewart</cp:lastModifiedBy>
  <cp:revision>57</cp:revision>
  <dcterms:created xsi:type="dcterms:W3CDTF">2011-03-20T21:45:53Z</dcterms:created>
  <dcterms:modified xsi:type="dcterms:W3CDTF">2015-04-14T14:16:27Z</dcterms:modified>
</cp:coreProperties>
</file>