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2" autoAdjust="0"/>
    <p:restoredTop sz="94660"/>
  </p:normalViewPr>
  <p:slideViewPr>
    <p:cSldViewPr snapToGrid="0">
      <p:cViewPr varScale="1">
        <p:scale>
          <a:sx n="88" d="100"/>
          <a:sy n="88"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31263-D5D5-49AB-AFE0-5B767B0E20C0}" type="datetimeFigureOut">
              <a:rPr lang="en-US" smtClean="0"/>
              <a:t>12/15/2015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1F83F-F53E-444E-8509-45F87E629205}" type="slidenum">
              <a:rPr lang="en-US" smtClean="0"/>
              <a:t>‹#›</a:t>
            </a:fld>
            <a:endParaRPr lang="en-US"/>
          </a:p>
        </p:txBody>
      </p:sp>
    </p:spTree>
    <p:extLst>
      <p:ext uri="{BB962C8B-B14F-4D97-AF65-F5344CB8AC3E}">
        <p14:creationId xmlns:p14="http://schemas.microsoft.com/office/powerpoint/2010/main" val="397893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005FF-B351-49D3-866A-3B9A814D43B2}" type="slidenum">
              <a:rPr lang="en-US"/>
              <a:pPr/>
              <a:t>5</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pPr algn="just"/>
            <a:endParaRPr lang="en-US"/>
          </a:p>
        </p:txBody>
      </p:sp>
    </p:spTree>
    <p:extLst>
      <p:ext uri="{BB962C8B-B14F-4D97-AF65-F5344CB8AC3E}">
        <p14:creationId xmlns:p14="http://schemas.microsoft.com/office/powerpoint/2010/main" val="31749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AD28B5-D874-45D2-A7E6-4A48825865B3}"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04F7E-A320-45E7-8397-40F88675ABB5}" type="slidenum">
              <a:rPr lang="en-US" smtClean="0"/>
              <a:t>‹#›</a:t>
            </a:fld>
            <a:endParaRPr lang="en-US"/>
          </a:p>
        </p:txBody>
      </p:sp>
    </p:spTree>
    <p:extLst>
      <p:ext uri="{BB962C8B-B14F-4D97-AF65-F5344CB8AC3E}">
        <p14:creationId xmlns:p14="http://schemas.microsoft.com/office/powerpoint/2010/main" val="175310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D28B5-D874-45D2-A7E6-4A48825865B3}"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04F7E-A320-45E7-8397-40F88675ABB5}" type="slidenum">
              <a:rPr lang="en-US" smtClean="0"/>
              <a:t>‹#›</a:t>
            </a:fld>
            <a:endParaRPr lang="en-US"/>
          </a:p>
        </p:txBody>
      </p:sp>
    </p:spTree>
    <p:extLst>
      <p:ext uri="{BB962C8B-B14F-4D97-AF65-F5344CB8AC3E}">
        <p14:creationId xmlns:p14="http://schemas.microsoft.com/office/powerpoint/2010/main" val="1959799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D28B5-D874-45D2-A7E6-4A48825865B3}"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04F7E-A320-45E7-8397-40F88675ABB5}" type="slidenum">
              <a:rPr lang="en-US" smtClean="0"/>
              <a:t>‹#›</a:t>
            </a:fld>
            <a:endParaRPr lang="en-US"/>
          </a:p>
        </p:txBody>
      </p:sp>
    </p:spTree>
    <p:extLst>
      <p:ext uri="{BB962C8B-B14F-4D97-AF65-F5344CB8AC3E}">
        <p14:creationId xmlns:p14="http://schemas.microsoft.com/office/powerpoint/2010/main" val="170683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D28B5-D874-45D2-A7E6-4A48825865B3}"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04F7E-A320-45E7-8397-40F88675ABB5}" type="slidenum">
              <a:rPr lang="en-US" smtClean="0"/>
              <a:t>‹#›</a:t>
            </a:fld>
            <a:endParaRPr lang="en-US"/>
          </a:p>
        </p:txBody>
      </p:sp>
    </p:spTree>
    <p:extLst>
      <p:ext uri="{BB962C8B-B14F-4D97-AF65-F5344CB8AC3E}">
        <p14:creationId xmlns:p14="http://schemas.microsoft.com/office/powerpoint/2010/main" val="346956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AD28B5-D874-45D2-A7E6-4A48825865B3}"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04F7E-A320-45E7-8397-40F88675ABB5}" type="slidenum">
              <a:rPr lang="en-US" smtClean="0"/>
              <a:t>‹#›</a:t>
            </a:fld>
            <a:endParaRPr lang="en-US"/>
          </a:p>
        </p:txBody>
      </p:sp>
    </p:spTree>
    <p:extLst>
      <p:ext uri="{BB962C8B-B14F-4D97-AF65-F5344CB8AC3E}">
        <p14:creationId xmlns:p14="http://schemas.microsoft.com/office/powerpoint/2010/main" val="105752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AD28B5-D874-45D2-A7E6-4A48825865B3}"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04F7E-A320-45E7-8397-40F88675ABB5}" type="slidenum">
              <a:rPr lang="en-US" smtClean="0"/>
              <a:t>‹#›</a:t>
            </a:fld>
            <a:endParaRPr lang="en-US"/>
          </a:p>
        </p:txBody>
      </p:sp>
    </p:spTree>
    <p:extLst>
      <p:ext uri="{BB962C8B-B14F-4D97-AF65-F5344CB8AC3E}">
        <p14:creationId xmlns:p14="http://schemas.microsoft.com/office/powerpoint/2010/main" val="125278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AD28B5-D874-45D2-A7E6-4A48825865B3}" type="datetimeFigureOut">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04F7E-A320-45E7-8397-40F88675ABB5}" type="slidenum">
              <a:rPr lang="en-US" smtClean="0"/>
              <a:t>‹#›</a:t>
            </a:fld>
            <a:endParaRPr lang="en-US"/>
          </a:p>
        </p:txBody>
      </p:sp>
    </p:spTree>
    <p:extLst>
      <p:ext uri="{BB962C8B-B14F-4D97-AF65-F5344CB8AC3E}">
        <p14:creationId xmlns:p14="http://schemas.microsoft.com/office/powerpoint/2010/main" val="306705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AD28B5-D874-45D2-A7E6-4A48825865B3}" type="datetimeFigureOut">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04F7E-A320-45E7-8397-40F88675ABB5}" type="slidenum">
              <a:rPr lang="en-US" smtClean="0"/>
              <a:t>‹#›</a:t>
            </a:fld>
            <a:endParaRPr lang="en-US"/>
          </a:p>
        </p:txBody>
      </p:sp>
    </p:spTree>
    <p:extLst>
      <p:ext uri="{BB962C8B-B14F-4D97-AF65-F5344CB8AC3E}">
        <p14:creationId xmlns:p14="http://schemas.microsoft.com/office/powerpoint/2010/main" val="141167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D28B5-D874-45D2-A7E6-4A48825865B3}" type="datetimeFigureOut">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04F7E-A320-45E7-8397-40F88675ABB5}" type="slidenum">
              <a:rPr lang="en-US" smtClean="0"/>
              <a:t>‹#›</a:t>
            </a:fld>
            <a:endParaRPr lang="en-US"/>
          </a:p>
        </p:txBody>
      </p:sp>
    </p:spTree>
    <p:extLst>
      <p:ext uri="{BB962C8B-B14F-4D97-AF65-F5344CB8AC3E}">
        <p14:creationId xmlns:p14="http://schemas.microsoft.com/office/powerpoint/2010/main" val="92768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D28B5-D874-45D2-A7E6-4A48825865B3}"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04F7E-A320-45E7-8397-40F88675ABB5}" type="slidenum">
              <a:rPr lang="en-US" smtClean="0"/>
              <a:t>‹#›</a:t>
            </a:fld>
            <a:endParaRPr lang="en-US"/>
          </a:p>
        </p:txBody>
      </p:sp>
    </p:spTree>
    <p:extLst>
      <p:ext uri="{BB962C8B-B14F-4D97-AF65-F5344CB8AC3E}">
        <p14:creationId xmlns:p14="http://schemas.microsoft.com/office/powerpoint/2010/main" val="13710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D28B5-D874-45D2-A7E6-4A48825865B3}"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04F7E-A320-45E7-8397-40F88675ABB5}" type="slidenum">
              <a:rPr lang="en-US" smtClean="0"/>
              <a:t>‹#›</a:t>
            </a:fld>
            <a:endParaRPr lang="en-US"/>
          </a:p>
        </p:txBody>
      </p:sp>
    </p:spTree>
    <p:extLst>
      <p:ext uri="{BB962C8B-B14F-4D97-AF65-F5344CB8AC3E}">
        <p14:creationId xmlns:p14="http://schemas.microsoft.com/office/powerpoint/2010/main" val="182142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D28B5-D874-45D2-A7E6-4A48825865B3}" type="datetimeFigureOut">
              <a:rPr lang="en-US" smtClean="0"/>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04F7E-A320-45E7-8397-40F88675ABB5}" type="slidenum">
              <a:rPr lang="en-US" smtClean="0"/>
              <a:t>‹#›</a:t>
            </a:fld>
            <a:endParaRPr lang="en-US"/>
          </a:p>
        </p:txBody>
      </p:sp>
    </p:spTree>
    <p:extLst>
      <p:ext uri="{BB962C8B-B14F-4D97-AF65-F5344CB8AC3E}">
        <p14:creationId xmlns:p14="http://schemas.microsoft.com/office/powerpoint/2010/main" val="302153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a/imgres?imgurl=http://www.index-china.com/index-english/images/CHINA%20map.gif&amp;imgrefurl=http://www.index-china.com/index-english/china_map_index.htm&amp;h=482&amp;w=508&amp;sz=59&amp;tbnid=iUTm1xXQnlAJ:&amp;tbnh=121&amp;tbnw=128&amp;hl=en&amp;start=3&amp;prev=/images?q%3Dmiddle%2Bkingdom%26svnum%3D10%26hl%3Den%26lr%3D%26sa%3DG"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a/imgres?imgurl=http://www.orientaltravel.co.uk/image/beijing/heaven_temple2.jpg&amp;imgrefurl=http://www.orientaltravel.co.uk/tailor-made/luxury1.html&amp;h=230&amp;w=230&amp;sz=12&amp;tbnid=Pq3bXQuUwW4J:&amp;tbnh=103&amp;tbnw=103&amp;hl=en&amp;start=12&amp;prev=/images?q%3Dmiddle%2Bkingdom%26svnum%3D10%26hl%3Den%26lr%3D%26sa%3D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tm.wc.ask.com/r?t=an&amp;s=p&amp;uid=09D3D27E8B5DC5924&amp;sid=1B35337E8B5DC5924&amp;qid=9FC2800612156B4E9EC2B6342E4CDECA&amp;io=10&amp;sv=za5cb0d8e&amp;o=0&amp;ask=mandate+of+heaven&amp;uip=d8e26b0a&amp;en=is&amp;eo=0&amp;pt=&amp;ac=3&amp;qs=86&amp;pg=1&amp;u=http://pictures.ask.com/redir?u=http://cnn.org/SPECIALS/1999/china.50/imperial.icon/rulers/&amp;bpg=http://pictures.ask.com/pictures?q%3dmandate%2bof%2bheaven%26o%3d0%26page%3d1&amp;q=mandate+of+heaven&amp;s=p&amp;bu=http://cnn.org/SPECIALS/1999/china.50/imperial.icon/rulers/&amp;qte=0&amp;o=0&amp;isimageSearch=true&amp;fromImagePage=False&amp;iskey=&amp;thumbsrc=http://images.picsearch.com/is?122422916260&amp;imagesrc=http://cnn.org/SPECIALS/1999/china.50/imperial.icon/rulers/palace.heaven.jpg&amp;thumbwidth=128&amp;thumbheight=9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tm.wc.ask.com/r?t=c&amp;s=p&amp;id=30751&amp;sv=za5cb0de6&amp;uid=0DB492ACE2AFC5924&amp;sid=181FE2ACE2AFC5924&amp;p=/topimage&amp;o=0&amp;u=http://worldcoincatalog.com/AC/C3/India/GuptaEmpire/03Chandragupta%20II/ChandraguptaII02o.jpg"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tm.wc.ask.com/r?t=an&amp;s=p&amp;uid=0FF237D3D3DEC5924&amp;sid=1126B7D3D3DEC5924&amp;qid=A454AEEDCD22864EBA99BF98799D8D3B&amp;io=13&amp;sv=za5cb0dc1&amp;o=0&amp;ask=greek+polis&amp;uip=d8e26b0a&amp;en=is&amp;eo=0&amp;pt=&amp;ac=3&amp;qs=87&amp;pg=1&amp;u=http://pictures.ask.com/redir?u=http://architecture.arizona.edu/courses/arc103/trad103/tutorials/fundamentals/glossary/Greek.html&amp;bpg=http://pictures.ask.com/pictures?q%3dgreek%2bpolis%26o%3d0%26page%3d1&amp;q=greek+polis&amp;s=p&amp;bu=http://architecture.arizona.edu/courses/arc103/trad103/tutorials/fundamentals/glossary/Greek.html&amp;qte=0&amp;o=0&amp;isimageSearch=true&amp;fromImagePage=False&amp;iskey=&amp;thumbsrc=http://images.picsearch.com/is?626450081018&amp;imagesrc=http://architecture.arizona.edu/courses/arc103/trad103/tutorials/fundamentals/glossary/graphics/theatre_epidauros.jpg&amp;thumbwidth=128&amp;thumbheight=83" TargetMode="External"/><Relationship Id="rId1" Type="http://schemas.openxmlformats.org/officeDocument/2006/relationships/slideLayout" Target="../slideLayouts/slideLayout2.xml"/><Relationship Id="rId6" Type="http://schemas.openxmlformats.org/officeDocument/2006/relationships/hyperlink" Target="http://tm.wc.ask.com/r?t=an&amp;s=p&amp;uid=0FF237D3D3DEC5924&amp;sid=1126B7D3D3DEC5924&amp;qid=2A263E3614A33345AB7836A5D6B7ADC8&amp;io=4&amp;sv=z6f5372c1&amp;o=0&amp;ask=greek+polis&amp;uip=d8e26b0a&amp;en=is&amp;eo=0&amp;pt=&amp;ac=3&amp;qs=87&amp;pg=2&amp;u=http://pictures.ask.com/redir?u=http://faculty.ucc.edu/egh-damerow/greeks.htm&amp;bpg=http://pictures.ask.com/pictures?q%3dgreek%2bpolis%26o%3d0%26page%3d2&amp;q=greek+polis&amp;s=p&amp;bu=http://faculty.ucc.edu/egh-damerow/greeks.htm&amp;qte=0&amp;o=0&amp;isimageSearch=true&amp;fromImagePage=False&amp;iskey=&amp;thumbsrc=http://images.picsearch.com/is?193689377198&amp;imagesrc=http://faculty.ucc.edu/egh-damerow/mapd.jpg&amp;thumbwidth=128&amp;thumbheight=128" TargetMode="External"/><Relationship Id="rId5" Type="http://schemas.openxmlformats.org/officeDocument/2006/relationships/image" Target="../media/image28.jpeg"/><Relationship Id="rId4" Type="http://schemas.openxmlformats.org/officeDocument/2006/relationships/hyperlink" Target="http://tm.wc.ask.com/r?t=an&amp;s=p&amp;uid=0FF237D3D3DEC5924&amp;sid=1126B7D3D3DEC5924&amp;qid=A454AEEDCD22864EBA99BF98799D8D3B&amp;io=3&amp;sv=za5cb0dc1&amp;o=0&amp;ask=greek+polis&amp;uip=d8e26b0a&amp;en=is&amp;eo=0&amp;pt=&amp;ac=3&amp;qs=87&amp;pg=1&amp;u=http://pictures.ask.com/redir?u=http://www.ellopos.net/elpenor/greeks-us/default.asp&amp;bpg=http://pictures.ask.com/pictures?q%3dgreek%2bpolis%26o%3d0%26page%3d1&amp;q=greek+polis&amp;s=p&amp;bu=http://www.ellopos.net/elpenor/greeks-us/default.asp&amp;qte=0&amp;o=0&amp;isimageSearch=true&amp;fromImagePage=False&amp;iskey=&amp;thumbsrc=http://images.picsearch.com/is?589773405860&amp;imagesrc=http://www.ellopos.net/elpenor/greeks-us/img/ambrogio-goodgovcity.jpg&amp;thumbwidth=91&amp;thumbheight=12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tm.wc.ask.com/r?t=c&amp;s=p&amp;id=30751&amp;sv=za5cb0db2&amp;uid=079C106A8CEEC5924&amp;sid=1602706A8CEEC5924&amp;p=/topimage&amp;o=0&amp;u=http://www.scenicvalley.com/whs/grassroots4/romanempire/Roman%20Emperors/Nero.jpg"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tm.wc.ask.com/r?t=an&amp;s=p&amp;uid=0013DF7D275DC5924&amp;sid=1428208D275DC5924&amp;qid=A3BCA356ACD186428B0B4D68D9D20034&amp;io=2&amp;sv=za5cb0dea&amp;o=0&amp;ask=POLYTHEISM&amp;uip=d8e26b0a&amp;en=js&amp;eo=0&amp;pt=&amp;ac=24&amp;qs=19&amp;pg=1&amp;u=http://pictures.ask.com/redir?u=http://www.cgs.conway.ma.us/AncientAztec.htm&amp;bpg=http://pictures.ask.com/pictures?q%3dPOLYTHEISM%26o%3d0%26page%3d1&amp;q=POLYTHEISM&amp;s=p&amp;bu=http://www.cgs.conway.ma.us/AncientAztec.htm&amp;qte=0&amp;o=0&amp;isimageSearch=true&amp;fromImagePage=False&amp;iskey=&amp;thumbsrc=http://images.picsearch.com/is?96274105331&amp;imagesrc=http://www.cgs.conway.ma.us/_derived/Polytheism.htm_cmp_cactus010_hbtn.gif&amp;thumbwidth=128&amp;thumbheight=54"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tm.wc.ask.com/r?t=an&amp;s=p&amp;uid=0013DF7D275DC5924&amp;sid=1428208D275DC5924&amp;qid=A3BCA356ACD186428B0B4D68D9D20034&amp;io=1&amp;sv=za5cb0dea&amp;o=0&amp;ask=POLYTHEISM&amp;uip=d8e26b0a&amp;en=js&amp;eo=0&amp;pt=&amp;ac=24&amp;qs=19&amp;pg=1&amp;u=http://pictures.ask.com/redir?u=http://www.thoughtpower.org/Multimedia/Video.asp&amp;bpg=http://pictures.ask.com/pictures?q%3dPOLYTHEISM%26o%3d0%26page%3d1&amp;q=POLYTHEISM&amp;s=p&amp;bu=http://www.thoughtpower.org/Multimedia/Video.asp&amp;qte=0&amp;o=0&amp;isimageSearch=true&amp;fromImagePage=False&amp;iskey=&amp;thumbsrc=http://images.picsearch.com/is?772269598547&amp;imagesrc=http://www.thoughtpower.org/images/Multimedia/Video/polytheism.gif&amp;thumbwidth=128&amp;thumbheight=9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tm.wc.ask.com/r?t=an&amp;s=p&amp;uid=08BA41CF560FC5224&amp;sid=17BE148C3045D5924&amp;qid=E05E098D28A4A640A0410285F2CE17CA&amp;io=15&amp;sv=za5cb0dc0&amp;o=0&amp;ask=pictures+of+Monotheism&amp;uip=d8e26b0a&amp;en=is&amp;eo=0&amp;pt=&amp;ac=17&amp;qs=31&amp;pg=2&amp;u=http://pictures.ask.com/redir?u=http://www.referencehub.com/The_Origins_of_Biblical_Monotheism_Israels_Polytheistic_Background_and_the_Ugaritic_Texts_019513480X.html&amp;bpg=http://pictures.ask.com/pictures?q%3dpictures%2bof%2bMonotheism%26o%3d0%26page%3d2&amp;q=pictures+of+Monotheism&amp;s=p&amp;bu=http://www.referencehub.com/The_Origins_of_Biblical_Monotheism_Israels_Polytheistic_Background_and_the_Ugaritic_Texts_019513480X.html&amp;qte=0&amp;o=0&amp;isimageSearch=true&amp;fromImagePage=False&amp;iskey=&amp;thumbsrc=http://images.picsearch.com/is?841558675326&amp;imagesrc=http://images.amazon.com/images/P/019513480X.01.MZZZZZZZ.jpg&amp;thumbwidth=89&amp;thumbheight=128"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tm.wc.ask.com/r?t=an&amp;s=p&amp;uid=08BA41CF560FC5224&amp;sid=17BE148C3045D5924&amp;qid=E05E098D28A4A640A0410285F2CE17CA&amp;io=13&amp;sv=za5cb0dc0&amp;o=0&amp;ask=pictures+of+Monotheism&amp;uip=d8e26b0a&amp;en=is&amp;eo=0&amp;pt=&amp;ac=17&amp;qs=31&amp;pg=2&amp;u=http://pictures.ask.com/redir?u=http://users.bigpond.net.au/bstone/monotheism.htm&amp;bpg=http://pictures.ask.com/pictures?q%3dpictures%2bof%2bMonotheism%26o%3d0%26page%3d2&amp;q=pictures+of+Monotheism&amp;s=p&amp;bu=http://users.bigpond.net.au/bstone/monotheism.htm&amp;qte=0&amp;o=0&amp;isimageSearch=true&amp;fromImagePage=False&amp;iskey=&amp;thumbsrc=http://images.picsearch.com/is?599413194263&amp;imagesrc=http://users.bigpond.net.au/bstone/images/Minora.JPG&amp;thumbwidth=128&amp;thumbheight=11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funnyjunk.com/p/0166-jpg.html" TargetMode="Externa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www.picturehistory.com/find/p/12888/mcms.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osa.nl/Images/reconstruction%20sab%20neolithic.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tm.wc.ask.com/r?t=c&amp;s=p&amp;id=30751&amp;sv=za5cb0d71&amp;uid=05BE3891E19AB5924&amp;sid=1313B891E19AB5924&amp;p=/topimage&amp;o=0&amp;u=http://www.poster.net/dossi/dossi-jesus-christus-9100862.jpg" TargetMode="Externa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hyperlink" Target="http://tm.wc.ask.com/r?t=c&amp;s=p&amp;id=30751&amp;sv=z6f5372c7&amp;uid=05BE3891E19AB5924&amp;sid=1313B891E19AB5924&amp;p=/topimage&amp;o=0&amp;u=http://twelve-travelers.com/images/tt_crucifix_large_page_image.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tm.wc.ask.com/r?t=c&amp;s=p&amp;id=30751&amp;sv=za5cb0dc3&amp;uid=08D2A82E8420D5924&amp;sid=1389E82E8420D5924&amp;p=/topimage&amp;o=0&amp;u=http://www.tagnet.org/atlbelv/bible.jpg" TargetMode="Externa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hyperlink" Target="http://tm.wc.ask.com/r?t=c&amp;s=p&amp;id=30751&amp;sv=z6f537202&amp;uid=08D2A82E8420D5924&amp;sid=1389E82E8420D5924&amp;p=/topimage&amp;o=0&amp;u=http://www.bbc.net.uk/religion/religions/christianity/features/thegoodbook/images/bible.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a/imgres?imgurl=http://jorune.net/~case/jeux/rpg/civilization.jpg&amp;imgrefurl=http://jorune.net/~case/jeux/board.xhtml&amp;h=684&amp;w=500&amp;sz=82&amp;tbnid=FYXH13M8QCEJ:&amp;tbnh=137&amp;tbnw=100&amp;hl=en&amp;start=30&amp;prev=/images?q%3Dcivilization%2B%2B%2B%2B%26start%3D20%26svnum%3D10%26hl%3Den%26lr%3D%26sa%3D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a/imgres?imgurl=http://www.public.iastate.edu/~cfford/fertile%20crescent.jpg&amp;imgrefurl=http://www.public.iastate.edu/~cfford/342worldhistoryearly.html&amp;h=536&amp;w=457&amp;sz=58&amp;tbnid=FS8joP8rkm8J:&amp;tbnh=128&amp;tbnw=109&amp;hl=en&amp;start=1&amp;prev=/images?q%3DFertile%2BCrescent%26svnum%3D10%26hl%3Den%26lr%3D%26sa%3DG"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a/imgres?imgurl=http://cc.owu.edu/~rdfusch/fertile_crescent.jpg&amp;imgrefurl=http://cc.owu.edu/~rdfusch/370_380maps.htm&amp;h=565&amp;w=800&amp;sz=181&amp;tbnid=wHwdbVSFZhgJ:&amp;tbnh=100&amp;tbnw=142&amp;hl=en&amp;start=13&amp;prev=/images?q%3DFertile%2BCrescent%26svnum%3D10%26hl%3Den%26lr%3D%26sa%3D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t>Early  Civilizations</a:t>
            </a:r>
          </a:p>
        </p:txBody>
      </p:sp>
      <p:sp>
        <p:nvSpPr>
          <p:cNvPr id="3076" name="Rectangle 4"/>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347909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Middle Kingdom (1650 B.C.)</a:t>
            </a:r>
          </a:p>
          <a:p>
            <a:r>
              <a:rPr lang="en-US" sz="1600">
                <a:latin typeface="Garamond" panose="02020404030301010803" pitchFamily="18" charset="0"/>
              </a:rPr>
              <a:t>The Middle Kingdom was the early kingdom of China.</a:t>
            </a:r>
          </a:p>
          <a:p>
            <a:r>
              <a:rPr lang="en-US" sz="1600">
                <a:latin typeface="Garamond" panose="02020404030301010803" pitchFamily="18" charset="0"/>
              </a:rPr>
              <a:t>The geography in the region isolated the Chinese people, more so than other civilizations.</a:t>
            </a:r>
          </a:p>
          <a:p>
            <a:r>
              <a:rPr lang="en-US" sz="1600">
                <a:latin typeface="Garamond" panose="02020404030301010803" pitchFamily="18" charset="0"/>
              </a:rPr>
              <a:t>Because they had little contact with other cultures, the Chinese people believed their culture was the center of the world, so they named it the Middle Kingdom.</a:t>
            </a:r>
          </a:p>
          <a:p>
            <a:r>
              <a:rPr lang="en-US" sz="1600">
                <a:latin typeface="Garamond" panose="02020404030301010803" pitchFamily="18" charset="0"/>
              </a:rPr>
              <a:t>Most people of this region lived along the coast and in the river valleys.</a:t>
            </a:r>
          </a:p>
          <a:p>
            <a:r>
              <a:rPr lang="en-US" sz="1600">
                <a:latin typeface="Garamond" panose="02020404030301010803" pitchFamily="18" charset="0"/>
              </a:rPr>
              <a:t>Though the country had a king, clans, or large family groups, controlled the land.</a:t>
            </a:r>
          </a:p>
          <a:p>
            <a:r>
              <a:rPr lang="en-US" sz="1600">
                <a:latin typeface="Garamond" panose="02020404030301010803" pitchFamily="18" charset="0"/>
              </a:rPr>
              <a:t>The king in Shang China set up the first dynasty in China.</a:t>
            </a:r>
          </a:p>
          <a:p>
            <a:r>
              <a:rPr lang="en-US" sz="1800" b="1">
                <a:latin typeface="Garamond" panose="02020404030301010803" pitchFamily="18" charset="0"/>
              </a:rPr>
              <a:t>Social Structure:</a:t>
            </a:r>
          </a:p>
          <a:p>
            <a:pPr lvl="1"/>
            <a:r>
              <a:rPr lang="en-US" sz="1600">
                <a:latin typeface="Garamond" panose="02020404030301010803" pitchFamily="18" charset="0"/>
              </a:rPr>
              <a:t>Noble Warriors : owned land</a:t>
            </a:r>
          </a:p>
          <a:p>
            <a:pPr lvl="1"/>
            <a:r>
              <a:rPr lang="en-US" sz="1600">
                <a:latin typeface="Garamond" panose="02020404030301010803" pitchFamily="18" charset="0"/>
              </a:rPr>
              <a:t>Merchants and Craftsmen : earned a living in the cities</a:t>
            </a:r>
          </a:p>
          <a:p>
            <a:pPr lvl="1"/>
            <a:r>
              <a:rPr lang="en-US" sz="1600">
                <a:latin typeface="Garamond" panose="02020404030301010803" pitchFamily="18" charset="0"/>
              </a:rPr>
              <a:t>Peasants : largest amount of people, lived in farming villages </a:t>
            </a:r>
          </a:p>
          <a:p>
            <a:pPr lvl="1">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800" b="1">
              <a:latin typeface="Garamond" panose="02020404030301010803" pitchFamily="18" charset="0"/>
            </a:endParaRPr>
          </a:p>
          <a:p>
            <a:pPr lvl="1"/>
            <a:endParaRPr lang="en-US" sz="1600" b="1">
              <a:latin typeface="Garamond" panose="02020404030301010803" pitchFamily="18" charset="0"/>
            </a:endParaRPr>
          </a:p>
          <a:p>
            <a:pPr>
              <a:buFont typeface="Wingdings" panose="05000000000000000000" pitchFamily="2" charset="2"/>
              <a:buNone/>
            </a:pPr>
            <a:endParaRPr lang="en-US" sz="1800" b="1">
              <a:latin typeface="Garamond" panose="02020404030301010803" pitchFamily="18" charset="0"/>
            </a:endParaRPr>
          </a:p>
          <a:p>
            <a:pPr>
              <a:buFont typeface="Wingdings" panose="05000000000000000000" pitchFamily="2" charset="2"/>
              <a:buNone/>
            </a:pPr>
            <a:endParaRPr lang="en-US" sz="1800" b="1">
              <a:latin typeface="Garamond" panose="02020404030301010803" pitchFamily="18" charset="0"/>
            </a:endParaRPr>
          </a:p>
        </p:txBody>
      </p:sp>
      <p:pic>
        <p:nvPicPr>
          <p:cNvPr id="288771" name="Picture 3" descr="CHINA%2520ma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724401"/>
            <a:ext cx="1447800" cy="1368425"/>
          </a:xfrm>
          <a:prstGeom prst="rect">
            <a:avLst/>
          </a:prstGeom>
          <a:noFill/>
          <a:extLst>
            <a:ext uri="{909E8E84-426E-40DD-AFC4-6F175D3DCCD1}">
              <a14:hiddenFill xmlns:a14="http://schemas.microsoft.com/office/drawing/2010/main">
                <a:solidFill>
                  <a:srgbClr val="FFFFFF"/>
                </a:solidFill>
              </a14:hiddenFill>
            </a:ext>
          </a:extLst>
        </p:spPr>
      </p:pic>
      <p:pic>
        <p:nvPicPr>
          <p:cNvPr id="288772" name="Picture 4" descr="heaven_temple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6482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7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body" idx="1"/>
          </p:nvPr>
        </p:nvSpPr>
        <p:spPr>
          <a:xfrm>
            <a:off x="1524000" y="762000"/>
            <a:ext cx="9144000" cy="6096000"/>
          </a:xfrm>
        </p:spPr>
        <p:txBody>
          <a:bodyPr/>
          <a:lstStyle/>
          <a:p>
            <a:r>
              <a:rPr lang="en-US" sz="1600">
                <a:latin typeface="Garamond" panose="02020404030301010803" pitchFamily="18" charset="0"/>
              </a:rPr>
              <a:t>The Bantu refer to over 400 different ethnic groups in Africa, from Cameroon to South Africa, united by a common language family, the Bantu languages, and in many cases common customs. </a:t>
            </a:r>
          </a:p>
          <a:p>
            <a:r>
              <a:rPr lang="en-US" sz="1600">
                <a:latin typeface="Garamond" panose="02020404030301010803" pitchFamily="18" charset="0"/>
              </a:rPr>
              <a:t>About 2,000 years ago, small groups of Bantu speakers began spreading south and east.</a:t>
            </a:r>
          </a:p>
          <a:p>
            <a:r>
              <a:rPr lang="en-US" sz="1600">
                <a:latin typeface="Garamond" panose="02020404030301010803" pitchFamily="18" charset="0"/>
              </a:rPr>
              <a:t>They shared their skills with people they met on their journey, adapted their methods to suit their new environment, and learned new ways.</a:t>
            </a:r>
          </a:p>
          <a:p>
            <a:pPr lvl="2"/>
            <a:r>
              <a:rPr lang="en-US" sz="1200">
                <a:latin typeface="Garamond" panose="02020404030301010803" pitchFamily="18" charset="0"/>
              </a:rPr>
              <a:t>Moving eastward toward the savannas they adapted their skills for herding goats and sheep to raising cattle.</a:t>
            </a:r>
          </a:p>
          <a:p>
            <a:pPr lvl="2"/>
            <a:r>
              <a:rPr lang="en-US" sz="1200">
                <a:latin typeface="Garamond" panose="02020404030301010803" pitchFamily="18" charset="0"/>
              </a:rPr>
              <a:t>Passing through what is now Kenya and Tanzania, they learned to cultivate new crops.</a:t>
            </a:r>
          </a:p>
          <a:p>
            <a:r>
              <a:rPr lang="en-US" sz="1600">
                <a:latin typeface="Garamond" panose="02020404030301010803" pitchFamily="18" charset="0"/>
              </a:rPr>
              <a:t>This expanded their food supply</a:t>
            </a:r>
          </a:p>
          <a:p>
            <a:r>
              <a:rPr lang="en-US" sz="1600">
                <a:latin typeface="Garamond" panose="02020404030301010803" pitchFamily="18" charset="0"/>
              </a:rPr>
              <a:t>They followed the Congo river through the rain forests, there they farmed the riverbanks.</a:t>
            </a:r>
          </a:p>
          <a:p>
            <a:r>
              <a:rPr lang="en-US" sz="1600">
                <a:latin typeface="Garamond" panose="02020404030301010803" pitchFamily="18" charset="0"/>
              </a:rPr>
              <a:t>1,500 years = Bantu speakers reached the southern tip of </a:t>
            </a:r>
          </a:p>
          <a:p>
            <a:pPr>
              <a:buFont typeface="Wingdings" panose="05000000000000000000" pitchFamily="2" charset="2"/>
              <a:buNone/>
            </a:pPr>
            <a:r>
              <a:rPr lang="en-US" sz="1600">
                <a:latin typeface="Garamond" panose="02020404030301010803" pitchFamily="18" charset="0"/>
              </a:rPr>
              <a:t>      Africa</a:t>
            </a:r>
          </a:p>
          <a:p>
            <a:r>
              <a:rPr lang="en-US" sz="1600">
                <a:latin typeface="Garamond" panose="02020404030301010803" pitchFamily="18" charset="0"/>
              </a:rPr>
              <a:t>They believe the Bantu migrated because their was an </a:t>
            </a:r>
          </a:p>
          <a:p>
            <a:pPr>
              <a:buFont typeface="Wingdings" panose="05000000000000000000" pitchFamily="2" charset="2"/>
              <a:buNone/>
            </a:pPr>
            <a:r>
              <a:rPr lang="en-US" sz="1600">
                <a:latin typeface="Garamond" panose="02020404030301010803" pitchFamily="18" charset="0"/>
              </a:rPr>
              <a:t>       explosion of food supply, which increased the population. </a:t>
            </a:r>
          </a:p>
          <a:p>
            <a:pPr>
              <a:buFont typeface="Wingdings" panose="05000000000000000000" pitchFamily="2" charset="2"/>
              <a:buNone/>
            </a:pPr>
            <a:r>
              <a:rPr lang="en-US" sz="1600">
                <a:latin typeface="Garamond" panose="02020404030301010803" pitchFamily="18" charset="0"/>
              </a:rPr>
              <a:t>       With this increase, their was a need for food and land, so</a:t>
            </a:r>
          </a:p>
          <a:p>
            <a:pPr>
              <a:buFont typeface="Wingdings" panose="05000000000000000000" pitchFamily="2" charset="2"/>
              <a:buNone/>
            </a:pPr>
            <a:r>
              <a:rPr lang="en-US" sz="1600">
                <a:latin typeface="Garamond" panose="02020404030301010803" pitchFamily="18" charset="0"/>
              </a:rPr>
              <a:t>       people went to search these out resulting in the migration.</a:t>
            </a:r>
          </a:p>
        </p:txBody>
      </p:sp>
      <p:sp>
        <p:nvSpPr>
          <p:cNvPr id="417795" name="Rectangle 3"/>
          <p:cNvSpPr>
            <a:spLocks noGrp="1" noChangeArrowheads="1"/>
          </p:cNvSpPr>
          <p:nvPr>
            <p:ph type="title"/>
          </p:nvPr>
        </p:nvSpPr>
        <p:spPr>
          <a:xfrm>
            <a:off x="1981200" y="-152400"/>
            <a:ext cx="8229600" cy="1143000"/>
          </a:xfrm>
        </p:spPr>
        <p:txBody>
          <a:bodyPr/>
          <a:lstStyle/>
          <a:p>
            <a:r>
              <a:rPr lang="en-US" sz="2500">
                <a:latin typeface="Garamond" panose="02020404030301010803" pitchFamily="18" charset="0"/>
              </a:rPr>
              <a:t>Bantu Migration(2,000 years ago)</a:t>
            </a:r>
          </a:p>
        </p:txBody>
      </p:sp>
      <p:pic>
        <p:nvPicPr>
          <p:cNvPr id="417796" name="Picture 4" descr="Bantu Mig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3200401"/>
            <a:ext cx="3400425"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43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p:cNvSpPr>
            <a:spLocks noGrp="1" noChangeArrowheads="1"/>
          </p:cNvSpPr>
          <p:nvPr>
            <p:ph type="ctrTitle"/>
          </p:nvPr>
        </p:nvSpPr>
        <p:spPr/>
        <p:txBody>
          <a:bodyPr/>
          <a:lstStyle/>
          <a:p>
            <a:r>
              <a:rPr lang="en-US"/>
              <a:t>Classical Civilizations</a:t>
            </a:r>
          </a:p>
        </p:txBody>
      </p:sp>
      <p:sp>
        <p:nvSpPr>
          <p:cNvPr id="219141"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95839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ctrTitle"/>
          </p:nvPr>
        </p:nvSpPr>
        <p:spPr>
          <a:xfrm flipH="1" flipV="1">
            <a:off x="2133600" y="1981201"/>
            <a:ext cx="76200" cy="149225"/>
          </a:xfrm>
        </p:spPr>
        <p:txBody>
          <a:bodyPr>
            <a:normAutofit fontScale="90000"/>
          </a:bodyPr>
          <a:lstStyle/>
          <a:p>
            <a:endParaRPr lang="en-US" sz="4000"/>
          </a:p>
        </p:txBody>
      </p:sp>
      <p:sp>
        <p:nvSpPr>
          <p:cNvPr id="527363" name="Rectangle 3"/>
          <p:cNvSpPr>
            <a:spLocks noGrp="1" noChangeArrowheads="1"/>
          </p:cNvSpPr>
          <p:nvPr>
            <p:ph type="subTitle" idx="1"/>
          </p:nvPr>
        </p:nvSpPr>
        <p:spPr>
          <a:xfrm>
            <a:off x="1524000" y="0"/>
            <a:ext cx="9144000" cy="6858000"/>
          </a:xfrm>
        </p:spPr>
        <p:txBody>
          <a:bodyPr/>
          <a:lstStyle/>
          <a:p>
            <a:r>
              <a:rPr lang="en-US" b="1">
                <a:latin typeface="Garamond" panose="02020404030301010803" pitchFamily="18" charset="0"/>
              </a:rPr>
              <a:t>Zhou Dynasty</a:t>
            </a:r>
          </a:p>
          <a:p>
            <a:pPr algn="l">
              <a:buClr>
                <a:schemeClr val="tx1"/>
              </a:buClr>
              <a:buFont typeface="Wingdings" panose="05000000000000000000" pitchFamily="2" charset="2"/>
              <a:buChar char="l"/>
            </a:pPr>
            <a:r>
              <a:rPr lang="en-US" sz="1600">
                <a:latin typeface="Garamond" panose="02020404030301010803" pitchFamily="18" charset="0"/>
              </a:rPr>
              <a:t>Around 1027 B.C., the Zhou overthrew the Shang and brought new ideas such as the Mandate of Heaven into Chinese culture.</a:t>
            </a:r>
          </a:p>
          <a:p>
            <a:pPr algn="l">
              <a:buClr>
                <a:schemeClr val="tx1"/>
              </a:buClr>
              <a:buFont typeface="Wingdings" panose="05000000000000000000" pitchFamily="2" charset="2"/>
              <a:buChar char="l"/>
            </a:pPr>
            <a:r>
              <a:rPr lang="en-US" sz="1600">
                <a:latin typeface="Garamond" panose="02020404030301010803" pitchFamily="18" charset="0"/>
              </a:rPr>
              <a:t>Controlled vast amounts of land, so the government established the system known as Feudalism, in which nobles are given use of the lands that the king legally owns, in exchange for the nobles’ loyalty and military service to the king.</a:t>
            </a:r>
          </a:p>
          <a:p>
            <a:pPr algn="l">
              <a:buClr>
                <a:schemeClr val="tx1"/>
              </a:buClr>
              <a:buFont typeface="Wingdings" panose="05000000000000000000" pitchFamily="2" charset="2"/>
              <a:buChar char="l"/>
            </a:pPr>
            <a:r>
              <a:rPr lang="en-US" sz="1600">
                <a:latin typeface="Garamond" panose="02020404030301010803" pitchFamily="18" charset="0"/>
              </a:rPr>
              <a:t>The Chinese people gradually accepted the Zhou ways.</a:t>
            </a:r>
          </a:p>
          <a:p>
            <a:pPr algn="l">
              <a:buClr>
                <a:schemeClr val="tx1"/>
              </a:buClr>
              <a:buFont typeface="Wingdings" panose="05000000000000000000" pitchFamily="2" charset="2"/>
              <a:buChar char="l"/>
            </a:pPr>
            <a:r>
              <a:rPr lang="en-US" sz="1600">
                <a:latin typeface="Garamond" panose="02020404030301010803" pitchFamily="18" charset="0"/>
              </a:rPr>
              <a:t>The Zhou improved trade by introducing coined money to China, and also made advancements such as using iron in weapons and agricultural tools.</a:t>
            </a:r>
          </a:p>
          <a:p>
            <a:pPr algn="l">
              <a:buClr>
                <a:schemeClr val="tx1"/>
              </a:buClr>
              <a:buFont typeface="Wingdings" panose="05000000000000000000" pitchFamily="2" charset="2"/>
              <a:buChar char="l"/>
            </a:pPr>
            <a:r>
              <a:rPr lang="en-US" sz="1600">
                <a:latin typeface="Garamond" panose="02020404030301010803" pitchFamily="18" charset="0"/>
              </a:rPr>
              <a:t>The Zhou dynasty rule ended in 256 B.C.</a:t>
            </a:r>
          </a:p>
          <a:p>
            <a:pPr algn="l">
              <a:buClr>
                <a:schemeClr val="tx1"/>
              </a:buClr>
              <a:buFont typeface="Wingdings" panose="05000000000000000000" pitchFamily="2" charset="2"/>
              <a:buChar char="l"/>
            </a:pPr>
            <a:endParaRPr lang="en-US" sz="1600">
              <a:latin typeface="Garamond" panose="02020404030301010803" pitchFamily="18" charset="0"/>
            </a:endParaRPr>
          </a:p>
          <a:p>
            <a:pPr algn="l">
              <a:buClr>
                <a:schemeClr val="tx1"/>
              </a:buClr>
              <a:buFont typeface="Wingdings" panose="05000000000000000000" pitchFamily="2" charset="2"/>
              <a:buChar char="l"/>
            </a:pPr>
            <a:endParaRPr lang="en-US" sz="1600">
              <a:latin typeface="Garamond" panose="02020404030301010803" pitchFamily="18" charset="0"/>
            </a:endParaRPr>
          </a:p>
          <a:p>
            <a:pPr algn="l">
              <a:buClr>
                <a:schemeClr val="tx1"/>
              </a:buClr>
              <a:buFont typeface="Wingdings" panose="05000000000000000000" pitchFamily="2" charset="2"/>
              <a:buChar char="l"/>
            </a:pPr>
            <a:endParaRPr lang="en-US" sz="1600">
              <a:latin typeface="Garamond" panose="02020404030301010803" pitchFamily="18" charset="0"/>
            </a:endParaRPr>
          </a:p>
        </p:txBody>
      </p:sp>
      <p:pic>
        <p:nvPicPr>
          <p:cNvPr id="527364" name="Picture 4" descr="zhou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308350"/>
            <a:ext cx="5105400" cy="334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80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body" idx="1"/>
          </p:nvPr>
        </p:nvSpPr>
        <p:spPr>
          <a:xfrm>
            <a:off x="1905000" y="228600"/>
            <a:ext cx="8229600" cy="6477000"/>
          </a:xfrm>
        </p:spPr>
        <p:txBody>
          <a:bodyPr/>
          <a:lstStyle/>
          <a:p>
            <a:pPr algn="ctr">
              <a:buFont typeface="Wingdings" panose="05000000000000000000" pitchFamily="2" charset="2"/>
              <a:buNone/>
            </a:pPr>
            <a:r>
              <a:rPr lang="en-US" sz="3600" b="1"/>
              <a:t>Mandate of Heaven</a:t>
            </a:r>
          </a:p>
          <a:p>
            <a:pPr>
              <a:buFont typeface="Wingdings" panose="05000000000000000000" pitchFamily="2" charset="2"/>
              <a:buNone/>
            </a:pPr>
            <a:endParaRPr lang="en-US" sz="3600" b="1"/>
          </a:p>
          <a:p>
            <a:pPr>
              <a:buFont typeface="Wingdings" panose="05000000000000000000" pitchFamily="2" charset="2"/>
              <a:buNone/>
            </a:pPr>
            <a:r>
              <a:rPr lang="en-US" sz="1600" b="1"/>
              <a:t>	+	</a:t>
            </a:r>
            <a:r>
              <a:rPr lang="en-US" sz="1600">
                <a:latin typeface="Garamond" panose="02020404030301010803" pitchFamily="18" charset="0"/>
              </a:rPr>
              <a:t>Used by the ancient Chinese dynasties</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600" b="1"/>
              <a:t>	+	</a:t>
            </a:r>
            <a:r>
              <a:rPr lang="en-US" sz="1600">
                <a:latin typeface="Garamond" panose="02020404030301010803" pitchFamily="18" charset="0"/>
              </a:rPr>
              <a:t>The belief that the right to rule is granted from Heaven</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600" b="1"/>
              <a:t>	+	</a:t>
            </a:r>
            <a:r>
              <a:rPr lang="en-US" sz="1600">
                <a:latin typeface="Garamond" panose="02020404030301010803" pitchFamily="18" charset="0"/>
              </a:rPr>
              <a:t>There is only one Heaven therefore there can be only one ruler</a:t>
            </a:r>
            <a:r>
              <a:rPr lang="en-US" sz="1600" b="1">
                <a:latin typeface="Garamond" panose="02020404030301010803" pitchFamily="18" charset="0"/>
              </a:rPr>
              <a:t>.</a:t>
            </a:r>
            <a:r>
              <a:rPr lang="en-US" sz="1600">
                <a:latin typeface="Garamond" panose="02020404030301010803" pitchFamily="18" charset="0"/>
              </a:rPr>
              <a:t> </a:t>
            </a:r>
          </a:p>
          <a:p>
            <a:pPr>
              <a:buFont typeface="Wingdings" panose="05000000000000000000" pitchFamily="2" charset="2"/>
              <a:buNone/>
            </a:pPr>
            <a:endParaRPr lang="en-US" sz="1600">
              <a:latin typeface="Garamond" panose="02020404030301010803" pitchFamily="18" charset="0"/>
            </a:endParaRPr>
          </a:p>
          <a:p>
            <a:r>
              <a:rPr lang="en-US" sz="1600">
                <a:latin typeface="Garamond" panose="02020404030301010803" pitchFamily="18" charset="0"/>
              </a:rPr>
              <a:t>+	The right to rule is based on the virtue of the ruler. </a:t>
            </a:r>
          </a:p>
          <a:p>
            <a:endParaRPr lang="en-US" sz="1600">
              <a:latin typeface="Garamond" panose="02020404030301010803" pitchFamily="18" charset="0"/>
            </a:endParaRPr>
          </a:p>
          <a:p>
            <a:r>
              <a:rPr lang="en-US" sz="1600">
                <a:latin typeface="Garamond" panose="02020404030301010803" pitchFamily="18" charset="0"/>
              </a:rPr>
              <a:t>+           The right to rule is not limited to one dynasty. </a:t>
            </a:r>
          </a:p>
          <a:p>
            <a:pPr>
              <a:buFont typeface="Wingdings" panose="05000000000000000000" pitchFamily="2" charset="2"/>
              <a:buNone/>
            </a:pPr>
            <a:r>
              <a:rPr lang="en-US" sz="1600">
                <a:latin typeface="Garamond" panose="02020404030301010803" pitchFamily="18" charset="0"/>
              </a:rPr>
              <a:t>	</a:t>
            </a:r>
          </a:p>
          <a:p>
            <a:pPr algn="ctr"/>
            <a:endParaRPr lang="en-US" sz="1600">
              <a:latin typeface="Garamond" panose="02020404030301010803" pitchFamily="18" charset="0"/>
            </a:endParaRPr>
          </a:p>
        </p:txBody>
      </p:sp>
      <p:pic>
        <p:nvPicPr>
          <p:cNvPr id="320515" name="Picture 3" descr="is?12242291626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91000"/>
            <a:ext cx="4572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8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Han Dynasty</a:t>
            </a:r>
          </a:p>
          <a:p>
            <a:pPr>
              <a:buClr>
                <a:schemeClr val="tx1"/>
              </a:buClr>
              <a:buFont typeface="Wingdings" panose="05000000000000000000" pitchFamily="2" charset="2"/>
              <a:buChar char="Ø"/>
            </a:pPr>
            <a:r>
              <a:rPr lang="en-US" sz="1800">
                <a:latin typeface="Garamond" panose="02020404030301010803" pitchFamily="18" charset="0"/>
              </a:rPr>
              <a:t>The founding of the Han Dynasty:</a:t>
            </a:r>
          </a:p>
          <a:p>
            <a:pPr lvl="1">
              <a:buClr>
                <a:schemeClr val="tx1"/>
              </a:buClr>
              <a:buFont typeface="Wingdings" panose="05000000000000000000" pitchFamily="2" charset="2"/>
              <a:buChar char="Ø"/>
            </a:pPr>
            <a:r>
              <a:rPr lang="en-US" sz="1600">
                <a:latin typeface="Garamond" panose="02020404030301010803" pitchFamily="18" charset="0"/>
              </a:rPr>
              <a:t>Liu Bang fought for the power of the dynasty against Xiang Xu, an aristocratic general</a:t>
            </a:r>
          </a:p>
          <a:p>
            <a:pPr lvl="1">
              <a:buClr>
                <a:schemeClr val="tx1"/>
              </a:buClr>
              <a:buFont typeface="Wingdings" panose="05000000000000000000" pitchFamily="2" charset="2"/>
              <a:buChar char="Ø"/>
            </a:pPr>
            <a:r>
              <a:rPr lang="en-US" sz="1600">
                <a:latin typeface="Garamond" panose="02020404030301010803" pitchFamily="18" charset="0"/>
              </a:rPr>
              <a:t>Liu Bang established a centralized government in which a central authority controls the running of a state</a:t>
            </a:r>
          </a:p>
          <a:p>
            <a:pPr lvl="1">
              <a:buClr>
                <a:schemeClr val="tx1"/>
              </a:buClr>
              <a:buFont typeface="Wingdings" panose="05000000000000000000" pitchFamily="2" charset="2"/>
              <a:buChar char="Ø"/>
            </a:pPr>
            <a:r>
              <a:rPr lang="en-US" sz="1600">
                <a:latin typeface="Garamond" panose="02020404030301010803" pitchFamily="18" charset="0"/>
              </a:rPr>
              <a:t>Started civil service jobs, government jobs that civilians could obtain by taking examinations to work for the bureaucracy that helped the rulers.  They would test the civilians on Confucianism</a:t>
            </a:r>
          </a:p>
          <a:p>
            <a:pPr>
              <a:buClr>
                <a:schemeClr val="tx1"/>
              </a:buClr>
              <a:buFont typeface="Wingdings" panose="05000000000000000000" pitchFamily="2" charset="2"/>
              <a:buChar char="Ø"/>
            </a:pPr>
            <a:r>
              <a:rPr lang="en-US" sz="1800">
                <a:latin typeface="Garamond" panose="02020404030301010803" pitchFamily="18" charset="0"/>
              </a:rPr>
              <a:t>Han Technology</a:t>
            </a:r>
          </a:p>
          <a:p>
            <a:pPr lvl="1">
              <a:buClr>
                <a:schemeClr val="tx1"/>
              </a:buClr>
              <a:buFont typeface="Wingdings" panose="05000000000000000000" pitchFamily="2" charset="2"/>
              <a:buChar char="Ø"/>
            </a:pPr>
            <a:r>
              <a:rPr lang="en-US" sz="1600">
                <a:latin typeface="Garamond" panose="02020404030301010803" pitchFamily="18" charset="0"/>
              </a:rPr>
              <a:t>Paper was invented and before this books were written on silk but paper was cheaper so it made books more able to spread Chinese education</a:t>
            </a:r>
          </a:p>
          <a:p>
            <a:pPr lvl="1">
              <a:buClr>
                <a:schemeClr val="tx1"/>
              </a:buClr>
              <a:buFont typeface="Wingdings" panose="05000000000000000000" pitchFamily="2" charset="2"/>
              <a:buChar char="Ø"/>
            </a:pPr>
            <a:r>
              <a:rPr lang="en-US" sz="1600">
                <a:latin typeface="Garamond" panose="02020404030301010803" pitchFamily="18" charset="0"/>
              </a:rPr>
              <a:t>Everyone began to think agriculture was the most important so everyone began to practice it</a:t>
            </a:r>
          </a:p>
          <a:p>
            <a:pPr>
              <a:buClr>
                <a:schemeClr val="tx1"/>
              </a:buClr>
              <a:buFont typeface="Wingdings" panose="05000000000000000000" pitchFamily="2" charset="2"/>
              <a:buChar char="Ø"/>
            </a:pPr>
            <a:r>
              <a:rPr lang="en-US" sz="1800">
                <a:latin typeface="Garamond" panose="02020404030301010803" pitchFamily="18" charset="0"/>
              </a:rPr>
              <a:t>Overthrow by Wang Mang</a:t>
            </a:r>
          </a:p>
          <a:p>
            <a:pPr lvl="1">
              <a:buClr>
                <a:schemeClr val="tx1"/>
              </a:buClr>
              <a:buFont typeface="Wingdings" panose="05000000000000000000" pitchFamily="2" charset="2"/>
              <a:buChar char="Ø"/>
            </a:pPr>
            <a:r>
              <a:rPr lang="en-US" sz="1600">
                <a:latin typeface="Garamond" panose="02020404030301010803" pitchFamily="18" charset="0"/>
              </a:rPr>
              <a:t>He was a Confucian scholar  and member of the court he overthrew the infant leader and the Han dynasty</a:t>
            </a:r>
          </a:p>
          <a:p>
            <a:pPr lvl="1">
              <a:buClr>
                <a:schemeClr val="tx1"/>
              </a:buClr>
              <a:buFont typeface="Wingdings" panose="05000000000000000000" pitchFamily="2" charset="2"/>
              <a:buNone/>
            </a:pPr>
            <a:endParaRPr lang="en-US" sz="1400" b="1">
              <a:latin typeface="Garamond" panose="02020404030301010803" pitchFamily="18" charset="0"/>
            </a:endParaRPr>
          </a:p>
          <a:p>
            <a:pPr lvl="1">
              <a:buClr>
                <a:schemeClr val="tx1"/>
              </a:buClr>
              <a:buFont typeface="Wingdings" panose="05000000000000000000" pitchFamily="2" charset="2"/>
              <a:buChar char="Ø"/>
            </a:pPr>
            <a:endParaRPr lang="en-US" sz="1400" b="1">
              <a:latin typeface="Garamond" panose="02020404030301010803" pitchFamily="18" charset="0"/>
            </a:endParaRPr>
          </a:p>
        </p:txBody>
      </p:sp>
      <p:pic>
        <p:nvPicPr>
          <p:cNvPr id="434179" name="Picture 3" descr="han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010150"/>
            <a:ext cx="28194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34180" name="Picture 4" descr="hb_19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953000"/>
            <a:ext cx="142398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6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SILK ROAD</a:t>
            </a:r>
          </a:p>
          <a:p>
            <a:pPr algn="ctr">
              <a:buFont typeface="Wingdings" panose="05000000000000000000" pitchFamily="2" charset="2"/>
              <a:buNone/>
            </a:pPr>
            <a:endParaRPr lang="en-US" sz="3600">
              <a:latin typeface="Garamond" panose="02020404030301010803" pitchFamily="18" charset="0"/>
            </a:endParaRPr>
          </a:p>
          <a:p>
            <a:r>
              <a:rPr lang="en-US" sz="1600">
                <a:latin typeface="Garamond" panose="02020404030301010803" pitchFamily="18" charset="0"/>
              </a:rPr>
              <a:t>The Han dynasty opened  a trade route called the silk road that eventually linked china with lands  as far west as Mesopotamia. Silk and other Chinese goods  moved  west, while products such as muslin, glass, and new foods came to china. The silk road stretched for 4000 miles. Few  merchants traveled  the entire distance. Most of the good that were traded were done  at markets along the way</a:t>
            </a:r>
          </a:p>
        </p:txBody>
      </p:sp>
      <p:pic>
        <p:nvPicPr>
          <p:cNvPr id="606211" name="Picture 3" descr="The statue is at the starting point of the ancient Silk Road of Chang'an (present Xian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711575"/>
            <a:ext cx="3733800" cy="2641600"/>
          </a:xfrm>
          <a:prstGeom prst="rect">
            <a:avLst/>
          </a:prstGeom>
          <a:noFill/>
          <a:extLst>
            <a:ext uri="{909E8E84-426E-40DD-AFC4-6F175D3DCCD1}">
              <a14:hiddenFill xmlns:a14="http://schemas.microsoft.com/office/drawing/2010/main">
                <a:solidFill>
                  <a:srgbClr val="FFFFFF"/>
                </a:solidFill>
              </a14:hiddenFill>
            </a:ext>
          </a:extLst>
        </p:spPr>
      </p:pic>
      <p:pic>
        <p:nvPicPr>
          <p:cNvPr id="606212" name="Picture 4" descr="subas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3733801"/>
            <a:ext cx="374332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12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1981200" y="274638"/>
            <a:ext cx="8229600" cy="944562"/>
          </a:xfrm>
        </p:spPr>
        <p:txBody>
          <a:bodyPr/>
          <a:lstStyle/>
          <a:p>
            <a:r>
              <a:rPr lang="en-US" sz="3000">
                <a:latin typeface="Garamond" panose="02020404030301010803" pitchFamily="18" charset="0"/>
              </a:rPr>
              <a:t>The Gupta Dynasty (300-700)</a:t>
            </a:r>
          </a:p>
        </p:txBody>
      </p:sp>
      <p:sp>
        <p:nvSpPr>
          <p:cNvPr id="495619" name="Rectangle 3"/>
          <p:cNvSpPr>
            <a:spLocks noGrp="1" noChangeArrowheads="1"/>
          </p:cNvSpPr>
          <p:nvPr>
            <p:ph type="body" idx="1"/>
          </p:nvPr>
        </p:nvSpPr>
        <p:spPr>
          <a:xfrm>
            <a:off x="1981200" y="1143001"/>
            <a:ext cx="8229600" cy="4983163"/>
          </a:xfrm>
        </p:spPr>
        <p:txBody>
          <a:bodyPr/>
          <a:lstStyle/>
          <a:p>
            <a:r>
              <a:rPr lang="en-US" sz="1800" b="1">
                <a:latin typeface="Garamond" panose="02020404030301010803" pitchFamily="18" charset="0"/>
              </a:rPr>
              <a:t>Known as India’s Golden Age</a:t>
            </a:r>
          </a:p>
          <a:p>
            <a:r>
              <a:rPr lang="en-US" sz="1600">
                <a:latin typeface="Garamond" panose="02020404030301010803" pitchFamily="18" charset="0"/>
              </a:rPr>
              <a:t>After being invaded and defeated India needed a new leader</a:t>
            </a:r>
          </a:p>
          <a:p>
            <a:r>
              <a:rPr lang="en-US" sz="1600">
                <a:latin typeface="Garamond" panose="02020404030301010803" pitchFamily="18" charset="0"/>
              </a:rPr>
              <a:t>The Gupta family came to rule, and managed to defeat the foreigners</a:t>
            </a:r>
          </a:p>
          <a:p>
            <a:r>
              <a:rPr lang="en-US" sz="1600">
                <a:latin typeface="Garamond" panose="02020404030301010803" pitchFamily="18" charset="0"/>
              </a:rPr>
              <a:t>The Gupta's reign would last 300 years from 329 to 650 A.D</a:t>
            </a:r>
          </a:p>
          <a:p>
            <a:r>
              <a:rPr lang="en-US" sz="1800" b="1">
                <a:latin typeface="Garamond" panose="02020404030301010803" pitchFamily="18" charset="0"/>
              </a:rPr>
              <a:t>ChandraGupta I</a:t>
            </a:r>
          </a:p>
          <a:p>
            <a:r>
              <a:rPr lang="en-US" sz="1600">
                <a:latin typeface="Garamond" panose="02020404030301010803" pitchFamily="18" charset="0"/>
              </a:rPr>
              <a:t>The first Gupta who turned around India and fought off foreigners and expanded India.</a:t>
            </a:r>
          </a:p>
          <a:p>
            <a:r>
              <a:rPr lang="en-US" sz="1800" b="1">
                <a:latin typeface="Garamond" panose="02020404030301010803" pitchFamily="18" charset="0"/>
              </a:rPr>
              <a:t>The Golden Age</a:t>
            </a:r>
          </a:p>
          <a:p>
            <a:r>
              <a:rPr lang="en-US" sz="1600">
                <a:latin typeface="Garamond" panose="02020404030301010803" pitchFamily="18" charset="0"/>
              </a:rPr>
              <a:t>The golden age of India During the Gupta’s was architecture and Buddhist art.</a:t>
            </a:r>
          </a:p>
          <a:p>
            <a:r>
              <a:rPr lang="en-US" sz="1600" b="1">
                <a:latin typeface="Garamond" panose="02020404030301010803" pitchFamily="18" charset="0"/>
              </a:rPr>
              <a:t> </a:t>
            </a:r>
            <a:r>
              <a:rPr lang="en-US" sz="1600">
                <a:latin typeface="Garamond" panose="02020404030301010803" pitchFamily="18" charset="0"/>
              </a:rPr>
              <a:t> </a:t>
            </a:r>
          </a:p>
        </p:txBody>
      </p:sp>
      <p:pic>
        <p:nvPicPr>
          <p:cNvPr id="495620" name="Picture 4" descr="is?5314508755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191000"/>
            <a:ext cx="24384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495621" name="Picture 5" descr="Chandragupta-Maur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1" y="3810000"/>
            <a:ext cx="20796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86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1524000" y="0"/>
            <a:ext cx="9144000" cy="6858000"/>
          </a:xfrm>
        </p:spPr>
        <p:txBody>
          <a:bodyPr/>
          <a:lstStyle/>
          <a:p>
            <a:pPr marL="609600" indent="-609600" algn="ctr">
              <a:buClr>
                <a:schemeClr val="tx1"/>
              </a:buClr>
              <a:buNone/>
            </a:pPr>
            <a:r>
              <a:rPr lang="en-US" sz="3600" b="1">
                <a:latin typeface="Garamond" panose="02020404030301010803" pitchFamily="18" charset="0"/>
              </a:rPr>
              <a:t>Polis</a:t>
            </a:r>
          </a:p>
          <a:p>
            <a:pPr marL="609600" indent="-609600">
              <a:buClr>
                <a:schemeClr val="tx1"/>
              </a:buClr>
            </a:pPr>
            <a:r>
              <a:rPr lang="en-US" sz="1600">
                <a:latin typeface="Garamond" panose="02020404030301010803" pitchFamily="18" charset="0"/>
              </a:rPr>
              <a:t>A  Greek city-state– the fundamental political unit of ancient Greece after about 750 B.C.</a:t>
            </a:r>
          </a:p>
          <a:p>
            <a:pPr marL="609600" indent="-609600">
              <a:buClr>
                <a:schemeClr val="tx1"/>
              </a:buClr>
            </a:pPr>
            <a:r>
              <a:rPr lang="en-US" sz="1600">
                <a:latin typeface="Garamond" panose="02020404030301010803" pitchFamily="18" charset="0"/>
              </a:rPr>
              <a:t>After the sea of peoples invaded mainland Greece around 1200 B.C., the Dorians moved in the area. Greek civilization experienced a decline during this time. By 750 B.C. the Greeks saw the rise of powerful city-states.</a:t>
            </a:r>
          </a:p>
          <a:p>
            <a:pPr marL="609600" indent="-609600">
              <a:buClr>
                <a:schemeClr val="tx1"/>
              </a:buClr>
            </a:pPr>
            <a:r>
              <a:rPr lang="en-US" sz="1600">
                <a:latin typeface="Garamond" panose="02020404030301010803" pitchFamily="18" charset="0"/>
              </a:rPr>
              <a:t>Made up of a city and its surrounding countryside, which included numerous villages.</a:t>
            </a:r>
          </a:p>
          <a:p>
            <a:pPr marL="609600" indent="-609600">
              <a:buClr>
                <a:schemeClr val="tx1"/>
              </a:buClr>
            </a:pPr>
            <a:r>
              <a:rPr lang="en-US" sz="1600">
                <a:latin typeface="Garamond" panose="02020404030301010803" pitchFamily="18" charset="0"/>
              </a:rPr>
              <a:t>Most city-states controlled between 50 and 500 square miles of territory.</a:t>
            </a:r>
          </a:p>
          <a:p>
            <a:pPr marL="609600" indent="-609600">
              <a:buClr>
                <a:schemeClr val="tx1"/>
              </a:buClr>
            </a:pPr>
            <a:r>
              <a:rPr lang="en-US" sz="1600">
                <a:latin typeface="Garamond" panose="02020404030301010803" pitchFamily="18" charset="0"/>
              </a:rPr>
              <a:t>In some city-states there were monarchies, however in time most adopted aristocracy. These very rich ruling families often gained political power after working in a king’s military cavalry.</a:t>
            </a:r>
          </a:p>
          <a:p>
            <a:pPr marL="609600" indent="-609600">
              <a:buClr>
                <a:schemeClr val="tx1"/>
              </a:buClr>
            </a:pPr>
            <a:r>
              <a:rPr lang="en-US" sz="1600">
                <a:latin typeface="Garamond" panose="02020404030301010803" pitchFamily="18" charset="0"/>
              </a:rPr>
              <a:t>As trade expanded, a new class of wealthy merchants and artisans emerged in some cities. When these groups became dissatisfied with aristocratic rule, they either took power or shared it with the nobility. They formed an oligarchy.</a:t>
            </a:r>
          </a:p>
          <a:p>
            <a:pPr marL="609600" indent="-609600">
              <a:buClr>
                <a:schemeClr val="tx1"/>
              </a:buClr>
            </a:pPr>
            <a:r>
              <a:rPr lang="en-US" sz="1600">
                <a:latin typeface="Garamond" panose="02020404030301010803" pitchFamily="18" charset="0"/>
              </a:rPr>
              <a:t>Athens and Sparta are famous city states.</a:t>
            </a:r>
          </a:p>
          <a:p>
            <a:pPr marL="609600" indent="-609600">
              <a:buClr>
                <a:schemeClr val="tx1"/>
              </a:buClr>
            </a:pPr>
            <a:endParaRPr lang="en-US" sz="1600" i="1">
              <a:latin typeface="Garamond" panose="02020404030301010803" pitchFamily="18" charset="0"/>
            </a:endParaRPr>
          </a:p>
        </p:txBody>
      </p:sp>
      <p:pic>
        <p:nvPicPr>
          <p:cNvPr id="37891" name="Picture 3" descr="is?62645008101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648200"/>
            <a:ext cx="266700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is?58977340586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1" y="4876800"/>
            <a:ext cx="86677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descr="is?19368937719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44196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5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body" idx="1"/>
          </p:nvPr>
        </p:nvSpPr>
        <p:spPr>
          <a:xfrm>
            <a:off x="1524000" y="0"/>
            <a:ext cx="9144000" cy="6858000"/>
          </a:xfrm>
        </p:spPr>
        <p:txBody>
          <a:bodyPr/>
          <a:lstStyle/>
          <a:p>
            <a:pPr marL="609600" indent="-609600">
              <a:buNone/>
            </a:pPr>
            <a:r>
              <a:rPr lang="en-US" sz="3600" b="1">
                <a:latin typeface="Garamond" panose="02020404030301010803" pitchFamily="18" charset="0"/>
              </a:rPr>
              <a:t>				Direct Democracy</a:t>
            </a:r>
            <a:endParaRPr lang="en-US" sz="1600">
              <a:latin typeface="Garamond" panose="02020404030301010803" pitchFamily="18" charset="0"/>
            </a:endParaRPr>
          </a:p>
          <a:p>
            <a:pPr marL="609600" indent="-609600"/>
            <a:r>
              <a:rPr lang="en-US" sz="1600">
                <a:latin typeface="Garamond" panose="02020404030301010803" pitchFamily="18" charset="0"/>
              </a:rPr>
              <a:t>Direct democracy is a select group of people who have all the say in the government.</a:t>
            </a:r>
          </a:p>
          <a:p>
            <a:pPr marL="609600" indent="-609600"/>
            <a:r>
              <a:rPr lang="en-US" sz="1600">
                <a:latin typeface="Garamond" panose="02020404030301010803" pitchFamily="18" charset="0"/>
              </a:rPr>
              <a:t>The people get the chance o vote for who they want those select individuals to be.</a:t>
            </a:r>
          </a:p>
          <a:p>
            <a:pPr marL="609600" indent="-609600"/>
            <a:r>
              <a:rPr lang="en-US" sz="1600">
                <a:latin typeface="Garamond" panose="02020404030301010803" pitchFamily="18" charset="0"/>
              </a:rPr>
              <a:t>If the people chose the wrong people for the job then they would not be able to change it.</a:t>
            </a:r>
          </a:p>
          <a:p>
            <a:pPr marL="609600" indent="-609600"/>
            <a:r>
              <a:rPr lang="en-US" sz="1600">
                <a:latin typeface="Garamond" panose="02020404030301010803" pitchFamily="18" charset="0"/>
              </a:rPr>
              <a:t>The only way to overthrow them would be to kill them.</a:t>
            </a:r>
          </a:p>
          <a:p>
            <a:pPr marL="609600" indent="-609600"/>
            <a:endParaRPr lang="en-US" sz="1600">
              <a:latin typeface="Garamond" panose="02020404030301010803" pitchFamily="18" charset="0"/>
            </a:endParaRPr>
          </a:p>
          <a:p>
            <a:pPr marL="609600" indent="-609600">
              <a:buNone/>
            </a:pPr>
            <a:endParaRPr lang="en-US" sz="1600">
              <a:latin typeface="Garamond" panose="02020404030301010803" pitchFamily="18" charset="0"/>
            </a:endParaRPr>
          </a:p>
          <a:p>
            <a:pPr marL="609600" indent="-609600"/>
            <a:endParaRPr lang="en-US" sz="1600" b="1">
              <a:latin typeface="Garamond" panose="02020404030301010803" pitchFamily="18" charset="0"/>
            </a:endParaRPr>
          </a:p>
        </p:txBody>
      </p:sp>
      <p:pic>
        <p:nvPicPr>
          <p:cNvPr id="608259" name="Picture 3" descr="democracy_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905000"/>
            <a:ext cx="30003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08260" name="Picture 4" descr="democrac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05000"/>
            <a:ext cx="4000500" cy="2687638"/>
          </a:xfrm>
          <a:prstGeom prst="rect">
            <a:avLst/>
          </a:prstGeom>
          <a:noFill/>
          <a:extLst>
            <a:ext uri="{909E8E84-426E-40DD-AFC4-6F175D3DCCD1}">
              <a14:hiddenFill xmlns:a14="http://schemas.microsoft.com/office/drawing/2010/main">
                <a:solidFill>
                  <a:srgbClr val="FFFFFF"/>
                </a:solidFill>
              </a14:hiddenFill>
            </a:ext>
          </a:extLst>
        </p:spPr>
      </p:pic>
      <p:pic>
        <p:nvPicPr>
          <p:cNvPr id="608261" name="Picture 5" descr="back_to_the_pol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965575"/>
            <a:ext cx="2819400" cy="263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8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b="1" u="sng">
                <a:latin typeface="Garamond" panose="02020404030301010803" pitchFamily="18" charset="0"/>
              </a:rPr>
              <a:t>Hunters and Gatherers (Old Stone Age)</a:t>
            </a:r>
          </a:p>
          <a:p>
            <a:endParaRPr lang="en-US" sz="1800" b="1" u="sng">
              <a:latin typeface="Garamond" panose="02020404030301010803" pitchFamily="18" charset="0"/>
            </a:endParaRPr>
          </a:p>
          <a:p>
            <a:r>
              <a:rPr lang="en-US" sz="1600">
                <a:latin typeface="Garamond" panose="02020404030301010803" pitchFamily="18" charset="0"/>
              </a:rPr>
              <a:t>Also called nomads, or people who moved from place to place.       </a:t>
            </a:r>
          </a:p>
          <a:p>
            <a:r>
              <a:rPr lang="en-US" sz="1600">
                <a:latin typeface="Garamond" panose="02020404030301010803" pitchFamily="18" charset="0"/>
              </a:rPr>
              <a:t>Social structure consisted of small groups of people that traveled together.</a:t>
            </a:r>
            <a:r>
              <a:rPr lang="en-US" sz="1600"/>
              <a:t> </a:t>
            </a:r>
          </a:p>
          <a:p>
            <a:r>
              <a:rPr lang="en-US" sz="1600">
                <a:latin typeface="Garamond" panose="02020404030301010803" pitchFamily="18" charset="0"/>
              </a:rPr>
              <a:t>Made simple tools and weapons, such as digging sticks and spears.</a:t>
            </a:r>
          </a:p>
          <a:p>
            <a:r>
              <a:rPr lang="en-US" sz="1600">
                <a:latin typeface="Garamond" panose="02020404030301010803" pitchFamily="18" charset="0"/>
              </a:rPr>
              <a:t>Developed a language which allowed them to cooperate in a hunt.</a:t>
            </a:r>
          </a:p>
          <a:p>
            <a:r>
              <a:rPr lang="en-US" sz="1600">
                <a:latin typeface="Garamond" panose="02020404030301010803" pitchFamily="18" charset="0"/>
              </a:rPr>
              <a:t>Began burying dead with care- maybe believed in afterlife</a:t>
            </a:r>
          </a:p>
          <a:p>
            <a:r>
              <a:rPr lang="en-US" sz="1600">
                <a:latin typeface="Garamond" panose="02020404030301010803" pitchFamily="18" charset="0"/>
              </a:rPr>
              <a:t>Buried tools and weapons with their dead.</a:t>
            </a:r>
          </a:p>
          <a:p>
            <a:r>
              <a:rPr lang="en-US" sz="1600">
                <a:latin typeface="Garamond" panose="02020404030301010803" pitchFamily="18" charset="0"/>
              </a:rPr>
              <a:t>Invented clothing made of animal skins.</a:t>
            </a:r>
          </a:p>
          <a:p>
            <a:r>
              <a:rPr lang="en-US" sz="1600">
                <a:latin typeface="Garamond" panose="02020404030301010803" pitchFamily="18" charset="0"/>
              </a:rPr>
              <a:t>Used fire for warmth and for cooking food.</a:t>
            </a:r>
          </a:p>
          <a:p>
            <a:r>
              <a:rPr lang="en-US"/>
              <a:t>  </a:t>
            </a:r>
          </a:p>
          <a:p>
            <a:pPr algn="ctr"/>
            <a:endParaRPr lang="en-US" b="1" u="sng"/>
          </a:p>
          <a:p>
            <a:endParaRPr lang="en-US" b="1" u="sng"/>
          </a:p>
          <a:p>
            <a:endParaRPr lang="en-US" b="1" u="sng"/>
          </a:p>
        </p:txBody>
      </p:sp>
      <p:pic>
        <p:nvPicPr>
          <p:cNvPr id="49155" name="Picture 3" descr="nom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29001"/>
            <a:ext cx="3810000" cy="2805113"/>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nomad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352800"/>
            <a:ext cx="3429000" cy="298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16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Hellenistic</a:t>
            </a:r>
          </a:p>
          <a:p>
            <a:pPr algn="ctr">
              <a:buFont typeface="Wingdings" panose="05000000000000000000" pitchFamily="2" charset="2"/>
              <a:buNone/>
            </a:pPr>
            <a:endParaRPr lang="en-US" sz="3600" b="1">
              <a:latin typeface="Garamond" panose="02020404030301010803" pitchFamily="18" charset="0"/>
            </a:endParaRPr>
          </a:p>
          <a:p>
            <a:pPr>
              <a:buClr>
                <a:schemeClr val="tx1"/>
              </a:buClr>
            </a:pPr>
            <a:r>
              <a:rPr lang="en-US" sz="1600" b="1">
                <a:latin typeface="Garamond" panose="02020404030301010803" pitchFamily="18" charset="0"/>
              </a:rPr>
              <a:t>Hellenistic is a Greek culture blended with Egyptian, Persian, and Indian influences.</a:t>
            </a:r>
          </a:p>
          <a:p>
            <a:pPr>
              <a:buClr>
                <a:schemeClr val="tx1"/>
              </a:buClr>
            </a:pPr>
            <a:r>
              <a:rPr lang="en-US" sz="1600" b="1">
                <a:latin typeface="Garamond" panose="02020404030301010803" pitchFamily="18" charset="0"/>
              </a:rPr>
              <a:t>Koine is the  most popular spoken language.</a:t>
            </a:r>
          </a:p>
          <a:p>
            <a:pPr>
              <a:buClr>
                <a:schemeClr val="tx1"/>
              </a:buClr>
            </a:pPr>
            <a:r>
              <a:rPr lang="en-US" sz="1600" b="1">
                <a:latin typeface="Garamond" panose="02020404030301010803" pitchFamily="18" charset="0"/>
              </a:rPr>
              <a:t>This Greek culture was spread by Alexander the Great as he conqueror places like Egypt, and Persia</a:t>
            </a:r>
          </a:p>
          <a:p>
            <a:pPr>
              <a:buClr>
                <a:schemeClr val="tx1"/>
              </a:buClr>
              <a:buFont typeface="Wingdings" panose="05000000000000000000" pitchFamily="2" charset="2"/>
              <a:buNone/>
            </a:pPr>
            <a:r>
              <a:rPr lang="en-US" sz="1600" b="1">
                <a:latin typeface="Garamond" panose="02020404030301010803" pitchFamily="18" charset="0"/>
              </a:rPr>
              <a:t>		</a:t>
            </a:r>
          </a:p>
          <a:p>
            <a:pPr>
              <a:buClr>
                <a:schemeClr val="tx1"/>
              </a:buClr>
              <a:buFont typeface="Wingdings" panose="05000000000000000000" pitchFamily="2" charset="2"/>
              <a:buNone/>
            </a:pPr>
            <a:r>
              <a:rPr lang="en-US" sz="1600" b="1">
                <a:latin typeface="Garamond" panose="02020404030301010803" pitchFamily="18" charset="0"/>
              </a:rPr>
              <a:t>		</a:t>
            </a:r>
          </a:p>
          <a:p>
            <a:pPr>
              <a:buClr>
                <a:schemeClr val="tx1"/>
              </a:buClr>
              <a:buFont typeface="Wingdings" panose="05000000000000000000" pitchFamily="2" charset="2"/>
              <a:buNone/>
            </a:pPr>
            <a:r>
              <a:rPr lang="en-US" sz="1600" b="1">
                <a:latin typeface="Garamond" panose="02020404030301010803" pitchFamily="18" charset="0"/>
              </a:rPr>
              <a:t>					    Alexander the Great</a:t>
            </a:r>
          </a:p>
          <a:p>
            <a:pPr>
              <a:buClr>
                <a:schemeClr val="tx1"/>
              </a:buClr>
            </a:pPr>
            <a:endParaRPr lang="en-US" sz="1600" b="1">
              <a:latin typeface="Garamond" panose="02020404030301010803" pitchFamily="18" charset="0"/>
            </a:endParaRPr>
          </a:p>
          <a:p>
            <a:pPr>
              <a:buClr>
                <a:schemeClr val="tx1"/>
              </a:buClr>
            </a:pPr>
            <a:endParaRPr lang="en-US" sz="1600" b="1">
              <a:latin typeface="Garamond" panose="02020404030301010803" pitchFamily="18" charset="0"/>
            </a:endParaRPr>
          </a:p>
          <a:p>
            <a:pPr>
              <a:buClr>
                <a:schemeClr val="tx1"/>
              </a:buClr>
            </a:pPr>
            <a:endParaRPr lang="en-US" sz="1600" b="1">
              <a:latin typeface="Garamond" panose="02020404030301010803" pitchFamily="18" charset="0"/>
            </a:endParaRPr>
          </a:p>
          <a:p>
            <a:pPr>
              <a:buClr>
                <a:schemeClr val="tx1"/>
              </a:buClr>
            </a:pPr>
            <a:endParaRPr lang="en-US" sz="1600" b="1">
              <a:latin typeface="Garamond" panose="02020404030301010803" pitchFamily="18" charset="0"/>
            </a:endParaRPr>
          </a:p>
          <a:p>
            <a:pPr>
              <a:buClr>
                <a:schemeClr val="tx1"/>
              </a:buClr>
            </a:pPr>
            <a:endParaRPr lang="en-US" sz="1600" b="1">
              <a:latin typeface="Garamond" panose="02020404030301010803" pitchFamily="18" charset="0"/>
            </a:endParaRPr>
          </a:p>
          <a:p>
            <a:pPr>
              <a:buClr>
                <a:schemeClr val="tx1"/>
              </a:buClr>
            </a:pPr>
            <a:endParaRPr lang="en-US" sz="1600" b="1">
              <a:latin typeface="Garamond" panose="02020404030301010803" pitchFamily="18" charset="0"/>
            </a:endParaRPr>
          </a:p>
          <a:p>
            <a:pPr>
              <a:buClr>
                <a:schemeClr val="tx1"/>
              </a:buClr>
              <a:buFont typeface="Wingdings" panose="05000000000000000000" pitchFamily="2" charset="2"/>
              <a:buNone/>
            </a:pPr>
            <a:endParaRPr lang="en-US" sz="1600" b="1">
              <a:latin typeface="Garamond" panose="02020404030301010803" pitchFamily="18" charset="0"/>
            </a:endParaRPr>
          </a:p>
          <a:p>
            <a:pPr>
              <a:buClr>
                <a:schemeClr val="tx1"/>
              </a:buClr>
              <a:buFont typeface="Wingdings" panose="05000000000000000000" pitchFamily="2" charset="2"/>
              <a:buNone/>
            </a:pPr>
            <a:endParaRPr lang="en-US" sz="1600" b="1">
              <a:latin typeface="Garamond" panose="02020404030301010803" pitchFamily="18" charset="0"/>
            </a:endParaRPr>
          </a:p>
          <a:p>
            <a:pPr>
              <a:buClr>
                <a:schemeClr val="tx1"/>
              </a:buClr>
              <a:buFont typeface="Wingdings" panose="05000000000000000000" pitchFamily="2" charset="2"/>
              <a:buNone/>
            </a:pPr>
            <a:endParaRPr lang="en-US" sz="1600" b="1">
              <a:latin typeface="Garamond" panose="02020404030301010803" pitchFamily="18" charset="0"/>
            </a:endParaRPr>
          </a:p>
        </p:txBody>
      </p:sp>
      <p:pic>
        <p:nvPicPr>
          <p:cNvPr id="487427" name="Picture 3" descr="alexhe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2971800"/>
            <a:ext cx="225107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130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a:latin typeface="Garamond" panose="02020404030301010803" pitchFamily="18" charset="0"/>
              </a:rPr>
              <a:t>Roman Empire</a:t>
            </a:r>
          </a:p>
          <a:p>
            <a:r>
              <a:rPr lang="en-US" sz="1800" b="1">
                <a:latin typeface="Garamond" panose="02020404030301010803" pitchFamily="18" charset="0"/>
              </a:rPr>
              <a:t>The Roman Empire was founded in 753 B.C. </a:t>
            </a:r>
          </a:p>
          <a:p>
            <a:r>
              <a:rPr lang="en-US" sz="1600">
                <a:latin typeface="Garamond" panose="02020404030301010803" pitchFamily="18" charset="0"/>
              </a:rPr>
              <a:t>This republic slowly became one of the worlds most powerful empire.</a:t>
            </a:r>
          </a:p>
          <a:p>
            <a:r>
              <a:rPr lang="en-US" sz="1600">
                <a:latin typeface="Garamond" panose="02020404030301010803" pitchFamily="18" charset="0"/>
              </a:rPr>
              <a:t>Around 50 B.C. Julius Caesar took control of Rome.</a:t>
            </a:r>
          </a:p>
          <a:p>
            <a:r>
              <a:rPr lang="en-US" sz="1600">
                <a:latin typeface="Garamond" panose="02020404030301010803" pitchFamily="18" charset="0"/>
              </a:rPr>
              <a:t>Caesar soon became the absolute ruler of the Roman Empire.</a:t>
            </a:r>
          </a:p>
          <a:p>
            <a:r>
              <a:rPr lang="en-US" sz="1600">
                <a:latin typeface="Garamond" panose="02020404030301010803" pitchFamily="18" charset="0"/>
              </a:rPr>
              <a:t>Caesars biggest goal for Rome was to make it the biggest empire ever, so he would constantly invade countries to enlarge his territory.</a:t>
            </a:r>
          </a:p>
          <a:p>
            <a:r>
              <a:rPr lang="en-US" sz="1600">
                <a:latin typeface="Garamond" panose="02020404030301010803" pitchFamily="18" charset="0"/>
              </a:rPr>
              <a:t>Caesar was assassinated and his grandnephew takes over his name Caesar Augustus and brought the republic to and end thus starting the age of the roman empire this two-hundred year peace was called the Pax Romania.</a:t>
            </a:r>
          </a:p>
          <a:p>
            <a:endParaRPr lang="en-US" sz="1600">
              <a:latin typeface="Garamond" panose="02020404030301010803" pitchFamily="18" charset="0"/>
            </a:endParaRPr>
          </a:p>
        </p:txBody>
      </p:sp>
      <p:pic>
        <p:nvPicPr>
          <p:cNvPr id="344067" name="Picture 3" descr="nmoyu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657600"/>
            <a:ext cx="28194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44068" name="Picture 4" descr="ypo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1"/>
            <a:ext cx="285750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6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Pax Romana 27 B.C to 180 A.D.</a:t>
            </a:r>
          </a:p>
          <a:p>
            <a:pPr>
              <a:buClr>
                <a:schemeClr val="tx1"/>
              </a:buClr>
              <a:buFont typeface="Wingdings" panose="05000000000000000000" pitchFamily="2" charset="2"/>
              <a:buNone/>
            </a:pPr>
            <a:r>
              <a:rPr lang="en-US" sz="1800" b="1">
                <a:latin typeface="Garamond" panose="02020404030301010803" pitchFamily="18" charset="0"/>
              </a:rPr>
              <a:t>The Pax Romana</a:t>
            </a:r>
          </a:p>
          <a:p>
            <a:pPr>
              <a:buClr>
                <a:schemeClr val="tx1"/>
              </a:buClr>
            </a:pPr>
            <a:r>
              <a:rPr lang="en-US" sz="1600">
                <a:latin typeface="Garamond" panose="02020404030301010803" pitchFamily="18" charset="0"/>
              </a:rPr>
              <a:t>The period of peace and prosperity in Rome. Also known as “Roman Peace.”</a:t>
            </a:r>
          </a:p>
          <a:p>
            <a:pPr>
              <a:buClr>
                <a:schemeClr val="tx1"/>
              </a:buClr>
            </a:pPr>
            <a:r>
              <a:rPr lang="en-US" sz="1600">
                <a:latin typeface="Garamond" panose="02020404030301010803" pitchFamily="18" charset="0"/>
              </a:rPr>
              <a:t>The population increased during this period.</a:t>
            </a:r>
          </a:p>
          <a:p>
            <a:pPr>
              <a:buClr>
                <a:schemeClr val="tx1"/>
              </a:buClr>
            </a:pPr>
            <a:r>
              <a:rPr lang="en-US" sz="1600">
                <a:latin typeface="Garamond" panose="02020404030301010803" pitchFamily="18" charset="0"/>
              </a:rPr>
              <a:t>Cultural and intellectual achievements of Rome increased.</a:t>
            </a:r>
          </a:p>
          <a:p>
            <a:pPr>
              <a:buClr>
                <a:schemeClr val="tx1"/>
              </a:buClr>
              <a:buFont typeface="Wingdings" panose="05000000000000000000" pitchFamily="2" charset="2"/>
              <a:buNone/>
            </a:pPr>
            <a:r>
              <a:rPr lang="en-US" sz="1800" b="1">
                <a:latin typeface="Garamond" panose="02020404030301010803" pitchFamily="18" charset="0"/>
              </a:rPr>
              <a:t>Achievements</a:t>
            </a:r>
          </a:p>
          <a:p>
            <a:pPr>
              <a:buClr>
                <a:schemeClr val="tx1"/>
              </a:buClr>
            </a:pPr>
            <a:r>
              <a:rPr lang="en-US" sz="1600">
                <a:latin typeface="Garamond" panose="02020404030301010803" pitchFamily="18" charset="0"/>
              </a:rPr>
              <a:t>The laws of twelve tables-set of laws such as a person is considered innocent until proven guilty.</a:t>
            </a:r>
          </a:p>
          <a:p>
            <a:pPr>
              <a:buClr>
                <a:schemeClr val="tx1"/>
              </a:buClr>
            </a:pPr>
            <a:r>
              <a:rPr lang="en-US" sz="1600">
                <a:latin typeface="Garamond" panose="02020404030301010803" pitchFamily="18" charset="0"/>
              </a:rPr>
              <a:t>Aqueducts- bridge like structures used to carry water to long distances.</a:t>
            </a:r>
          </a:p>
          <a:p>
            <a:pPr>
              <a:buClr>
                <a:schemeClr val="tx1"/>
              </a:buClr>
            </a:pPr>
            <a:r>
              <a:rPr lang="en-US" sz="1600">
                <a:latin typeface="Garamond" panose="02020404030301010803" pitchFamily="18" charset="0"/>
              </a:rPr>
              <a:t>The use of arch’s and dome’s for the Pantheon.</a:t>
            </a:r>
          </a:p>
          <a:p>
            <a:pPr>
              <a:buClr>
                <a:schemeClr val="tx1"/>
              </a:buClr>
            </a:pPr>
            <a:r>
              <a:rPr lang="en-US" sz="1600">
                <a:latin typeface="Garamond" panose="02020404030301010803" pitchFamily="18" charset="0"/>
              </a:rPr>
              <a:t>Greek and roman culture spread throughout culture.</a:t>
            </a:r>
          </a:p>
          <a:p>
            <a:pP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3600">
              <a:latin typeface="Garamond" panose="02020404030301010803" pitchFamily="18" charset="0"/>
            </a:endParaRPr>
          </a:p>
        </p:txBody>
      </p:sp>
      <p:pic>
        <p:nvPicPr>
          <p:cNvPr id="332803" name="Picture 3" descr="is?12950206858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733800"/>
            <a:ext cx="211455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32804" name="Picture 4" descr="douglas-john-aqueduct-i-27003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7338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52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4002" name="Picture 2" descr="http://www.stjohns-chs.org/history/scamillo_courses/world-cultures/why_rome_fe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
            <a:ext cx="8835026"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6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p:cNvSpPr>
            <a:spLocks noGrp="1" noChangeArrowheads="1"/>
          </p:cNvSpPr>
          <p:nvPr>
            <p:ph type="ctrTitle"/>
          </p:nvPr>
        </p:nvSpPr>
        <p:spPr/>
        <p:txBody>
          <a:bodyPr/>
          <a:lstStyle/>
          <a:p>
            <a:r>
              <a:rPr lang="en-US"/>
              <a:t>Belief Systems</a:t>
            </a:r>
          </a:p>
        </p:txBody>
      </p:sp>
      <p:sp>
        <p:nvSpPr>
          <p:cNvPr id="221189"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48123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Animism</a:t>
            </a:r>
          </a:p>
          <a:p>
            <a:r>
              <a:rPr lang="en-US" sz="1600">
                <a:latin typeface="Garamond" panose="02020404030301010803" pitchFamily="18" charset="0"/>
              </a:rPr>
              <a:t>An ancient religion that centralizes it’s beliefs around the belief that human-like spirits are present in animals, plants, and all other natural objects.</a:t>
            </a:r>
          </a:p>
          <a:p>
            <a:r>
              <a:rPr lang="en-US" sz="1600">
                <a:latin typeface="Garamond" panose="02020404030301010803" pitchFamily="18" charset="0"/>
              </a:rPr>
              <a:t>The spirits are believed to be the souls of dead ancestors.</a:t>
            </a:r>
          </a:p>
          <a:p>
            <a:r>
              <a:rPr lang="en-US" sz="1600">
                <a:latin typeface="Garamond" panose="02020404030301010803" pitchFamily="18" charset="0"/>
              </a:rPr>
              <a:t>Spirits possess living and non-living things</a:t>
            </a:r>
          </a:p>
          <a:p>
            <a:r>
              <a:rPr lang="en-US" sz="1600">
                <a:latin typeface="Garamond" panose="02020404030301010803" pitchFamily="18" charset="0"/>
              </a:rPr>
              <a:t>Often combined with other religions to extend beliefs.</a:t>
            </a:r>
          </a:p>
        </p:txBody>
      </p:sp>
      <p:pic>
        <p:nvPicPr>
          <p:cNvPr id="311299" name="Picture 3" descr="world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581400"/>
            <a:ext cx="22923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11300" name="Picture 4" descr="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581400"/>
            <a:ext cx="28765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09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body" idx="1"/>
          </p:nvPr>
        </p:nvSpPr>
        <p:spPr>
          <a:xfrm>
            <a:off x="1905000" y="152400"/>
            <a:ext cx="8229600" cy="6400800"/>
          </a:xfrm>
        </p:spPr>
        <p:txBody>
          <a:bodyPr/>
          <a:lstStyle/>
          <a:p>
            <a:pPr algn="ctr">
              <a:buFont typeface="Wingdings" panose="05000000000000000000" pitchFamily="2" charset="2"/>
              <a:buNone/>
            </a:pPr>
            <a:r>
              <a:rPr lang="en-US" sz="3600" b="1">
                <a:latin typeface="Garamond" panose="02020404030301010803" pitchFamily="18" charset="0"/>
              </a:rPr>
              <a:t>POLYTHEISTIC</a:t>
            </a:r>
          </a:p>
          <a:p>
            <a:pPr algn="ctr">
              <a:buFont typeface="Wingdings" panose="05000000000000000000" pitchFamily="2" charset="2"/>
              <a:buNone/>
            </a:pPr>
            <a:endParaRPr lang="en-US" sz="1600" b="1">
              <a:latin typeface="Garamond" panose="02020404030301010803" pitchFamily="18" charset="0"/>
            </a:endParaRPr>
          </a:p>
          <a:p>
            <a:r>
              <a:rPr lang="en-US" sz="1600">
                <a:latin typeface="Garamond" panose="02020404030301010803" pitchFamily="18" charset="0"/>
              </a:rPr>
              <a:t>BELIEF IN OR WORSHIP OF MULTIPLE GODS</a:t>
            </a:r>
          </a:p>
          <a:p>
            <a:r>
              <a:rPr lang="en-US" sz="1600">
                <a:latin typeface="Garamond" panose="02020404030301010803" pitchFamily="18" charset="0"/>
              </a:rPr>
              <a:t>THE WORD COMES FROM A ANCIENT GREEK WORD</a:t>
            </a:r>
          </a:p>
          <a:p>
            <a:r>
              <a:rPr lang="en-US" sz="1600">
                <a:latin typeface="Garamond" panose="02020404030301010803" pitchFamily="18" charset="0"/>
              </a:rPr>
              <a:t>MOST ANCIENT RELIGIONS WERE POLYTHEISTIC</a:t>
            </a:r>
          </a:p>
          <a:p>
            <a:r>
              <a:rPr lang="en-US" sz="1600">
                <a:latin typeface="Garamond" panose="02020404030301010803" pitchFamily="18" charset="0"/>
              </a:rPr>
              <a:t>OFTEN PRACTICED RITULAS AND SCARFICES TO THE MANY GODS</a:t>
            </a:r>
            <a:r>
              <a:rPr lang="en-US" sz="1600" b="1">
                <a:latin typeface="Garamond" panose="02020404030301010803" pitchFamily="18" charset="0"/>
              </a:rPr>
              <a:t> </a:t>
            </a:r>
          </a:p>
        </p:txBody>
      </p:sp>
      <p:pic>
        <p:nvPicPr>
          <p:cNvPr id="493571" name="Picture 3" descr="is?9627410533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86150"/>
            <a:ext cx="449580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493572" name="Picture 4" descr="is?77226959854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5052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882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body" idx="1"/>
          </p:nvPr>
        </p:nvSpPr>
        <p:spPr>
          <a:xfrm>
            <a:off x="1524000" y="0"/>
            <a:ext cx="9144000" cy="6858000"/>
          </a:xfrm>
        </p:spPr>
        <p:txBody>
          <a:bodyPr/>
          <a:lstStyle/>
          <a:p>
            <a:pPr algn="ctr">
              <a:buClr>
                <a:schemeClr val="tx1"/>
              </a:buClr>
              <a:buFont typeface="Wingdings" panose="05000000000000000000" pitchFamily="2" charset="2"/>
              <a:buNone/>
            </a:pPr>
            <a:r>
              <a:rPr lang="en-US" sz="3600" b="1">
                <a:latin typeface="Garamond" panose="02020404030301010803" pitchFamily="18" charset="0"/>
              </a:rPr>
              <a:t>Monotheistic</a:t>
            </a:r>
          </a:p>
          <a:p>
            <a:pPr>
              <a:buClr>
                <a:schemeClr val="tx1"/>
              </a:buClr>
              <a:buFont typeface="Wingdings" panose="05000000000000000000" pitchFamily="2" charset="2"/>
              <a:buNone/>
            </a:pPr>
            <a:r>
              <a:rPr lang="en-US" sz="1600">
                <a:latin typeface="Garamond" panose="02020404030301010803" pitchFamily="18" charset="0"/>
              </a:rPr>
              <a:t>Definition: a belief in a single god</a:t>
            </a:r>
          </a:p>
          <a:p>
            <a:pPr>
              <a:buClr>
                <a:schemeClr val="tx1"/>
              </a:buClr>
              <a:buFont typeface="Wingdings" panose="05000000000000000000" pitchFamily="2" charset="2"/>
              <a:buNone/>
            </a:pPr>
            <a:r>
              <a:rPr lang="en-US" sz="1600">
                <a:latin typeface="Garamond" panose="02020404030301010803" pitchFamily="18" charset="0"/>
              </a:rPr>
              <a:t>	Greek words “mono” meaning “one” and “theism” meaning “god-worship”</a:t>
            </a:r>
          </a:p>
          <a:p>
            <a:pP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buFontTx/>
              <a:buChar char="•"/>
            </a:pPr>
            <a:r>
              <a:rPr lang="en-US" sz="1600">
                <a:latin typeface="Garamond" panose="02020404030301010803" pitchFamily="18" charset="0"/>
              </a:rPr>
              <a:t>The Hebrews (Jews) were the first religions to become monotheistic.  They believed in one god for protection who they called Yahweh.  Yahweh had power over everyone, not just the Jews and Hebrews. </a:t>
            </a:r>
          </a:p>
          <a:p>
            <a:pPr>
              <a:buClr>
                <a:schemeClr val="tx1"/>
              </a:buClr>
              <a:buFontTx/>
              <a:buChar char="•"/>
            </a:pPr>
            <a:endParaRPr lang="en-US" sz="1600">
              <a:latin typeface="Garamond" panose="02020404030301010803" pitchFamily="18" charset="0"/>
            </a:endParaRPr>
          </a:p>
          <a:p>
            <a:pPr>
              <a:buClr>
                <a:schemeClr val="tx1"/>
              </a:buClr>
              <a:buFontTx/>
              <a:buChar char="•"/>
            </a:pPr>
            <a:r>
              <a:rPr lang="en-US" sz="1600">
                <a:latin typeface="Garamond" panose="02020404030301010803" pitchFamily="18" charset="0"/>
              </a:rPr>
              <a:t>God was not a physical being, and no physical images were to be made of him.</a:t>
            </a:r>
          </a:p>
          <a:p>
            <a:pPr>
              <a:buClr>
                <a:schemeClr val="tx1"/>
              </a:buClr>
              <a:buFontTx/>
              <a:buChar char="•"/>
            </a:pPr>
            <a:endParaRPr lang="en-US" sz="1600">
              <a:latin typeface="Garamond" panose="02020404030301010803" pitchFamily="18" charset="0"/>
            </a:endParaRPr>
          </a:p>
          <a:p>
            <a:pPr>
              <a:buClr>
                <a:schemeClr val="tx1"/>
              </a:buClr>
              <a:buFontTx/>
              <a:buChar char="•"/>
            </a:pPr>
            <a:r>
              <a:rPr lang="en-US" sz="1600">
                <a:latin typeface="Garamond" panose="02020404030301010803" pitchFamily="18" charset="0"/>
              </a:rPr>
              <a:t>According to the Torah the treason Yahweh looked after the Hebrews was because Abraham promised to obey him, not because of  ceremonies or sacrifices as seen in polytheism. </a:t>
            </a:r>
          </a:p>
          <a:p>
            <a:pPr>
              <a:buClr>
                <a:schemeClr val="tx1"/>
              </a:buClr>
              <a:buFont typeface="Wingdings" panose="05000000000000000000" pitchFamily="2" charset="2"/>
              <a:buNone/>
            </a:pPr>
            <a:endParaRPr lang="en-US" sz="1600">
              <a:latin typeface="Garamond" panose="02020404030301010803" pitchFamily="18" charset="0"/>
            </a:endParaRPr>
          </a:p>
        </p:txBody>
      </p:sp>
      <p:pic>
        <p:nvPicPr>
          <p:cNvPr id="494595" name="Picture 3" descr="is?84155867532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10000"/>
            <a:ext cx="1747838"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94596" name="Picture 4" descr="is?59941319426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962400"/>
            <a:ext cx="2514600"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98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981200" y="381000"/>
            <a:ext cx="8229600" cy="6096000"/>
          </a:xfrm>
        </p:spPr>
        <p:txBody>
          <a:bodyPr/>
          <a:lstStyle/>
          <a:p>
            <a:pPr algn="ctr">
              <a:buFont typeface="Wingdings" panose="05000000000000000000" pitchFamily="2" charset="2"/>
              <a:buNone/>
            </a:pPr>
            <a:r>
              <a:rPr lang="en-US" sz="3600" b="1">
                <a:latin typeface="Garamond" panose="02020404030301010803" pitchFamily="18" charset="0"/>
              </a:rPr>
              <a:t>HINDUISM</a:t>
            </a:r>
          </a:p>
          <a:p>
            <a:r>
              <a:rPr lang="en-US" sz="1600">
                <a:latin typeface="Garamond" panose="02020404030301010803" pitchFamily="18" charset="0"/>
              </a:rPr>
              <a:t>Started with Nomads in the Indus Valley in 1500 B.C.</a:t>
            </a:r>
          </a:p>
          <a:p>
            <a:r>
              <a:rPr lang="en-US" sz="1600" b="1">
                <a:latin typeface="Garamond" panose="02020404030301010803" pitchFamily="18" charset="0"/>
              </a:rPr>
              <a:t>Brahmah</a:t>
            </a:r>
            <a:r>
              <a:rPr lang="en-US" sz="1600">
                <a:latin typeface="Garamond" panose="02020404030301010803" pitchFamily="18" charset="0"/>
              </a:rPr>
              <a:t> – one unifying spirit</a:t>
            </a:r>
          </a:p>
          <a:p>
            <a:pPr lvl="1"/>
            <a:r>
              <a:rPr lang="en-US" sz="1600">
                <a:latin typeface="Garamond" panose="02020404030301010803" pitchFamily="18" charset="0"/>
              </a:rPr>
              <a:t>Brahma the Creator, Vishnu the Preserver, Shiva the Destroyer</a:t>
            </a:r>
          </a:p>
          <a:p>
            <a:r>
              <a:rPr lang="en-US" sz="1600">
                <a:latin typeface="Garamond" panose="02020404030301010803" pitchFamily="18" charset="0"/>
              </a:rPr>
              <a:t>Goal of life is to unite with Brahman (through reincarnation)</a:t>
            </a:r>
          </a:p>
          <a:p>
            <a:r>
              <a:rPr lang="en-US" sz="1600" b="1">
                <a:latin typeface="Garamond" panose="02020404030301010803" pitchFamily="18" charset="0"/>
              </a:rPr>
              <a:t>Reincarnation</a:t>
            </a:r>
            <a:r>
              <a:rPr lang="en-US" sz="1600">
                <a:latin typeface="Garamond" panose="02020404030301010803" pitchFamily="18" charset="0"/>
              </a:rPr>
              <a:t> – rebirth of the soul in a new body, get closer to Brahman with every rebirth</a:t>
            </a:r>
          </a:p>
          <a:p>
            <a:r>
              <a:rPr lang="en-US" sz="1600" b="1">
                <a:latin typeface="Garamond" panose="02020404030301010803" pitchFamily="18" charset="0"/>
              </a:rPr>
              <a:t>Karma</a:t>
            </a:r>
            <a:r>
              <a:rPr lang="en-US" sz="1600">
                <a:latin typeface="Garamond" panose="02020404030301010803" pitchFamily="18" charset="0"/>
              </a:rPr>
              <a:t> – deeds of ones life that effect his or her next life</a:t>
            </a:r>
          </a:p>
          <a:p>
            <a:r>
              <a:rPr lang="en-US" sz="1600" b="1">
                <a:latin typeface="Garamond" panose="02020404030301010803" pitchFamily="18" charset="0"/>
              </a:rPr>
              <a:t>Dharma</a:t>
            </a:r>
            <a:r>
              <a:rPr lang="en-US" sz="1600">
                <a:latin typeface="Garamond" panose="02020404030301010803" pitchFamily="18" charset="0"/>
              </a:rPr>
              <a:t> – moral and religious duties that are expected from an individual</a:t>
            </a:r>
          </a:p>
          <a:p>
            <a:r>
              <a:rPr lang="en-US" sz="1600" b="1">
                <a:latin typeface="Garamond" panose="02020404030301010803" pitchFamily="18" charset="0"/>
              </a:rPr>
              <a:t>Caste system</a:t>
            </a:r>
            <a:r>
              <a:rPr lang="en-US" sz="1600">
                <a:latin typeface="Garamond" panose="02020404030301010803" pitchFamily="18" charset="0"/>
              </a:rPr>
              <a:t> – social class system</a:t>
            </a:r>
          </a:p>
          <a:p>
            <a:r>
              <a:rPr lang="en-US" sz="1600" b="1">
                <a:latin typeface="Garamond" panose="02020404030301010803" pitchFamily="18" charset="0"/>
              </a:rPr>
              <a:t>Vedas</a:t>
            </a:r>
            <a:r>
              <a:rPr lang="en-US" sz="1600">
                <a:latin typeface="Garamond" panose="02020404030301010803" pitchFamily="18" charset="0"/>
              </a:rPr>
              <a:t> – one of the books of Hinduism, filled with sacred teachings</a:t>
            </a:r>
          </a:p>
        </p:txBody>
      </p:sp>
      <p:pic>
        <p:nvPicPr>
          <p:cNvPr id="22531" name="Picture 3" descr="hindu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3810000"/>
            <a:ext cx="23907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200px-Hindu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86200"/>
            <a:ext cx="2286000" cy="227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532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6" name="Picture 2" descr="ka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251450"/>
            <a:ext cx="2286000" cy="1606550"/>
          </a:xfrm>
          <a:prstGeom prst="rect">
            <a:avLst/>
          </a:prstGeom>
          <a:noFill/>
          <a:extLst>
            <a:ext uri="{909E8E84-426E-40DD-AFC4-6F175D3DCCD1}">
              <a14:hiddenFill xmlns:a14="http://schemas.microsoft.com/office/drawing/2010/main">
                <a:solidFill>
                  <a:srgbClr val="FFFFFF"/>
                </a:solidFill>
              </a14:hiddenFill>
            </a:ext>
          </a:extLst>
        </p:spPr>
      </p:pic>
      <p:sp>
        <p:nvSpPr>
          <p:cNvPr id="492547" name="Rectangle 3"/>
          <p:cNvSpPr>
            <a:spLocks noGrp="1" noChangeArrowheads="1"/>
          </p:cNvSpPr>
          <p:nvPr>
            <p:ph type="body" idx="1"/>
          </p:nvPr>
        </p:nvSpPr>
        <p:spPr>
          <a:xfrm>
            <a:off x="1524000" y="0"/>
            <a:ext cx="9144000" cy="5181600"/>
          </a:xfrm>
        </p:spPr>
        <p:txBody>
          <a:bodyPr>
            <a:normAutofit lnSpcReduction="10000"/>
          </a:bodyPr>
          <a:lstStyle/>
          <a:p>
            <a:pPr algn="ctr">
              <a:buFont typeface="Wingdings" panose="05000000000000000000" pitchFamily="2" charset="2"/>
              <a:buNone/>
            </a:pPr>
            <a:r>
              <a:rPr lang="en-US" sz="3600">
                <a:latin typeface="Garamond" panose="02020404030301010803" pitchFamily="18" charset="0"/>
              </a:rPr>
              <a:t>Karma </a:t>
            </a:r>
            <a:r>
              <a:rPr lang="en-US" sz="2400">
                <a:latin typeface="Garamond" panose="02020404030301010803" pitchFamily="18" charset="0"/>
              </a:rPr>
              <a:t>(750 B.C.)</a:t>
            </a:r>
          </a:p>
          <a:p>
            <a:r>
              <a:rPr lang="en-US" sz="1600">
                <a:latin typeface="Garamond" panose="02020404030301010803" pitchFamily="18" charset="0"/>
              </a:rPr>
              <a:t>Hindus share a common world-view. </a:t>
            </a:r>
          </a:p>
          <a:p>
            <a:r>
              <a:rPr lang="en-US" sz="1600">
                <a:latin typeface="Garamond" panose="02020404030301010803" pitchFamily="18" charset="0"/>
              </a:rPr>
              <a:t>They see religion as a way of liberating the soul from the illusions, disappointments, and mistakes of everyday existence.</a:t>
            </a:r>
          </a:p>
          <a:p>
            <a:r>
              <a:rPr lang="en-US" sz="1600">
                <a:latin typeface="Garamond" panose="02020404030301010803" pitchFamily="18" charset="0"/>
              </a:rPr>
              <a:t>Sometime between 750 B.C. and 550 B.C., Hindu teachers tried to interpret and explain the hidden meaning of the Vedic hymns.</a:t>
            </a:r>
          </a:p>
          <a:p>
            <a:r>
              <a:rPr lang="en-US" sz="1600">
                <a:latin typeface="Garamond" panose="02020404030301010803" pitchFamily="18" charset="0"/>
              </a:rPr>
              <a:t>As they meditated on the Vedas, they asked:</a:t>
            </a:r>
          </a:p>
          <a:p>
            <a:pPr lvl="2"/>
            <a:r>
              <a:rPr lang="en-US" sz="1600">
                <a:latin typeface="Garamond" panose="02020404030301010803" pitchFamily="18" charset="0"/>
              </a:rPr>
              <a:t>What is the nature of reality? </a:t>
            </a:r>
          </a:p>
          <a:p>
            <a:pPr lvl="2"/>
            <a:r>
              <a:rPr lang="en-US" sz="1600">
                <a:latin typeface="Garamond" panose="02020404030301010803" pitchFamily="18" charset="0"/>
              </a:rPr>
              <a:t>What is morality?</a:t>
            </a:r>
          </a:p>
          <a:p>
            <a:pPr lvl="2"/>
            <a:r>
              <a:rPr lang="en-US" sz="1600">
                <a:latin typeface="Garamond" panose="02020404030301010803" pitchFamily="18" charset="0"/>
              </a:rPr>
              <a:t>Is there eternal life? </a:t>
            </a:r>
          </a:p>
          <a:p>
            <a:pPr lvl="2"/>
            <a:r>
              <a:rPr lang="en-US" sz="1600">
                <a:latin typeface="Garamond" panose="02020404030301010803" pitchFamily="18" charset="0"/>
              </a:rPr>
              <a:t>What is the soul?</a:t>
            </a:r>
          </a:p>
          <a:p>
            <a:r>
              <a:rPr lang="en-US" sz="1600">
                <a:latin typeface="Garamond" panose="02020404030301010803" pitchFamily="18" charset="0"/>
              </a:rPr>
              <a:t>A belief in reincarnation, or rebirth of the soul in another body after death, forms the basis of Hinduism and underlies the entire cast system.</a:t>
            </a:r>
          </a:p>
          <a:p>
            <a:r>
              <a:rPr lang="en-US" sz="1800" b="1">
                <a:latin typeface="Garamond" panose="02020404030301010803" pitchFamily="18" charset="0"/>
              </a:rPr>
              <a:t>A person’s cast is their reward or punishment for karma, deeds committed in a previous life.</a:t>
            </a:r>
          </a:p>
          <a:p>
            <a:r>
              <a:rPr lang="en-US" sz="1800" b="1">
                <a:latin typeface="Garamond" panose="02020404030301010803" pitchFamily="18" charset="0"/>
              </a:rPr>
              <a:t>Karma influences specific life circumstances, such as the cast one is born into, one’s state of health, wealth or poverty, and so on.</a:t>
            </a:r>
          </a:p>
          <a:p>
            <a:endParaRPr lang="en-US" sz="1600">
              <a:latin typeface="Garamond" panose="02020404030301010803" pitchFamily="18" charset="0"/>
            </a:endParaRPr>
          </a:p>
          <a:p>
            <a:pPr lvl="2"/>
            <a:endParaRPr lang="en-US" sz="1600">
              <a:latin typeface="Garamond" panose="02020404030301010803" pitchFamily="18" charset="0"/>
            </a:endParaRPr>
          </a:p>
          <a:p>
            <a:pPr>
              <a:buFont typeface="Wingdings" panose="05000000000000000000" pitchFamily="2" charset="2"/>
              <a:buNone/>
            </a:pPr>
            <a:endParaRPr lang="en-US" sz="2400">
              <a:latin typeface="Garamond" panose="02020404030301010803" pitchFamily="18" charset="0"/>
            </a:endParaRPr>
          </a:p>
        </p:txBody>
      </p:sp>
    </p:spTree>
    <p:extLst>
      <p:ext uri="{BB962C8B-B14F-4D97-AF65-F5344CB8AC3E}">
        <p14:creationId xmlns:p14="http://schemas.microsoft.com/office/powerpoint/2010/main" val="371544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body" idx="1"/>
          </p:nvPr>
        </p:nvSpPr>
        <p:spPr>
          <a:xfrm>
            <a:off x="1676400" y="152400"/>
            <a:ext cx="8839200" cy="6553200"/>
          </a:xfrm>
        </p:spPr>
        <p:txBody>
          <a:bodyPr/>
          <a:lstStyle/>
          <a:p>
            <a:pPr algn="ctr">
              <a:buFont typeface="Wingdings" panose="05000000000000000000" pitchFamily="2" charset="2"/>
              <a:buNone/>
            </a:pPr>
            <a:r>
              <a:rPr lang="en-US" sz="3600" b="1">
                <a:latin typeface="Garamond" panose="02020404030301010803" pitchFamily="18" charset="0"/>
              </a:rPr>
              <a:t>Nomad</a:t>
            </a:r>
          </a:p>
          <a:p>
            <a:pPr>
              <a:buClr>
                <a:schemeClr val="tx1"/>
              </a:buClr>
            </a:pPr>
            <a:r>
              <a:rPr lang="en-US" sz="1600">
                <a:latin typeface="Garamond" panose="02020404030301010803" pitchFamily="18" charset="0"/>
              </a:rPr>
              <a:t>A member of a group that has no permanent home, wandering from place to place in search of food and water.</a:t>
            </a:r>
          </a:p>
          <a:p>
            <a:pPr>
              <a:buClr>
                <a:schemeClr val="tx1"/>
              </a:buClr>
            </a:pPr>
            <a:r>
              <a:rPr lang="en-US" sz="1600">
                <a:latin typeface="Garamond" panose="02020404030301010803" pitchFamily="18" charset="0"/>
              </a:rPr>
              <a:t>Nomadic groups whose food supply depends on hunting animals and collecting plant foods are called hunter-gatherers.</a:t>
            </a:r>
          </a:p>
          <a:p>
            <a:pPr>
              <a:buClr>
                <a:schemeClr val="tx1"/>
              </a:buClr>
            </a:pPr>
            <a:r>
              <a:rPr lang="en-US" sz="1600">
                <a:latin typeface="Garamond" panose="02020404030301010803" pitchFamily="18" charset="0"/>
              </a:rPr>
              <a:t>These people increased their food supply by inventing tools such as spears and knives.</a:t>
            </a:r>
          </a:p>
          <a:p>
            <a:pPr>
              <a:buClr>
                <a:schemeClr val="tx1"/>
              </a:buClr>
            </a:pPr>
            <a:r>
              <a:rPr lang="en-US" sz="1600">
                <a:latin typeface="Garamond" panose="02020404030301010803" pitchFamily="18" charset="0"/>
              </a:rPr>
              <a:t>The nomadic lifestyle eventually lead to the domesticated way of life, where crops were planted and animals were raised for food.</a:t>
            </a:r>
          </a:p>
          <a:p>
            <a:pPr>
              <a:buClr>
                <a:schemeClr val="tx1"/>
              </a:buClr>
            </a:pPr>
            <a:r>
              <a:rPr lang="en-US" sz="1600">
                <a:latin typeface="Garamond" panose="02020404030301010803" pitchFamily="18" charset="0"/>
              </a:rPr>
              <a:t>In present day, nomads still exist in places such as the Kalahari Desert and the BaMbuti rainforest.</a:t>
            </a:r>
          </a:p>
        </p:txBody>
      </p:sp>
      <p:pic>
        <p:nvPicPr>
          <p:cNvPr id="378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1" y="3352800"/>
            <a:ext cx="1762125"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788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24201"/>
            <a:ext cx="542925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45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Caste System</a:t>
            </a:r>
          </a:p>
          <a:p>
            <a:r>
              <a:rPr lang="en-US" sz="1600">
                <a:latin typeface="Garamond" panose="02020404030301010803" pitchFamily="18" charset="0"/>
              </a:rPr>
              <a:t>This is based on what place your are in society.</a:t>
            </a:r>
          </a:p>
          <a:p>
            <a:r>
              <a:rPr lang="en-US" sz="1600">
                <a:latin typeface="Garamond" panose="02020404030301010803" pitchFamily="18" charset="0"/>
              </a:rPr>
              <a:t>The say if you are up there in the caste system, that means that you have good “Karma” Which means that you where good in your past life.</a:t>
            </a:r>
          </a:p>
          <a:p>
            <a:r>
              <a:rPr lang="en-US" sz="1600">
                <a:latin typeface="Garamond" panose="02020404030301010803" pitchFamily="18" charset="0"/>
              </a:rPr>
              <a:t>In the caste system it is good to be a male, wealthy, and a warrior.</a:t>
            </a:r>
          </a:p>
          <a:p>
            <a:r>
              <a:rPr lang="en-US" sz="1600">
                <a:latin typeface="Garamond" panose="02020404030301010803" pitchFamily="18" charset="0"/>
              </a:rPr>
              <a:t>Sometimes the caste system is bad, like if you did something really bad then you are shun and no one can talk to them.  </a:t>
            </a:r>
          </a:p>
          <a:p>
            <a:r>
              <a:rPr lang="en-US" sz="1600">
                <a:latin typeface="Garamond" panose="02020404030301010803" pitchFamily="18" charset="0"/>
              </a:rPr>
              <a:t>Untouchables lowest form of the Caste System.                                                          </a:t>
            </a:r>
          </a:p>
          <a:p>
            <a:endParaRPr lang="en-US" sz="1600">
              <a:latin typeface="Garamond" panose="02020404030301010803" pitchFamily="18" charset="0"/>
            </a:endParaRPr>
          </a:p>
          <a:p>
            <a:endParaRPr lang="en-US" sz="1600">
              <a:latin typeface="Garamond" panose="02020404030301010803" pitchFamily="18" charset="0"/>
            </a:endParaRPr>
          </a:p>
        </p:txBody>
      </p:sp>
      <p:pic>
        <p:nvPicPr>
          <p:cNvPr id="483331" name="Picture 3" descr="The Bill Gates Empi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352801"/>
            <a:ext cx="3400425" cy="2671763"/>
          </a:xfrm>
          <a:prstGeom prst="rect">
            <a:avLst/>
          </a:prstGeom>
          <a:noFill/>
          <a:extLst>
            <a:ext uri="{909E8E84-426E-40DD-AFC4-6F175D3DCCD1}">
              <a14:hiddenFill xmlns:a14="http://schemas.microsoft.com/office/drawing/2010/main">
                <a:solidFill>
                  <a:srgbClr val="FFFFFF"/>
                </a:solidFill>
              </a14:hiddenFill>
            </a:ext>
          </a:extLst>
        </p:spPr>
      </p:pic>
      <p:sp>
        <p:nvSpPr>
          <p:cNvPr id="483332" name="WordArt 4"/>
          <p:cNvSpPr>
            <a:spLocks noChangeArrowheads="1" noChangeShapeType="1" noTextEdit="1"/>
          </p:cNvSpPr>
          <p:nvPr/>
        </p:nvSpPr>
        <p:spPr bwMode="auto">
          <a:xfrm>
            <a:off x="5562600" y="4267200"/>
            <a:ext cx="1905000" cy="762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rich to poor</a:t>
            </a:r>
          </a:p>
        </p:txBody>
      </p:sp>
      <p:pic>
        <p:nvPicPr>
          <p:cNvPr id="483333" name="Picture 5" descr="prod_12888_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3276600"/>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93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1524000" y="0"/>
            <a:ext cx="9144000" cy="6858000"/>
          </a:xfrm>
        </p:spPr>
        <p:txBody>
          <a:bodyPr/>
          <a:lstStyle/>
          <a:p>
            <a:pPr algn="ctr"/>
            <a:r>
              <a:rPr lang="en-US" sz="3600" b="1">
                <a:latin typeface="Garamond" panose="02020404030301010803" pitchFamily="18" charset="0"/>
              </a:rPr>
              <a:t>Reincarnation</a:t>
            </a:r>
          </a:p>
          <a:p>
            <a:endParaRPr lang="en-US" sz="1600">
              <a:latin typeface="Garamond" panose="02020404030301010803" pitchFamily="18" charset="0"/>
            </a:endParaRPr>
          </a:p>
          <a:p>
            <a:r>
              <a:rPr lang="en-US" sz="1600">
                <a:latin typeface="Garamond" panose="02020404030301010803" pitchFamily="18" charset="0"/>
              </a:rPr>
              <a:t>Reincarnation is a central teaching of the Hindu Religion.</a:t>
            </a:r>
          </a:p>
          <a:p>
            <a:r>
              <a:rPr lang="en-US" sz="1600">
                <a:latin typeface="Garamond" panose="02020404030301010803" pitchFamily="18" charset="0"/>
              </a:rPr>
              <a:t>When one is born they are given life by Brahma, as they pass through life they are preserved by Vishnu, until Shiva claims you in death.</a:t>
            </a:r>
          </a:p>
          <a:p>
            <a:r>
              <a:rPr lang="en-US" sz="1600">
                <a:latin typeface="Garamond" panose="02020404030301010803" pitchFamily="18" charset="0"/>
              </a:rPr>
              <a:t>Than the cycle is repeated over and over again until one finally achieves Moksha.</a:t>
            </a:r>
          </a:p>
          <a:p>
            <a:r>
              <a:rPr lang="en-US" sz="1600">
                <a:latin typeface="Garamond" panose="02020404030301010803" pitchFamily="18" charset="0"/>
              </a:rPr>
              <a:t>Rivers are used to symbolize reincarnation because they have a constant flow, yet follow the same course.</a:t>
            </a:r>
          </a:p>
          <a:p>
            <a:endParaRPr lang="en-US" sz="1600">
              <a:latin typeface="Garamond" panose="02020404030301010803" pitchFamily="18" charset="0"/>
            </a:endParaRPr>
          </a:p>
        </p:txBody>
      </p:sp>
      <p:pic>
        <p:nvPicPr>
          <p:cNvPr id="409603" name="Picture 3" descr="reincar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513" y="3124200"/>
            <a:ext cx="24257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09604" name="Picture 4" descr="at-the-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52813"/>
            <a:ext cx="4114800" cy="275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373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Buddhism</a:t>
            </a:r>
          </a:p>
          <a:p>
            <a:r>
              <a:rPr lang="en-US" sz="1600">
                <a:latin typeface="Garamond" panose="02020404030301010803" pitchFamily="18" charset="0"/>
              </a:rPr>
              <a:t>Originated in India, by Siddhartha Guatama</a:t>
            </a:r>
          </a:p>
          <a:p>
            <a:r>
              <a:rPr lang="en-US" sz="1800" b="1">
                <a:latin typeface="Garamond" panose="02020404030301010803" pitchFamily="18" charset="0"/>
              </a:rPr>
              <a:t>Four Noble truths-</a:t>
            </a:r>
          </a:p>
          <a:p>
            <a:r>
              <a:rPr lang="en-US" sz="1600">
                <a:latin typeface="Garamond" panose="02020404030301010803" pitchFamily="18" charset="0"/>
              </a:rPr>
              <a:t>All life is suffering</a:t>
            </a:r>
          </a:p>
          <a:p>
            <a:r>
              <a:rPr lang="en-US" sz="1600">
                <a:latin typeface="Garamond" panose="02020404030301010803" pitchFamily="18" charset="0"/>
              </a:rPr>
              <a:t>Suffering is caused by desire for things that re illusions</a:t>
            </a:r>
          </a:p>
          <a:p>
            <a:r>
              <a:rPr lang="en-US" sz="1600">
                <a:latin typeface="Garamond" panose="02020404030301010803" pitchFamily="18" charset="0"/>
              </a:rPr>
              <a:t>The way to eliminate suffering is to eliminate desire</a:t>
            </a:r>
          </a:p>
          <a:p>
            <a:r>
              <a:rPr lang="en-US" sz="1600">
                <a:latin typeface="Garamond" panose="02020404030301010803" pitchFamily="18" charset="0"/>
              </a:rPr>
              <a:t>Following the Eightfold Path will help people overcome desire</a:t>
            </a:r>
          </a:p>
          <a:p>
            <a:r>
              <a:rPr lang="en-US" sz="1800" b="1">
                <a:latin typeface="Garamond" panose="02020404030301010803" pitchFamily="18" charset="0"/>
              </a:rPr>
              <a:t>Sacred text-</a:t>
            </a:r>
          </a:p>
          <a:p>
            <a:r>
              <a:rPr lang="en-US" sz="1600">
                <a:latin typeface="Garamond" panose="02020404030301010803" pitchFamily="18" charset="0"/>
              </a:rPr>
              <a:t>Tripitaka- Three baskets of wisdom</a:t>
            </a:r>
          </a:p>
          <a:p>
            <a:r>
              <a:rPr lang="en-US" sz="1600" b="1">
                <a:latin typeface="Garamond" panose="02020404030301010803" pitchFamily="18" charset="0"/>
              </a:rPr>
              <a:t>Ultimate goal: Nirvana- union with the universe and release from the cycle of death and rebirth</a:t>
            </a:r>
          </a:p>
        </p:txBody>
      </p:sp>
      <p:pic>
        <p:nvPicPr>
          <p:cNvPr id="490499" name="Picture 3" descr="budd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657600"/>
            <a:ext cx="4038600" cy="28527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Buddh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762001"/>
            <a:ext cx="1828800" cy="1789113"/>
          </a:xfrm>
          <a:prstGeom prst="rect">
            <a:avLst/>
          </a:prstGeom>
          <a:noFill/>
          <a:extLst>
            <a:ext uri="{909E8E84-426E-40DD-AFC4-6F175D3DCCD1}">
              <a14:hiddenFill xmlns:a14="http://schemas.microsoft.com/office/drawing/2010/main">
                <a:solidFill>
                  <a:srgbClr val="FFFFFF"/>
                </a:solidFill>
              </a14:hiddenFill>
            </a:ext>
          </a:extLst>
        </p:spPr>
      </p:pic>
      <p:pic>
        <p:nvPicPr>
          <p:cNvPr id="490501" name="Picture 5" descr="buddhis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657601"/>
            <a:ext cx="38100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373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body" idx="1"/>
          </p:nvPr>
        </p:nvSpPr>
        <p:spPr>
          <a:xfrm>
            <a:off x="1524000" y="0"/>
            <a:ext cx="9144000" cy="6858000"/>
          </a:xfrm>
        </p:spPr>
        <p:txBody>
          <a:bodyPr/>
          <a:lstStyle/>
          <a:p>
            <a:pPr algn="ctr">
              <a:buClr>
                <a:schemeClr val="tx1"/>
              </a:buClr>
              <a:buFont typeface="Wingdings" panose="05000000000000000000" pitchFamily="2" charset="2"/>
              <a:buNone/>
            </a:pPr>
            <a:r>
              <a:rPr lang="en-US" sz="3600" b="1">
                <a:latin typeface="Garamond" panose="02020404030301010803" pitchFamily="18" charset="0"/>
              </a:rPr>
              <a:t>Four Noble Truths</a:t>
            </a:r>
          </a:p>
          <a:p>
            <a:pPr>
              <a:buClr>
                <a:schemeClr val="tx1"/>
              </a:buClr>
              <a:buFontTx/>
              <a:buChar char="•"/>
            </a:pPr>
            <a:r>
              <a:rPr lang="en-US" sz="1600">
                <a:latin typeface="Garamond" panose="02020404030301010803" pitchFamily="18" charset="0"/>
              </a:rPr>
              <a:t>The Four Noble Truths were a part of Siddhartha Gautama’s Buddhism.</a:t>
            </a:r>
          </a:p>
          <a:p>
            <a:pPr>
              <a:buClr>
                <a:schemeClr val="tx1"/>
              </a:buClr>
              <a:buFontTx/>
              <a:buChar char="•"/>
            </a:pPr>
            <a:r>
              <a:rPr lang="en-US" sz="1600">
                <a:latin typeface="Garamond" panose="02020404030301010803" pitchFamily="18" charset="0"/>
              </a:rPr>
              <a:t>These truths were what was understood by Siddhartha in his enlightenment.</a:t>
            </a:r>
          </a:p>
          <a:p>
            <a:pPr>
              <a:buClr>
                <a:schemeClr val="tx1"/>
              </a:buClr>
              <a:buFontTx/>
              <a:buChar char="•"/>
            </a:pPr>
            <a:r>
              <a:rPr lang="en-US" sz="1600">
                <a:latin typeface="Garamond" panose="02020404030301010803" pitchFamily="18" charset="0"/>
              </a:rPr>
              <a:t>They were ideas that were supposed to be followed to seek enlightenment, or wisdom.</a:t>
            </a:r>
          </a:p>
          <a:p>
            <a:pPr>
              <a:buClr>
                <a:schemeClr val="tx1"/>
              </a:buClr>
              <a:buFontTx/>
              <a:buChar char="•"/>
            </a:pPr>
            <a:r>
              <a:rPr lang="en-US" sz="1600" b="1">
                <a:latin typeface="Garamond" panose="02020404030301010803" pitchFamily="18" charset="0"/>
              </a:rPr>
              <a:t>The First Noble Truth-</a:t>
            </a:r>
            <a:r>
              <a:rPr lang="en-US" sz="1600">
                <a:latin typeface="Garamond" panose="02020404030301010803" pitchFamily="18" charset="0"/>
              </a:rPr>
              <a:t> Everything in life is suffering and sorrow.</a:t>
            </a:r>
          </a:p>
          <a:p>
            <a:pPr>
              <a:buClr>
                <a:schemeClr val="tx1"/>
              </a:buClr>
              <a:buFontTx/>
              <a:buChar char="•"/>
            </a:pPr>
            <a:r>
              <a:rPr lang="en-US" sz="1600" b="1">
                <a:latin typeface="Garamond" panose="02020404030301010803" pitchFamily="18" charset="0"/>
              </a:rPr>
              <a:t>The Second Noble Truth-</a:t>
            </a:r>
            <a:r>
              <a:rPr lang="en-US" sz="1600">
                <a:latin typeface="Garamond" panose="02020404030301010803" pitchFamily="18" charset="0"/>
              </a:rPr>
              <a:t> The cause of all suffering is people’s selfish desire for the temporary pleasures of this world.</a:t>
            </a:r>
          </a:p>
          <a:p>
            <a:pPr>
              <a:buClr>
                <a:schemeClr val="tx1"/>
              </a:buClr>
              <a:buFontTx/>
              <a:buChar char="•"/>
            </a:pPr>
            <a:r>
              <a:rPr lang="en-US" sz="1600" b="1">
                <a:latin typeface="Garamond" panose="02020404030301010803" pitchFamily="18" charset="0"/>
              </a:rPr>
              <a:t>The Third Noble Truth-</a:t>
            </a:r>
            <a:r>
              <a:rPr lang="en-US" sz="1600">
                <a:latin typeface="Garamond" panose="02020404030301010803" pitchFamily="18" charset="0"/>
              </a:rPr>
              <a:t> The way to end all suffering is to end all desires.</a:t>
            </a:r>
          </a:p>
          <a:p>
            <a:pPr>
              <a:buClr>
                <a:schemeClr val="tx1"/>
              </a:buClr>
              <a:buFontTx/>
              <a:buChar char="•"/>
            </a:pPr>
            <a:r>
              <a:rPr lang="en-US" sz="1600" b="1">
                <a:latin typeface="Garamond" panose="02020404030301010803" pitchFamily="18" charset="0"/>
              </a:rPr>
              <a:t>The Fourth Noble Truth-</a:t>
            </a:r>
            <a:r>
              <a:rPr lang="en-US" sz="1600">
                <a:latin typeface="Garamond" panose="02020404030301010803" pitchFamily="18" charset="0"/>
              </a:rPr>
              <a:t> The way to overcome such desires and to attain enlightenment is to follow the Eightfold Path, which is called the Middle Way between desires and self-denial.</a:t>
            </a:r>
          </a:p>
          <a:p>
            <a:pPr>
              <a:buFont typeface="Wingdings" panose="05000000000000000000" pitchFamily="2" charset="2"/>
              <a:buNone/>
            </a:pPr>
            <a:endParaRPr lang="en-US" sz="1600" b="1">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pic>
        <p:nvPicPr>
          <p:cNvPr id="534531" name="Picture 3" descr="fourtru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06814"/>
            <a:ext cx="2743200" cy="2332037"/>
          </a:xfrm>
          <a:prstGeom prst="rect">
            <a:avLst/>
          </a:prstGeom>
          <a:noFill/>
          <a:extLst>
            <a:ext uri="{909E8E84-426E-40DD-AFC4-6F175D3DCCD1}">
              <a14:hiddenFill xmlns:a14="http://schemas.microsoft.com/office/drawing/2010/main">
                <a:solidFill>
                  <a:srgbClr val="FFFFFF"/>
                </a:solidFill>
              </a14:hiddenFill>
            </a:ext>
          </a:extLst>
        </p:spPr>
      </p:pic>
      <p:pic>
        <p:nvPicPr>
          <p:cNvPr id="534532" name="Picture 4" descr="budd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78226"/>
            <a:ext cx="2819400" cy="268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6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body" idx="1"/>
          </p:nvPr>
        </p:nvSpPr>
        <p:spPr>
          <a:xfrm>
            <a:off x="1524000" y="0"/>
            <a:ext cx="9144000" cy="4038600"/>
          </a:xfrm>
        </p:spPr>
        <p:txBody>
          <a:bodyPr>
            <a:normAutofit fontScale="92500" lnSpcReduction="10000"/>
          </a:bodyPr>
          <a:lstStyle/>
          <a:p>
            <a:pPr algn="ctr">
              <a:buFont typeface="Wingdings" panose="05000000000000000000" pitchFamily="2" charset="2"/>
              <a:buNone/>
            </a:pPr>
            <a:r>
              <a:rPr lang="en-US" sz="3600" u="sng">
                <a:latin typeface="Garamond" panose="02020404030301010803" pitchFamily="18" charset="0"/>
              </a:rPr>
              <a:t>Nirvana- 250 B.C.</a:t>
            </a:r>
          </a:p>
          <a:p>
            <a:pPr>
              <a:buClr>
                <a:schemeClr val="tx1"/>
              </a:buClr>
            </a:pPr>
            <a:r>
              <a:rPr lang="en-US" sz="1600">
                <a:latin typeface="Garamond" panose="02020404030301010803" pitchFamily="18" charset="0"/>
              </a:rPr>
              <a:t>Belief of the Buddhist religion. </a:t>
            </a:r>
          </a:p>
          <a:p>
            <a:pPr>
              <a:buClr>
                <a:schemeClr val="tx1"/>
              </a:buClr>
            </a:pPr>
            <a:endParaRPr lang="en-US" sz="1600">
              <a:latin typeface="Garamond" panose="02020404030301010803" pitchFamily="18" charset="0"/>
            </a:endParaRPr>
          </a:p>
          <a:p>
            <a:pPr>
              <a:buClr>
                <a:schemeClr val="tx1"/>
              </a:buClr>
            </a:pPr>
            <a:r>
              <a:rPr lang="en-US" sz="1600" b="1">
                <a:latin typeface="Garamond" panose="02020404030301010803" pitchFamily="18" charset="0"/>
              </a:rPr>
              <a:t>Defined as union with the universe. It is also a release from the cycle of death and rebirth.</a:t>
            </a:r>
          </a:p>
          <a:p>
            <a:pPr>
              <a:buClr>
                <a:schemeClr val="tx1"/>
              </a:buClr>
            </a:pPr>
            <a:endParaRPr lang="en-US" sz="1600" b="1">
              <a:latin typeface="Garamond" panose="02020404030301010803" pitchFamily="18" charset="0"/>
            </a:endParaRPr>
          </a:p>
          <a:p>
            <a:pPr>
              <a:buClr>
                <a:schemeClr val="tx1"/>
              </a:buClr>
            </a:pPr>
            <a:r>
              <a:rPr lang="en-US" sz="1600">
                <a:latin typeface="Garamond" panose="02020404030301010803" pitchFamily="18" charset="0"/>
              </a:rPr>
              <a:t>It is also a release from selfishness and pain. </a:t>
            </a:r>
          </a:p>
          <a:p>
            <a:pPr>
              <a:buClr>
                <a:schemeClr val="tx1"/>
              </a:buClr>
            </a:pPr>
            <a:endParaRPr lang="en-US" sz="1600">
              <a:latin typeface="Garamond" panose="02020404030301010803" pitchFamily="18" charset="0"/>
            </a:endParaRPr>
          </a:p>
          <a:p>
            <a:pPr>
              <a:buClr>
                <a:schemeClr val="tx1"/>
              </a:buClr>
            </a:pPr>
            <a:r>
              <a:rPr lang="en-US" sz="1600" b="1">
                <a:latin typeface="Garamond" panose="02020404030301010803" pitchFamily="18" charset="0"/>
              </a:rPr>
              <a:t>Buddha stressed that each individual person could reach a peace state called nirvana.</a:t>
            </a:r>
            <a:r>
              <a:rPr lang="en-US" sz="1600">
                <a:latin typeface="Garamond" panose="02020404030301010803" pitchFamily="18" charset="0"/>
              </a:rPr>
              <a:t> </a:t>
            </a:r>
          </a:p>
          <a:p>
            <a:pPr>
              <a:buClr>
                <a:schemeClr val="tx1"/>
              </a:buClr>
            </a:pPr>
            <a:endParaRPr lang="en-US" sz="1600">
              <a:latin typeface="Garamond" panose="02020404030301010803" pitchFamily="18" charset="0"/>
            </a:endParaRPr>
          </a:p>
          <a:p>
            <a:pPr>
              <a:buClr>
                <a:schemeClr val="tx1"/>
              </a:buClr>
            </a:pPr>
            <a:r>
              <a:rPr lang="en-US" sz="1600" b="1">
                <a:latin typeface="Garamond" panose="02020404030301010803" pitchFamily="18" charset="0"/>
              </a:rPr>
              <a:t>You have to follow the Eightfold Path in order to reach nirvana.</a:t>
            </a:r>
          </a:p>
          <a:p>
            <a:pPr>
              <a:buClr>
                <a:schemeClr val="tx1"/>
              </a:buClr>
            </a:pPr>
            <a:endParaRPr lang="en-US" sz="1600" b="1">
              <a:latin typeface="Garamond" panose="02020404030301010803" pitchFamily="18" charset="0"/>
            </a:endParaRPr>
          </a:p>
          <a:p>
            <a:pPr>
              <a:buClr>
                <a:schemeClr val="tx1"/>
              </a:buClr>
            </a:pPr>
            <a:r>
              <a:rPr lang="en-US" sz="1600">
                <a:latin typeface="Garamond" panose="02020404030301010803" pitchFamily="18" charset="0"/>
              </a:rPr>
              <a:t> To achieve Nirvana, you would have to reject the sensory world and embracing spiritual discipline. </a:t>
            </a:r>
          </a:p>
          <a:p>
            <a:pPr>
              <a:buClr>
                <a:schemeClr val="tx1"/>
              </a:buClr>
            </a:pPr>
            <a:endParaRPr lang="en-US" sz="1600">
              <a:latin typeface="Garamond" panose="02020404030301010803" pitchFamily="18" charset="0"/>
            </a:endParaRPr>
          </a:p>
        </p:txBody>
      </p:sp>
      <p:pic>
        <p:nvPicPr>
          <p:cNvPr id="491523" name="Picture 3" descr="nirv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91000"/>
            <a:ext cx="1219200" cy="2433638"/>
          </a:xfrm>
          <a:prstGeom prst="rect">
            <a:avLst/>
          </a:prstGeom>
          <a:noFill/>
          <a:extLst>
            <a:ext uri="{909E8E84-426E-40DD-AFC4-6F175D3DCCD1}">
              <a14:hiddenFill xmlns:a14="http://schemas.microsoft.com/office/drawing/2010/main">
                <a:solidFill>
                  <a:srgbClr val="FFFFFF"/>
                </a:solidFill>
              </a14:hiddenFill>
            </a:ext>
          </a:extLst>
        </p:spPr>
      </p:pic>
      <p:pic>
        <p:nvPicPr>
          <p:cNvPr id="491524" name="Picture 4" descr="happy-buddha-mi-li_3994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3886201"/>
            <a:ext cx="184467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body" idx="1"/>
          </p:nvPr>
        </p:nvSpPr>
        <p:spPr>
          <a:xfrm>
            <a:off x="1524000" y="0"/>
            <a:ext cx="9144000" cy="6858000"/>
          </a:xfrm>
        </p:spPr>
        <p:txBody>
          <a:bodyPr/>
          <a:lstStyle/>
          <a:p>
            <a:pPr>
              <a:buFont typeface="Wingdings" panose="05000000000000000000" pitchFamily="2" charset="2"/>
              <a:buNone/>
            </a:pPr>
            <a:r>
              <a:rPr lang="en-US"/>
              <a:t>				</a:t>
            </a:r>
            <a:r>
              <a:rPr lang="en-US" sz="3600" b="1">
                <a:latin typeface="Garamond" panose="02020404030301010803" pitchFamily="18" charset="0"/>
              </a:rPr>
              <a:t>Confucianism</a:t>
            </a:r>
          </a:p>
          <a:p>
            <a:r>
              <a:rPr lang="en-US" sz="1800">
                <a:latin typeface="Garamond" panose="02020404030301010803" pitchFamily="18" charset="0"/>
              </a:rPr>
              <a:t>Confucianism started in China during the Zhou Dynasty</a:t>
            </a:r>
          </a:p>
          <a:p>
            <a:r>
              <a:rPr lang="en-US" sz="1800">
                <a:latin typeface="Garamond" panose="02020404030301010803" pitchFamily="18" charset="0"/>
              </a:rPr>
              <a:t>Confucianism was the guide to the nature of government and the structure to society</a:t>
            </a:r>
          </a:p>
          <a:p>
            <a:r>
              <a:rPr lang="en-US" sz="1800">
                <a:latin typeface="Garamond" panose="02020404030301010803" pitchFamily="18" charset="0"/>
              </a:rPr>
              <a:t>Men were thought to be superior to women</a:t>
            </a:r>
          </a:p>
          <a:p>
            <a:r>
              <a:rPr lang="en-US" sz="1800">
                <a:latin typeface="Garamond" panose="02020404030301010803" pitchFamily="18" charset="0"/>
              </a:rPr>
              <a:t>Confucius wrote </a:t>
            </a:r>
            <a:r>
              <a:rPr lang="en-US" sz="1800" u="sng">
                <a:latin typeface="Garamond" panose="02020404030301010803" pitchFamily="18" charset="0"/>
              </a:rPr>
              <a:t>The Analects</a:t>
            </a:r>
          </a:p>
          <a:p>
            <a:r>
              <a:rPr lang="en-US" sz="1800">
                <a:latin typeface="Garamond" panose="02020404030301010803" pitchFamily="18" charset="0"/>
              </a:rPr>
              <a:t>Confucius believed in order to establish social order, harmony and a good government he needed to use the </a:t>
            </a:r>
          </a:p>
          <a:p>
            <a:r>
              <a:rPr lang="en-US" sz="1800" b="1">
                <a:latin typeface="Garamond" panose="02020404030301010803" pitchFamily="18" charset="0"/>
              </a:rPr>
              <a:t>Five key relationships</a:t>
            </a:r>
            <a:r>
              <a:rPr lang="en-US" sz="1800">
                <a:latin typeface="Garamond" panose="02020404030301010803" pitchFamily="18" charset="0"/>
              </a:rPr>
              <a:t> 1. friend to friend, 2.father to son, 3. ruler to subject, 4. husband to wife, 5. older brother to younger brother</a:t>
            </a:r>
          </a:p>
          <a:p>
            <a:r>
              <a:rPr lang="en-US" sz="1800">
                <a:latin typeface="Garamond" panose="02020404030301010803" pitchFamily="18" charset="0"/>
              </a:rPr>
              <a:t>Confucius stressed that children should practice filial piety or respect for their elders</a:t>
            </a:r>
          </a:p>
          <a:p>
            <a:r>
              <a:rPr lang="en-US" sz="1800">
                <a:latin typeface="Garamond" panose="02020404030301010803" pitchFamily="18" charset="0"/>
              </a:rPr>
              <a:t>There was also an influence on the Japanese </a:t>
            </a:r>
          </a:p>
          <a:p>
            <a:endParaRPr lang="en-US" sz="1800">
              <a:latin typeface="Garamond" panose="02020404030301010803" pitchFamily="18" charset="0"/>
            </a:endParaRPr>
          </a:p>
        </p:txBody>
      </p:sp>
      <p:pic>
        <p:nvPicPr>
          <p:cNvPr id="329731" name="Picture 3" descr="confuciu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038600"/>
            <a:ext cx="1752600" cy="2590800"/>
          </a:xfrm>
          <a:prstGeom prst="rect">
            <a:avLst/>
          </a:prstGeom>
          <a:noFill/>
          <a:extLst>
            <a:ext uri="{909E8E84-426E-40DD-AFC4-6F175D3DCCD1}">
              <a14:hiddenFill xmlns:a14="http://schemas.microsoft.com/office/drawing/2010/main">
                <a:solidFill>
                  <a:srgbClr val="FFFFFF"/>
                </a:solidFill>
              </a14:hiddenFill>
            </a:ext>
          </a:extLst>
        </p:spPr>
      </p:pic>
      <p:sp>
        <p:nvSpPr>
          <p:cNvPr id="329732" name="AutoShape 4" descr="confuciu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29733" name="Picture 5" descr="confuc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962400"/>
            <a:ext cx="19050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877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subTitle" idx="1"/>
          </p:nvPr>
        </p:nvSpPr>
        <p:spPr>
          <a:xfrm>
            <a:off x="1524000" y="0"/>
            <a:ext cx="9144000" cy="6858000"/>
          </a:xfrm>
        </p:spPr>
        <p:txBody>
          <a:bodyPr/>
          <a:lstStyle/>
          <a:p>
            <a:r>
              <a:rPr lang="en-US" sz="3600" b="1">
                <a:latin typeface="Garamond" panose="02020404030301010803" pitchFamily="18" charset="0"/>
              </a:rPr>
              <a:t>Taoism (or Daoism) bout 500 B.C.</a:t>
            </a:r>
          </a:p>
          <a:p>
            <a:pPr algn="l">
              <a:buFont typeface="Wingdings" panose="05000000000000000000" pitchFamily="2" charset="2"/>
              <a:buChar char="l"/>
            </a:pPr>
            <a:r>
              <a:rPr lang="en-US" sz="1600">
                <a:latin typeface="Garamond" panose="02020404030301010803" pitchFamily="18" charset="0"/>
              </a:rPr>
              <a:t>Founder= Laozi</a:t>
            </a:r>
          </a:p>
          <a:p>
            <a:pPr algn="l">
              <a:buFont typeface="Wingdings" panose="05000000000000000000" pitchFamily="2" charset="2"/>
              <a:buChar char="l"/>
            </a:pPr>
            <a:r>
              <a:rPr lang="en-US" sz="1600">
                <a:latin typeface="Garamond" panose="02020404030301010803" pitchFamily="18" charset="0"/>
              </a:rPr>
              <a:t>Live in harmony with nature</a:t>
            </a:r>
          </a:p>
          <a:p>
            <a:pPr algn="l">
              <a:buFont typeface="Wingdings" panose="05000000000000000000" pitchFamily="2" charset="2"/>
              <a:buChar char="l"/>
            </a:pPr>
            <a:r>
              <a:rPr lang="en-US" sz="1600">
                <a:latin typeface="Garamond" panose="02020404030301010803" pitchFamily="18" charset="0"/>
              </a:rPr>
              <a:t>Contemplate Tao, or the ‘way’</a:t>
            </a:r>
          </a:p>
          <a:p>
            <a:pPr algn="l">
              <a:buFont typeface="Wingdings" panose="05000000000000000000" pitchFamily="2" charset="2"/>
              <a:buChar char="l"/>
            </a:pPr>
            <a:r>
              <a:rPr lang="en-US" sz="1600">
                <a:latin typeface="Garamond" panose="02020404030301010803" pitchFamily="18" charset="0"/>
              </a:rPr>
              <a:t>Yielding and acceptance are important virtues</a:t>
            </a:r>
          </a:p>
          <a:p>
            <a:pPr algn="l">
              <a:buFont typeface="Wingdings" panose="05000000000000000000" pitchFamily="2" charset="2"/>
              <a:buChar char="l"/>
            </a:pPr>
            <a:r>
              <a:rPr lang="en-US" sz="1600">
                <a:latin typeface="Garamond" panose="02020404030301010803" pitchFamily="18" charset="0"/>
              </a:rPr>
              <a:t>Followers rejected the world and human government, they often became hermits, mystics or poets.</a:t>
            </a:r>
          </a:p>
          <a:p>
            <a:pPr algn="l">
              <a:buFont typeface="Wingdings" panose="05000000000000000000" pitchFamily="2" charset="2"/>
              <a:buChar char="l"/>
            </a:pPr>
            <a:r>
              <a:rPr lang="en-US" sz="1600">
                <a:latin typeface="Garamond" panose="02020404030301010803" pitchFamily="18" charset="0"/>
              </a:rPr>
              <a:t>Balance of yin and yang</a:t>
            </a:r>
          </a:p>
          <a:p>
            <a:pPr algn="l">
              <a:buFont typeface="Wingdings" panose="05000000000000000000" pitchFamily="2" charset="2"/>
              <a:buChar char="l"/>
            </a:pPr>
            <a:r>
              <a:rPr lang="en-US" sz="1600">
                <a:latin typeface="Garamond" panose="02020404030301010803" pitchFamily="18" charset="0"/>
              </a:rPr>
              <a:t>Yin= earth, darkness, female forces</a:t>
            </a:r>
          </a:p>
          <a:p>
            <a:pPr algn="l">
              <a:buFont typeface="Wingdings" panose="05000000000000000000" pitchFamily="2" charset="2"/>
              <a:buChar char="l"/>
            </a:pPr>
            <a:r>
              <a:rPr lang="en-US" sz="1600">
                <a:latin typeface="Garamond" panose="02020404030301010803" pitchFamily="18" charset="0"/>
              </a:rPr>
              <a:t>Yang= heaven, light, and male forces</a:t>
            </a:r>
          </a:p>
          <a:p>
            <a:pPr algn="l">
              <a:buFont typeface="Wingdings" panose="05000000000000000000" pitchFamily="2" charset="2"/>
              <a:buChar char="l"/>
            </a:pPr>
            <a:r>
              <a:rPr lang="en-US" sz="1600">
                <a:latin typeface="Garamond" panose="02020404030301010803" pitchFamily="18" charset="0"/>
              </a:rPr>
              <a:t>Collected works: </a:t>
            </a:r>
            <a:r>
              <a:rPr lang="en-US" sz="1600" i="1">
                <a:latin typeface="Garamond" panose="02020404030301010803" pitchFamily="18" charset="0"/>
              </a:rPr>
              <a:t>The Way of Virtue</a:t>
            </a:r>
            <a:r>
              <a:rPr lang="en-US" sz="1600">
                <a:latin typeface="Garamond" panose="02020404030301010803" pitchFamily="18" charset="0"/>
              </a:rPr>
              <a:t> and </a:t>
            </a:r>
            <a:r>
              <a:rPr lang="en-US" sz="1600" i="1">
                <a:latin typeface="Garamond" panose="02020404030301010803" pitchFamily="18" charset="0"/>
              </a:rPr>
              <a:t>zhuang-zi</a:t>
            </a:r>
            <a:endParaRPr lang="en-US" sz="1600">
              <a:latin typeface="Garamond" panose="02020404030301010803" pitchFamily="18" charset="0"/>
            </a:endParaRPr>
          </a:p>
        </p:txBody>
      </p:sp>
      <p:pic>
        <p:nvPicPr>
          <p:cNvPr id="531459" name="Picture 3" descr="background_tao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038600"/>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31460" name="Picture 4" descr="tao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886201"/>
            <a:ext cx="2349500" cy="2733675"/>
          </a:xfrm>
          <a:prstGeom prst="rect">
            <a:avLst/>
          </a:prstGeom>
          <a:noFill/>
          <a:extLst>
            <a:ext uri="{909E8E84-426E-40DD-AFC4-6F175D3DCCD1}">
              <a14:hiddenFill xmlns:a14="http://schemas.microsoft.com/office/drawing/2010/main">
                <a:solidFill>
                  <a:srgbClr val="FFFFFF"/>
                </a:solidFill>
              </a14:hiddenFill>
            </a:ext>
          </a:extLst>
        </p:spPr>
      </p:pic>
      <p:pic>
        <p:nvPicPr>
          <p:cNvPr id="531461" name="Picture 5" descr="Gardenia-Bons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3409950"/>
            <a:ext cx="2817813"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887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Islam(1600s – 2005)</a:t>
            </a:r>
          </a:p>
          <a:p>
            <a:r>
              <a:rPr lang="en-US" sz="1600">
                <a:latin typeface="Garamond" panose="02020404030301010803" pitchFamily="18" charset="0"/>
              </a:rPr>
              <a:t>Islam is a religion that came about in the early 1600s.</a:t>
            </a:r>
          </a:p>
          <a:p>
            <a:r>
              <a:rPr lang="en-US" sz="1600">
                <a:latin typeface="Garamond" panose="02020404030301010803" pitchFamily="18" charset="0"/>
              </a:rPr>
              <a:t>The first follower was a merchant named </a:t>
            </a:r>
            <a:r>
              <a:rPr lang="en-US" sz="1600" b="1">
                <a:latin typeface="Garamond" panose="02020404030301010803" pitchFamily="18" charset="0"/>
              </a:rPr>
              <a:t>Muhammad Ali</a:t>
            </a:r>
            <a:r>
              <a:rPr lang="en-US" sz="1600">
                <a:latin typeface="Garamond" panose="02020404030301010803" pitchFamily="18" charset="0"/>
              </a:rPr>
              <a:t>.</a:t>
            </a:r>
          </a:p>
          <a:p>
            <a:r>
              <a:rPr lang="en-US" sz="1600">
                <a:latin typeface="Garamond" panose="02020404030301010803" pitchFamily="18" charset="0"/>
              </a:rPr>
              <a:t>He claimed that one night the voice of </a:t>
            </a:r>
            <a:r>
              <a:rPr lang="en-US" sz="1600" b="1">
                <a:latin typeface="Garamond" panose="02020404030301010803" pitchFamily="18" charset="0"/>
              </a:rPr>
              <a:t>Allah</a:t>
            </a:r>
            <a:r>
              <a:rPr lang="en-US" sz="1600">
                <a:latin typeface="Garamond" panose="02020404030301010803" pitchFamily="18" charset="0"/>
              </a:rPr>
              <a:t> (God) spoke to him, and thus he began the religion.</a:t>
            </a:r>
          </a:p>
          <a:p>
            <a:r>
              <a:rPr lang="en-US" sz="1600">
                <a:latin typeface="Garamond" panose="02020404030301010803" pitchFamily="18" charset="0"/>
              </a:rPr>
              <a:t>To be a Muslim (a submitted one) or a follower of Islam, followers must obey the </a:t>
            </a:r>
            <a:r>
              <a:rPr lang="en-US" sz="1600" b="1">
                <a:latin typeface="Garamond" panose="02020404030301010803" pitchFamily="18" charset="0"/>
              </a:rPr>
              <a:t>five pillars</a:t>
            </a:r>
            <a:r>
              <a:rPr lang="en-US" sz="1600">
                <a:latin typeface="Garamond" panose="02020404030301010803" pitchFamily="18" charset="0"/>
              </a:rPr>
              <a:t> or five duties to Allah.</a:t>
            </a:r>
          </a:p>
          <a:p>
            <a:r>
              <a:rPr lang="en-US" sz="1600">
                <a:latin typeface="Garamond" panose="02020404030301010803" pitchFamily="18" charset="0"/>
              </a:rPr>
              <a:t>The first of the five pillars is </a:t>
            </a:r>
            <a:r>
              <a:rPr lang="en-US" sz="1600" b="1">
                <a:latin typeface="Garamond" panose="02020404030301010803" pitchFamily="18" charset="0"/>
              </a:rPr>
              <a:t>faith </a:t>
            </a:r>
            <a:r>
              <a:rPr lang="en-US" sz="1600">
                <a:latin typeface="Garamond" panose="02020404030301010803" pitchFamily="18" charset="0"/>
              </a:rPr>
              <a:t>– the follower must proclaimed that Allah is the one true God and Muhammad is the messenger of God.</a:t>
            </a:r>
          </a:p>
          <a:p>
            <a:r>
              <a:rPr lang="en-US" sz="1600">
                <a:latin typeface="Garamond" panose="02020404030301010803" pitchFamily="18" charset="0"/>
              </a:rPr>
              <a:t>The second of the five pillars is </a:t>
            </a:r>
            <a:r>
              <a:rPr lang="en-US" sz="1600" b="1">
                <a:latin typeface="Garamond" panose="02020404030301010803" pitchFamily="18" charset="0"/>
              </a:rPr>
              <a:t>prayer – </a:t>
            </a:r>
            <a:r>
              <a:rPr lang="en-US" sz="1600">
                <a:latin typeface="Garamond" panose="02020404030301010803" pitchFamily="18" charset="0"/>
              </a:rPr>
              <a:t>five times a day the Muslims must face toward </a:t>
            </a:r>
            <a:r>
              <a:rPr lang="en-US" sz="1600" b="1">
                <a:latin typeface="Garamond" panose="02020404030301010803" pitchFamily="18" charset="0"/>
              </a:rPr>
              <a:t>Mecca </a:t>
            </a:r>
            <a:r>
              <a:rPr lang="en-US" sz="1600">
                <a:latin typeface="Garamond" panose="02020404030301010803" pitchFamily="18" charset="0"/>
              </a:rPr>
              <a:t>(the holy city) and pray.</a:t>
            </a:r>
          </a:p>
          <a:p>
            <a:r>
              <a:rPr lang="en-US" sz="1600">
                <a:latin typeface="Garamond" panose="02020404030301010803" pitchFamily="18" charset="0"/>
              </a:rPr>
              <a:t>The third of the five pillars is </a:t>
            </a:r>
            <a:r>
              <a:rPr lang="en-US" sz="1600" b="1">
                <a:latin typeface="Garamond" panose="02020404030301010803" pitchFamily="18" charset="0"/>
              </a:rPr>
              <a:t>alms </a:t>
            </a:r>
            <a:r>
              <a:rPr lang="en-US" sz="1600">
                <a:latin typeface="Garamond" panose="02020404030301010803" pitchFamily="18" charset="0"/>
              </a:rPr>
              <a:t>– Muslims all have a responsibility to support the poor, which they do by giving religious tax, in money.</a:t>
            </a:r>
          </a:p>
          <a:p>
            <a:r>
              <a:rPr lang="en-US" sz="1600">
                <a:latin typeface="Garamond" panose="02020404030301010803" pitchFamily="18" charset="0"/>
              </a:rPr>
              <a:t>The fourth pillar of Islam is </a:t>
            </a:r>
            <a:r>
              <a:rPr lang="en-US" sz="1600" b="1">
                <a:latin typeface="Garamond" panose="02020404030301010803" pitchFamily="18" charset="0"/>
              </a:rPr>
              <a:t>fasting</a:t>
            </a:r>
            <a:r>
              <a:rPr lang="en-US" sz="1600">
                <a:latin typeface="Garamond" panose="02020404030301010803" pitchFamily="18" charset="0"/>
              </a:rPr>
              <a:t> – During the Muslim’s holy month called Ramadan the Muslims will eat nothing from dawn to sunset, and then only a simple meal to remind themselves that they should have greater priorities than bread.</a:t>
            </a:r>
          </a:p>
          <a:p>
            <a:r>
              <a:rPr lang="en-US" sz="1600">
                <a:latin typeface="Garamond" panose="02020404030301010803" pitchFamily="18" charset="0"/>
              </a:rPr>
              <a:t>The fifth pillar of Islam is</a:t>
            </a:r>
            <a:r>
              <a:rPr lang="en-US" sz="1600" b="1">
                <a:latin typeface="Garamond" panose="02020404030301010803" pitchFamily="18" charset="0"/>
              </a:rPr>
              <a:t> pilgrimage</a:t>
            </a:r>
            <a:r>
              <a:rPr lang="en-US" sz="1600">
                <a:latin typeface="Garamond" panose="02020404030301010803" pitchFamily="18" charset="0"/>
              </a:rPr>
              <a:t> – All Muslims who can afford it are supposed to make a pilgrimage to Mecca. </a:t>
            </a:r>
          </a:p>
          <a:p>
            <a:r>
              <a:rPr lang="en-US" sz="1600">
                <a:latin typeface="Garamond" panose="02020404030301010803" pitchFamily="18" charset="0"/>
              </a:rPr>
              <a:t>If a Muslim follows the five pillars of Mecca then they go to Heaven, if they don’t then they go to Hell.</a:t>
            </a:r>
            <a:endParaRPr lang="en-US" sz="1600" b="1">
              <a:latin typeface="Garamond" panose="02020404030301010803" pitchFamily="18" charset="0"/>
            </a:endParaRPr>
          </a:p>
        </p:txBody>
      </p:sp>
      <p:pic>
        <p:nvPicPr>
          <p:cNvPr id="339971" name="Picture 3" descr="islam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934076"/>
            <a:ext cx="62579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339972"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264150"/>
            <a:ext cx="1676400" cy="159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854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1981200" y="381001"/>
            <a:ext cx="8305800" cy="5745163"/>
          </a:xfrm>
        </p:spPr>
        <p:txBody>
          <a:bodyPr/>
          <a:lstStyle/>
          <a:p>
            <a:pPr marL="609600" indent="-609600" algn="ctr">
              <a:buNone/>
            </a:pPr>
            <a:r>
              <a:rPr lang="en-US" sz="3600" b="1">
                <a:latin typeface="Garamond" panose="02020404030301010803" pitchFamily="18" charset="0"/>
              </a:rPr>
              <a:t>Allah</a:t>
            </a:r>
            <a:endParaRPr lang="en-US" sz="1600" b="1">
              <a:latin typeface="Garamond" panose="02020404030301010803" pitchFamily="18" charset="0"/>
            </a:endParaRPr>
          </a:p>
          <a:p>
            <a:pPr marL="609600" indent="-609600"/>
            <a:endParaRPr lang="en-US" sz="1600" b="1">
              <a:latin typeface="Garamond" panose="02020404030301010803" pitchFamily="18" charset="0"/>
            </a:endParaRPr>
          </a:p>
          <a:p>
            <a:pPr marL="609600" indent="-609600"/>
            <a:r>
              <a:rPr lang="en-US" sz="1600" b="1">
                <a:latin typeface="Garamond" panose="02020404030301010803" pitchFamily="18" charset="0"/>
              </a:rPr>
              <a:t>IS THE MUSLIM GOD</a:t>
            </a:r>
          </a:p>
          <a:p>
            <a:pPr marL="609600" indent="-609600"/>
            <a:r>
              <a:rPr lang="en-US" sz="1600" b="1">
                <a:latin typeface="Garamond" panose="02020404030301010803" pitchFamily="18" charset="0"/>
              </a:rPr>
              <a:t>HE IS THE ONE GOD OF ISLAM</a:t>
            </a:r>
          </a:p>
          <a:p>
            <a:pPr marL="609600" indent="-609600"/>
            <a:r>
              <a:rPr lang="en-US" sz="1600" b="1">
                <a:latin typeface="Garamond" panose="02020404030301010803" pitchFamily="18" charset="0"/>
              </a:rPr>
              <a:t>WORSHIPED MOSTLY THE MIDDLE EAST AND AFRICA</a:t>
            </a:r>
          </a:p>
          <a:p>
            <a:pPr marL="609600" indent="-609600"/>
            <a:endParaRPr lang="en-US" sz="1600" b="1">
              <a:latin typeface="Garamond" panose="02020404030301010803" pitchFamily="18" charset="0"/>
            </a:endParaRPr>
          </a:p>
          <a:p>
            <a:pPr marL="609600" indent="-609600">
              <a:buNone/>
            </a:pPr>
            <a:r>
              <a:rPr lang="en-US" sz="1600" b="1">
                <a:latin typeface="Garamond" panose="02020404030301010803" pitchFamily="18" charset="0"/>
              </a:rPr>
              <a:t> </a:t>
            </a:r>
          </a:p>
        </p:txBody>
      </p:sp>
      <p:pic>
        <p:nvPicPr>
          <p:cNvPr id="538627" name="Picture 3" descr="All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716213"/>
            <a:ext cx="3962400" cy="257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58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Muhammad</a:t>
            </a:r>
          </a:p>
          <a:p>
            <a:pPr>
              <a:buFont typeface="Wingdings" panose="05000000000000000000" pitchFamily="2" charset="2"/>
              <a:buNone/>
            </a:pPr>
            <a:r>
              <a:rPr lang="en-US" sz="1600">
                <a:latin typeface="Garamond" panose="02020404030301010803" pitchFamily="18" charset="0"/>
              </a:rPr>
              <a:t>* Muhammad was born into a clan of a powerful Mecca Family</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600">
                <a:latin typeface="Garamond" panose="02020404030301010803" pitchFamily="18" charset="0"/>
              </a:rPr>
              <a:t>* Muhammad took great interest in religion. When he was alone he mostly prayed and meditated. </a:t>
            </a:r>
          </a:p>
          <a:p>
            <a:endParaRPr lang="en-US" sz="1600">
              <a:latin typeface="Garamond" panose="02020404030301010803" pitchFamily="18" charset="0"/>
            </a:endParaRPr>
          </a:p>
          <a:p>
            <a:pPr>
              <a:buFont typeface="Wingdings" panose="05000000000000000000" pitchFamily="2" charset="2"/>
              <a:buNone/>
            </a:pPr>
            <a:r>
              <a:rPr lang="en-US" sz="1600">
                <a:latin typeface="Garamond" panose="02020404030301010803" pitchFamily="18" charset="0"/>
              </a:rPr>
              <a:t>* When he was 40 a voice called to him while he was meditating. The voice was believed to say that Muhammad was a messenger of god.</a:t>
            </a:r>
          </a:p>
          <a:p>
            <a:pPr>
              <a:buFont typeface="Wingdings" panose="05000000000000000000" pitchFamily="2" charset="2"/>
              <a:buNone/>
            </a:pPr>
            <a:r>
              <a:rPr lang="en-US" sz="1600">
                <a:latin typeface="Garamond" panose="02020404030301010803" pitchFamily="18" charset="0"/>
              </a:rPr>
              <a:t>* In 622 Muhammad left Mecca. He went 200 miles north of Mecca too a town called Yathrib. This journey by Muhammad was known as the Hijrah.</a:t>
            </a:r>
          </a:p>
          <a:p>
            <a:pPr>
              <a:buFont typeface="Wingdings" panose="05000000000000000000" pitchFamily="2" charset="2"/>
              <a:buNone/>
            </a:pPr>
            <a:r>
              <a:rPr lang="en-US" sz="1600">
                <a:latin typeface="Garamond" panose="02020404030301010803" pitchFamily="18" charset="0"/>
              </a:rPr>
              <a:t>* Muhammad returned to Mecca in 630 with his 10,000 followers. </a:t>
            </a:r>
          </a:p>
          <a:p>
            <a:pPr>
              <a:buFont typeface="Wingdings" panose="05000000000000000000" pitchFamily="2" charset="2"/>
              <a:buNone/>
            </a:pPr>
            <a:r>
              <a:rPr lang="en-US" sz="1600">
                <a:latin typeface="Garamond" panose="02020404030301010803" pitchFamily="18" charset="0"/>
              </a:rPr>
              <a:t>* Mecca surrendered and Muhammad became leader. Most  people in Mecca converted to Islam to pledge their loyalty to Muhammad.</a:t>
            </a:r>
          </a:p>
          <a:p>
            <a:pPr>
              <a:buFont typeface="Wingdings" panose="05000000000000000000" pitchFamily="2" charset="2"/>
              <a:buNone/>
            </a:pPr>
            <a:r>
              <a:rPr lang="en-US" sz="1600">
                <a:latin typeface="Garamond" panose="02020404030301010803" pitchFamily="18" charset="0"/>
              </a:rPr>
              <a:t>* Muhammad dies two years later at the age of 62.</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pic>
        <p:nvPicPr>
          <p:cNvPr id="31747" name="Picture 3" descr="prophet_muhammad_2_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114800"/>
            <a:ext cx="3810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ijrah-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91000"/>
            <a:ext cx="3048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53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a:t>Neolithic</a:t>
            </a:r>
          </a:p>
          <a:p>
            <a:r>
              <a:rPr lang="en-US" sz="1600">
                <a:latin typeface="Garamond" panose="02020404030301010803" pitchFamily="18" charset="0"/>
              </a:rPr>
              <a:t>Neolithic revolution was around 10,000 B.C.</a:t>
            </a:r>
          </a:p>
          <a:p>
            <a:r>
              <a:rPr lang="en-US" sz="1600">
                <a:latin typeface="Garamond" panose="02020404030301010803" pitchFamily="18" charset="0"/>
              </a:rPr>
              <a:t>Environmental changes caused an end to the stone age because people could farm and domesticate animals.</a:t>
            </a:r>
          </a:p>
          <a:p>
            <a:r>
              <a:rPr lang="en-US" sz="1600">
                <a:latin typeface="Garamond" panose="02020404030301010803" pitchFamily="18" charset="0"/>
              </a:rPr>
              <a:t>People no longer had to wander to search for food but could raise their own food and live in permanent settlements.  </a:t>
            </a:r>
          </a:p>
          <a:p>
            <a:r>
              <a:rPr lang="en-US" sz="1600">
                <a:latin typeface="Garamond" panose="02020404030301010803" pitchFamily="18" charset="0"/>
              </a:rPr>
              <a:t>This new age was called the Neolithic period</a:t>
            </a:r>
          </a:p>
          <a:p>
            <a:r>
              <a:rPr lang="en-US" sz="1800" b="1">
                <a:latin typeface="Garamond" panose="02020404030301010803" pitchFamily="18" charset="0"/>
              </a:rPr>
              <a:t>The new discoveries called the Neolithic Revolution or the Agricultural Revolution because the new farming discoveries changed the way people lived.</a:t>
            </a:r>
            <a:endParaRPr lang="en-US" sz="1600">
              <a:latin typeface="Garamond" panose="02020404030301010803" pitchFamily="18" charset="0"/>
            </a:endParaRPr>
          </a:p>
        </p:txBody>
      </p:sp>
      <p:pic>
        <p:nvPicPr>
          <p:cNvPr id="599043" name="Picture 3" descr="Gijon%20Neolithic%20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590801"/>
            <a:ext cx="5248275" cy="3946525"/>
          </a:xfrm>
          <a:prstGeom prst="rect">
            <a:avLst/>
          </a:prstGeom>
          <a:noFill/>
          <a:extLst>
            <a:ext uri="{909E8E84-426E-40DD-AFC4-6F175D3DCCD1}">
              <a14:hiddenFill xmlns:a14="http://schemas.microsoft.com/office/drawing/2010/main">
                <a:solidFill>
                  <a:srgbClr val="FFFFFF"/>
                </a:solidFill>
              </a14:hiddenFill>
            </a:ext>
          </a:extLst>
        </p:spPr>
      </p:pic>
      <p:pic>
        <p:nvPicPr>
          <p:cNvPr id="599044" name="Picture 4" descr="reconstruction%2520sab%2520neolith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572001"/>
            <a:ext cx="2343150" cy="183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168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Five Pillars</a:t>
            </a:r>
          </a:p>
          <a:p>
            <a:pPr>
              <a:buClr>
                <a:schemeClr val="tx1"/>
              </a:buClr>
            </a:pPr>
            <a:r>
              <a:rPr lang="en-US" sz="1800" b="1">
                <a:latin typeface="Garamond" panose="02020404030301010803" pitchFamily="18" charset="0"/>
              </a:rPr>
              <a:t>This applies to the Islamic religion.</a:t>
            </a:r>
          </a:p>
          <a:p>
            <a:pPr>
              <a:buClr>
                <a:schemeClr val="tx1"/>
              </a:buClr>
            </a:pPr>
            <a:r>
              <a:rPr lang="en-US" sz="1800" b="1">
                <a:latin typeface="Garamond" panose="02020404030301010803" pitchFamily="18" charset="0"/>
              </a:rPr>
              <a:t>Faith</a:t>
            </a:r>
          </a:p>
          <a:p>
            <a:pPr>
              <a:buClr>
                <a:schemeClr val="tx1"/>
              </a:buClr>
            </a:pPr>
            <a:r>
              <a:rPr lang="en-US" sz="1600">
                <a:latin typeface="Garamond" panose="02020404030301010803" pitchFamily="18" charset="0"/>
              </a:rPr>
              <a:t>To become muslin, you need to testify to the statement of faith: “there is no god but allah, Muhammad is the messenger of allah.</a:t>
            </a:r>
          </a:p>
          <a:p>
            <a:pPr>
              <a:buClr>
                <a:schemeClr val="tx1"/>
              </a:buClr>
            </a:pPr>
            <a:r>
              <a:rPr lang="en-US" sz="1800" b="1">
                <a:latin typeface="Garamond" panose="02020404030301010803" pitchFamily="18" charset="0"/>
              </a:rPr>
              <a:t>Prayer</a:t>
            </a:r>
          </a:p>
          <a:p>
            <a:pPr>
              <a:buClr>
                <a:schemeClr val="tx1"/>
              </a:buClr>
            </a:pPr>
            <a:r>
              <a:rPr lang="en-US" sz="1600">
                <a:latin typeface="Garamond" panose="02020404030301010803" pitchFamily="18" charset="0"/>
              </a:rPr>
              <a:t>Muslims must face Mecca and pray five times a day.</a:t>
            </a:r>
          </a:p>
          <a:p>
            <a:pPr>
              <a:buClr>
                <a:schemeClr val="tx1"/>
              </a:buClr>
            </a:pPr>
            <a:r>
              <a:rPr lang="en-US" sz="1800" b="1">
                <a:latin typeface="Garamond" panose="02020404030301010803" pitchFamily="18" charset="0"/>
              </a:rPr>
              <a:t>Alms</a:t>
            </a:r>
          </a:p>
          <a:p>
            <a:pPr>
              <a:buClr>
                <a:schemeClr val="tx1"/>
              </a:buClr>
            </a:pPr>
            <a:r>
              <a:rPr lang="en-US" sz="1600">
                <a:latin typeface="Garamond" panose="02020404030301010803" pitchFamily="18" charset="0"/>
              </a:rPr>
              <a:t>Muslims have been taught to support the less fortunate.  </a:t>
            </a:r>
          </a:p>
          <a:p>
            <a:pPr>
              <a:buClr>
                <a:schemeClr val="tx1"/>
              </a:buClr>
            </a:pPr>
            <a:r>
              <a:rPr lang="en-US" sz="1800" b="1">
                <a:latin typeface="Garamond" panose="02020404030301010803" pitchFamily="18" charset="0"/>
              </a:rPr>
              <a:t>Fasting</a:t>
            </a:r>
          </a:p>
          <a:p>
            <a:pPr>
              <a:buClr>
                <a:schemeClr val="tx1"/>
              </a:buClr>
            </a:pPr>
            <a:r>
              <a:rPr lang="en-US" sz="1600">
                <a:latin typeface="Garamond" panose="02020404030301010803" pitchFamily="18" charset="0"/>
              </a:rPr>
              <a:t>During the Muslim month of Ramadan, Muslims fast. Fasting is eating and drinking nothing from sun up to sun down.</a:t>
            </a:r>
          </a:p>
          <a:p>
            <a:pPr>
              <a:buClr>
                <a:schemeClr val="tx1"/>
              </a:buClr>
            </a:pPr>
            <a:r>
              <a:rPr lang="en-US" sz="1800" b="1">
                <a:latin typeface="Garamond" panose="02020404030301010803" pitchFamily="18" charset="0"/>
              </a:rPr>
              <a:t>Pilgrimage</a:t>
            </a:r>
          </a:p>
          <a:p>
            <a:pPr>
              <a:buClr>
                <a:schemeClr val="tx1"/>
              </a:buClr>
            </a:pPr>
            <a:r>
              <a:rPr lang="en-US" sz="1600">
                <a:latin typeface="Garamond" panose="02020404030301010803" pitchFamily="18" charset="0"/>
              </a:rPr>
              <a:t>Muslims must go on a pilgrimage to Mecca at least once in their lifetime. </a:t>
            </a:r>
          </a:p>
          <a:p>
            <a:pPr>
              <a:buClr>
                <a:schemeClr val="tx1"/>
              </a:buClr>
            </a:pPr>
            <a:endParaRPr lang="en-US" sz="1800" b="1">
              <a:latin typeface="Garamond" panose="02020404030301010803" pitchFamily="18" charset="0"/>
            </a:endParaRPr>
          </a:p>
          <a:p>
            <a:pPr algn="ctr">
              <a:buFont typeface="Wingdings" panose="05000000000000000000" pitchFamily="2" charset="2"/>
              <a:buNone/>
            </a:pPr>
            <a:endParaRPr lang="en-US" sz="3600" b="1">
              <a:latin typeface="Garamond" panose="02020404030301010803" pitchFamily="18" charset="0"/>
            </a:endParaRPr>
          </a:p>
        </p:txBody>
      </p:sp>
      <p:pic>
        <p:nvPicPr>
          <p:cNvPr id="11267" name="Picture 3" descr="islam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800600"/>
            <a:ext cx="219075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r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913" y="3962400"/>
            <a:ext cx="225901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753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xfrm>
            <a:off x="1447800" y="6858000"/>
            <a:ext cx="76200" cy="122238"/>
          </a:xfrm>
        </p:spPr>
        <p:txBody>
          <a:bodyPr>
            <a:normAutofit fontScale="90000"/>
          </a:bodyPr>
          <a:lstStyle/>
          <a:p>
            <a:r>
              <a:rPr lang="en-US" sz="3400"/>
              <a:t> </a:t>
            </a:r>
          </a:p>
        </p:txBody>
      </p:sp>
      <p:sp>
        <p:nvSpPr>
          <p:cNvPr id="594947" name="Rectangle 3"/>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a:t>Christianity</a:t>
            </a:r>
          </a:p>
          <a:p>
            <a:r>
              <a:rPr lang="en-US" sz="1600"/>
              <a:t>Jesus Christ was the founder of Christianity. </a:t>
            </a:r>
          </a:p>
          <a:p>
            <a:pPr>
              <a:buFontTx/>
              <a:buChar char="-"/>
            </a:pPr>
            <a:r>
              <a:rPr lang="en-US" sz="1600"/>
              <a:t>He was born around 6 to 4 B.C. </a:t>
            </a:r>
          </a:p>
          <a:p>
            <a:pPr>
              <a:buFontTx/>
              <a:buChar char="-"/>
            </a:pPr>
            <a:r>
              <a:rPr lang="en-US" sz="1600"/>
              <a:t>He began his ministry at age 30. </a:t>
            </a:r>
          </a:p>
          <a:p>
            <a:pPr>
              <a:buClr>
                <a:schemeClr val="tx1"/>
              </a:buClr>
            </a:pPr>
            <a:r>
              <a:rPr lang="en-US" sz="1600"/>
              <a:t>Jesus’ teachings included many Jewish beliefs, such as monotheism and the Ten Commandments. He stressed God’s personal relationship with each person. </a:t>
            </a:r>
          </a:p>
          <a:p>
            <a:pPr>
              <a:buClr>
                <a:schemeClr val="tx1"/>
              </a:buClr>
            </a:pPr>
            <a:r>
              <a:rPr lang="en-US" sz="1600"/>
              <a:t>Jesus’ followers were called ‘disciples’ and later ‘apostles’. </a:t>
            </a:r>
          </a:p>
          <a:p>
            <a:pPr>
              <a:buClr>
                <a:schemeClr val="tx1"/>
              </a:buClr>
            </a:pPr>
            <a:r>
              <a:rPr lang="en-US" sz="1600"/>
              <a:t>Jesus was crucified around A.D. 29 for ‘challenging the authority of the Roman government’. Jesus’ disciples believed that his crucifixion was a triumph over death and that he was the Messiah. The Jewish priests of the time did not believe he was the Messiah and call his ministry blasphemy. </a:t>
            </a:r>
          </a:p>
          <a:p>
            <a:pPr>
              <a:buClr>
                <a:schemeClr val="tx1"/>
              </a:buClr>
            </a:pPr>
            <a:r>
              <a:rPr lang="en-US" sz="1600"/>
              <a:t>Jesus’ disciples continued to spread Jesus’ teachings and Christianity later became a prominent religion throughout the world. </a:t>
            </a:r>
          </a:p>
          <a:p>
            <a:pPr>
              <a:buClr>
                <a:schemeClr val="tx1"/>
              </a:buClr>
              <a:buFont typeface="Wingdings" panose="05000000000000000000" pitchFamily="2" charset="2"/>
              <a:buNone/>
            </a:pPr>
            <a:endParaRPr lang="en-US" sz="1600"/>
          </a:p>
        </p:txBody>
      </p:sp>
      <p:pic>
        <p:nvPicPr>
          <p:cNvPr id="594948" name="Picture 4" descr="is?79263594726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114800"/>
            <a:ext cx="1651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94949" name="Picture 5" descr="is?5693179227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1" y="4114800"/>
            <a:ext cx="159226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90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a:latin typeface="Garamond" panose="02020404030301010803" pitchFamily="18" charset="0"/>
              </a:rPr>
              <a:t>Bible</a:t>
            </a:r>
          </a:p>
          <a:p>
            <a:pPr algn="ctr">
              <a:buFont typeface="Wingdings" panose="05000000000000000000" pitchFamily="2" charset="2"/>
              <a:buNone/>
            </a:pPr>
            <a:endParaRPr lang="en-US">
              <a:latin typeface="Garamond" panose="02020404030301010803" pitchFamily="18" charset="0"/>
            </a:endParaRPr>
          </a:p>
          <a:p>
            <a:r>
              <a:rPr lang="en-US" sz="1600">
                <a:latin typeface="Garamond" panose="02020404030301010803" pitchFamily="18" charset="0"/>
              </a:rPr>
              <a:t>Christians used the book as a way to follow their god.</a:t>
            </a:r>
          </a:p>
          <a:p>
            <a:endParaRPr lang="en-US" sz="1600">
              <a:latin typeface="Garamond" panose="02020404030301010803" pitchFamily="18" charset="0"/>
            </a:endParaRPr>
          </a:p>
          <a:p>
            <a:r>
              <a:rPr lang="en-US" sz="1600">
                <a:latin typeface="Garamond" panose="02020404030301010803" pitchFamily="18" charset="0"/>
              </a:rPr>
              <a:t>The book consisted of the old and new testament.</a:t>
            </a:r>
          </a:p>
          <a:p>
            <a:endParaRPr lang="en-US" sz="1600">
              <a:latin typeface="Garamond" panose="02020404030301010803" pitchFamily="18" charset="0"/>
            </a:endParaRPr>
          </a:p>
          <a:p>
            <a:r>
              <a:rPr lang="en-US" sz="1600">
                <a:latin typeface="Garamond" panose="02020404030301010803" pitchFamily="18" charset="0"/>
              </a:rPr>
              <a:t>The bible contains stories and messages about their god.</a:t>
            </a:r>
          </a:p>
          <a:p>
            <a:endParaRPr lang="en-US" sz="1600">
              <a:latin typeface="Garamond" panose="02020404030301010803" pitchFamily="18" charset="0"/>
            </a:endParaRPr>
          </a:p>
          <a:p>
            <a:r>
              <a:rPr lang="en-US" sz="1600">
                <a:latin typeface="Garamond" panose="02020404030301010803" pitchFamily="18" charset="0"/>
              </a:rPr>
              <a:t>The old testament is their god’s life as it was on earth and how it came to be.</a:t>
            </a:r>
          </a:p>
          <a:p>
            <a:pPr>
              <a:buFont typeface="Wingdings" panose="05000000000000000000" pitchFamily="2" charset="2"/>
              <a:buNone/>
            </a:pPr>
            <a:endParaRPr lang="en-US" sz="1600">
              <a:latin typeface="Garamond" panose="02020404030301010803" pitchFamily="18" charset="0"/>
            </a:endParaRPr>
          </a:p>
        </p:txBody>
      </p:sp>
      <p:pic>
        <p:nvPicPr>
          <p:cNvPr id="34819" name="Picture 3" descr="is?80141009399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038601"/>
            <a:ext cx="2362200" cy="2214563"/>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is?67061349741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038600"/>
            <a:ext cx="2667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23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body" idx="1"/>
          </p:nvPr>
        </p:nvSpPr>
        <p:spPr>
          <a:xfrm>
            <a:off x="1524000" y="0"/>
            <a:ext cx="9144000" cy="6858000"/>
          </a:xfrm>
        </p:spPr>
        <p:txBody>
          <a:bodyPr/>
          <a:lstStyle/>
          <a:p>
            <a:pPr algn="ctr">
              <a:buClr>
                <a:schemeClr val="tx1"/>
              </a:buClr>
              <a:buFont typeface="Wingdings" panose="05000000000000000000" pitchFamily="2" charset="2"/>
              <a:buNone/>
            </a:pPr>
            <a:r>
              <a:rPr lang="en-US" b="1">
                <a:latin typeface="Garamond" panose="02020404030301010803" pitchFamily="18" charset="0"/>
              </a:rPr>
              <a:t>Judaism</a:t>
            </a:r>
          </a:p>
          <a:p>
            <a:r>
              <a:rPr lang="en-US" sz="1600">
                <a:latin typeface="Garamond" panose="02020404030301010803" pitchFamily="18" charset="0"/>
              </a:rPr>
              <a:t>Monotheistic – belief in one God who is present everywhere, all-knowing, all-powerful</a:t>
            </a:r>
          </a:p>
          <a:p>
            <a:r>
              <a:rPr lang="en-US" sz="1600">
                <a:latin typeface="Garamond" panose="02020404030301010803" pitchFamily="18" charset="0"/>
              </a:rPr>
              <a:t>Holy book – Torah</a:t>
            </a:r>
          </a:p>
          <a:p>
            <a:r>
              <a:rPr lang="en-US" sz="1600">
                <a:latin typeface="Garamond" panose="02020404030301010803" pitchFamily="18" charset="0"/>
              </a:rPr>
              <a:t>Writings are a sacred recording of the laws and events in Jewish history</a:t>
            </a:r>
          </a:p>
          <a:p>
            <a:r>
              <a:rPr lang="en-US" sz="1600">
                <a:latin typeface="Garamond" panose="02020404030301010803" pitchFamily="18" charset="0"/>
              </a:rPr>
              <a:t>Also writings of the prophets (spiritual leaders)</a:t>
            </a:r>
          </a:p>
          <a:p>
            <a:r>
              <a:rPr lang="en-US" sz="1600">
                <a:latin typeface="Garamond" panose="02020404030301010803" pitchFamily="18" charset="0"/>
              </a:rPr>
              <a:t>Believe that God made a covenant (agreement) with Abraham and the Hebrews to protect them</a:t>
            </a:r>
          </a:p>
          <a:p>
            <a:r>
              <a:rPr lang="en-US" sz="1600">
                <a:latin typeface="Garamond" panose="02020404030301010803" pitchFamily="18" charset="0"/>
              </a:rPr>
              <a:t>Ten Commandments from God given to Moses – laws that describe how people should behave towards God and each other</a:t>
            </a:r>
          </a:p>
          <a:p>
            <a:r>
              <a:rPr lang="en-US" sz="1600">
                <a:latin typeface="Garamond" panose="02020404030301010803" pitchFamily="18" charset="0"/>
              </a:rPr>
              <a:t>Believe that God chose the Hebrews as His people</a:t>
            </a:r>
          </a:p>
          <a:p>
            <a:r>
              <a:rPr lang="en-US" sz="1600">
                <a:latin typeface="Garamond" panose="02020404030301010803" pitchFamily="18" charset="0"/>
              </a:rPr>
              <a:t>Prophets were people who God talked to, they taught about moral standards and justice</a:t>
            </a:r>
          </a:p>
          <a:p>
            <a:r>
              <a:rPr lang="en-US" sz="1600">
                <a:latin typeface="Garamond" panose="02020404030301010803" pitchFamily="18" charset="0"/>
              </a:rPr>
              <a:t>Judaism later had a strong influence on Christianity and Islam</a:t>
            </a:r>
          </a:p>
        </p:txBody>
      </p:sp>
      <p:pic>
        <p:nvPicPr>
          <p:cNvPr id="382979" name="Picture 3" descr="menor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733801"/>
            <a:ext cx="2046288" cy="2843213"/>
          </a:xfrm>
          <a:prstGeom prst="rect">
            <a:avLst/>
          </a:prstGeom>
          <a:noFill/>
          <a:extLst>
            <a:ext uri="{909E8E84-426E-40DD-AFC4-6F175D3DCCD1}">
              <a14:hiddenFill xmlns:a14="http://schemas.microsoft.com/office/drawing/2010/main">
                <a:solidFill>
                  <a:srgbClr val="FFFFFF"/>
                </a:solidFill>
              </a14:hiddenFill>
            </a:ext>
          </a:extLst>
        </p:spPr>
      </p:pic>
      <p:pic>
        <p:nvPicPr>
          <p:cNvPr id="382980" name="Picture 4" descr="scro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810000"/>
            <a:ext cx="2070100" cy="279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856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subTitle" idx="1"/>
          </p:nvPr>
        </p:nvSpPr>
        <p:spPr>
          <a:xfrm>
            <a:off x="1524000" y="0"/>
            <a:ext cx="9144000" cy="6858000"/>
          </a:xfrm>
        </p:spPr>
        <p:txBody>
          <a:bodyPr/>
          <a:lstStyle/>
          <a:p>
            <a:pPr marL="609600" indent="-609600"/>
            <a:r>
              <a:rPr lang="en-US" sz="3600"/>
              <a:t>Diaspora</a:t>
            </a:r>
          </a:p>
          <a:p>
            <a:pPr marL="609600" indent="-609600" algn="l"/>
            <a:r>
              <a:rPr lang="en-US" sz="1600"/>
              <a:t>A Diaspora is a dispersion of a people from their original homeland.  In global history we studied the Diaspora of the Jews from their homeland in Canaan (Israel) in 77 C.E.  According to tradition, the Jews were given Israel by “God” in about 2000 B.C.E.  In about 77 C.E., the Romans attacked Jerusalem and destroyed the temple.  With Jerusalem now being controlled by the Romans, Jews dispersed throughout Eurasia in search of a place where they could practice freely. In 1948 A Jewish state of Israel was crated although many Jews still live in other parts of the World.</a:t>
            </a:r>
            <a:r>
              <a:rPr lang="en-US"/>
              <a:t> </a:t>
            </a:r>
          </a:p>
        </p:txBody>
      </p:sp>
      <p:pic>
        <p:nvPicPr>
          <p:cNvPr id="365571" name="Picture 3" descr="jewish_diasp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819400"/>
            <a:ext cx="5562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5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body" idx="1"/>
          </p:nvPr>
        </p:nvSpPr>
        <p:spPr>
          <a:xfrm>
            <a:off x="1524000" y="0"/>
            <a:ext cx="9144000" cy="6858000"/>
          </a:xfrm>
        </p:spPr>
        <p:txBody>
          <a:bodyPr/>
          <a:lstStyle/>
          <a:p>
            <a:pPr algn="ctr">
              <a:buClr>
                <a:schemeClr val="tx1"/>
              </a:buClr>
              <a:buFont typeface="Wingdings" panose="05000000000000000000" pitchFamily="2" charset="2"/>
              <a:buNone/>
            </a:pPr>
            <a:r>
              <a:rPr lang="en-US" sz="3600" b="1">
                <a:latin typeface="Garamond" panose="02020404030301010803" pitchFamily="18" charset="0"/>
              </a:rPr>
              <a:t>Cultural Diffusion (The old stone age)</a:t>
            </a:r>
          </a:p>
          <a:p>
            <a:pPr algn="ctr">
              <a:buClr>
                <a:schemeClr val="tx1"/>
              </a:buClr>
              <a:buFont typeface="Wingdings" panose="05000000000000000000" pitchFamily="2" charset="2"/>
              <a:buNone/>
            </a:pPr>
            <a:endParaRPr lang="en-US" b="1">
              <a:latin typeface="Garamond" panose="02020404030301010803" pitchFamily="18" charset="0"/>
            </a:endParaRPr>
          </a:p>
          <a:p>
            <a:pPr>
              <a:buClr>
                <a:schemeClr val="tx1"/>
              </a:buClr>
            </a:pPr>
            <a:r>
              <a:rPr lang="en-US" sz="1800" b="1">
                <a:latin typeface="Garamond" panose="02020404030301010803" pitchFamily="18" charset="0"/>
              </a:rPr>
              <a:t>The exchange of ideas, customs, and goods among cultures.</a:t>
            </a:r>
          </a:p>
          <a:p>
            <a:pPr>
              <a:buClr>
                <a:schemeClr val="tx1"/>
              </a:buClr>
            </a:pPr>
            <a:r>
              <a:rPr lang="en-US" sz="1600">
                <a:latin typeface="Garamond" panose="02020404030301010803" pitchFamily="18" charset="0"/>
              </a:rPr>
              <a:t>Migration, during the old stone age people migrated into North America and other migrated to the islands in the Pacific, led to cultural diffusion.</a:t>
            </a:r>
          </a:p>
          <a:p>
            <a:pPr>
              <a:buClr>
                <a:schemeClr val="tx1"/>
              </a:buClr>
            </a:pPr>
            <a:r>
              <a:rPr lang="en-US" sz="1800" b="1">
                <a:latin typeface="Garamond" panose="02020404030301010803" pitchFamily="18" charset="0"/>
              </a:rPr>
              <a:t>Cultural diffusion also occurred through trade and warfare.</a:t>
            </a:r>
          </a:p>
          <a:p>
            <a:pPr>
              <a:buClr>
                <a:schemeClr val="tx1"/>
              </a:buClr>
            </a:pPr>
            <a:r>
              <a:rPr lang="en-US" sz="1600">
                <a:latin typeface="Garamond" panose="02020404030301010803" pitchFamily="18" charset="0"/>
              </a:rPr>
              <a:t>An example is the Sumerians, as their population and trade increased the Sumerians started coming in contact with other people. New cities were arising all over the Fertile Crescent. The Sumerians absorbed ideas such as religious beliefs from neighboring cultures.</a:t>
            </a:r>
          </a:p>
        </p:txBody>
      </p:sp>
      <p:sp>
        <p:nvSpPr>
          <p:cNvPr id="369667" name="Rectangle 3"/>
          <p:cNvSpPr>
            <a:spLocks noChangeArrowheads="1"/>
          </p:cNvSpPr>
          <p:nvPr/>
        </p:nvSpPr>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endParaRPr lang="en-US"/>
          </a:p>
        </p:txBody>
      </p:sp>
      <p:pic>
        <p:nvPicPr>
          <p:cNvPr id="369668" name="Picture 4" descr="sumeri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352800"/>
            <a:ext cx="26606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369669" name="Picture 5" descr="sumerians_s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733800"/>
            <a:ext cx="36576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body" idx="1"/>
          </p:nvPr>
        </p:nvSpPr>
        <p:spPr>
          <a:xfrm>
            <a:off x="1524000" y="0"/>
            <a:ext cx="9144000" cy="6858000"/>
          </a:xfrm>
        </p:spPr>
        <p:txBody>
          <a:bodyPr/>
          <a:lstStyle/>
          <a:p>
            <a:pPr marL="609600" indent="-609600" algn="ctr">
              <a:buNone/>
            </a:pPr>
            <a:r>
              <a:rPr lang="en-US" b="1">
                <a:latin typeface="Garamond" panose="02020404030301010803" pitchFamily="18" charset="0"/>
              </a:rPr>
              <a:t>Civilization</a:t>
            </a:r>
          </a:p>
          <a:p>
            <a:pPr marL="609600" indent="-609600"/>
            <a:r>
              <a:rPr lang="en-US" sz="1600">
                <a:latin typeface="Garamond" panose="02020404030301010803" pitchFamily="18" charset="0"/>
              </a:rPr>
              <a:t>Defined as a complex culture with five characteristics  (1)advanced cities, (2)specilized workers, (3)complex institutions, (4) record keeping, and (5) advanced technology </a:t>
            </a:r>
          </a:p>
          <a:p>
            <a:pPr marL="609600" indent="-609600"/>
            <a:r>
              <a:rPr lang="en-US" sz="1600" b="1">
                <a:latin typeface="Garamond" panose="02020404030301010803" pitchFamily="18" charset="0"/>
              </a:rPr>
              <a:t>Advanced cities:</a:t>
            </a:r>
            <a:r>
              <a:rPr lang="en-US" sz="1600">
                <a:latin typeface="Garamond" panose="02020404030301010803" pitchFamily="18" charset="0"/>
              </a:rPr>
              <a:t> center for trade</a:t>
            </a:r>
          </a:p>
          <a:p>
            <a:pPr marL="609600" indent="-609600"/>
            <a:r>
              <a:rPr lang="en-US" sz="1600" b="1">
                <a:latin typeface="Garamond" panose="02020404030301010803" pitchFamily="18" charset="0"/>
              </a:rPr>
              <a:t>Specialized workers:</a:t>
            </a:r>
            <a:r>
              <a:rPr lang="en-US" sz="1600">
                <a:latin typeface="Garamond" panose="02020404030301010803" pitchFamily="18" charset="0"/>
              </a:rPr>
              <a:t> not everyone had to farm people could specialize in other areas like traders or artisans.</a:t>
            </a:r>
          </a:p>
          <a:p>
            <a:pPr marL="609600" indent="-609600"/>
            <a:r>
              <a:rPr lang="en-US" sz="1600" b="1">
                <a:latin typeface="Garamond" panose="02020404030301010803" pitchFamily="18" charset="0"/>
              </a:rPr>
              <a:t>Complex institutions:</a:t>
            </a:r>
            <a:r>
              <a:rPr lang="en-US" sz="1600">
                <a:latin typeface="Garamond" panose="02020404030301010803" pitchFamily="18" charset="0"/>
              </a:rPr>
              <a:t> like government need to  be a lasting pattern of organization in a community</a:t>
            </a:r>
          </a:p>
          <a:p>
            <a:pPr marL="609600" indent="-609600"/>
            <a:r>
              <a:rPr lang="en-US" sz="1600" b="1">
                <a:latin typeface="Garamond" panose="02020404030301010803" pitchFamily="18" charset="0"/>
              </a:rPr>
              <a:t>Record keeping: </a:t>
            </a:r>
            <a:r>
              <a:rPr lang="en-US" sz="1600">
                <a:latin typeface="Garamond" panose="02020404030301010803" pitchFamily="18" charset="0"/>
              </a:rPr>
              <a:t>all civilizations have a system of writing to keep track of taxes and laws</a:t>
            </a:r>
          </a:p>
          <a:p>
            <a:pPr marL="609600" indent="-609600"/>
            <a:r>
              <a:rPr lang="en-US" sz="1600" b="1">
                <a:latin typeface="Garamond" panose="02020404030301010803" pitchFamily="18" charset="0"/>
              </a:rPr>
              <a:t>advanced technology: </a:t>
            </a:r>
            <a:r>
              <a:rPr lang="en-US" sz="1600">
                <a:latin typeface="Garamond" panose="02020404030301010803" pitchFamily="18" charset="0"/>
              </a:rPr>
              <a:t>new tools and techniques that are needed to solve the problems</a:t>
            </a:r>
            <a:r>
              <a:rPr lang="en-US" sz="1400">
                <a:latin typeface="Garamond" panose="02020404030301010803" pitchFamily="18" charset="0"/>
              </a:rPr>
              <a:t>.</a:t>
            </a:r>
          </a:p>
          <a:p>
            <a:pPr marL="609600" indent="-609600"/>
            <a:endParaRPr lang="en-US" sz="1400">
              <a:latin typeface="Garamond" panose="02020404030301010803" pitchFamily="18" charset="0"/>
            </a:endParaRPr>
          </a:p>
        </p:txBody>
      </p:sp>
      <p:pic>
        <p:nvPicPr>
          <p:cNvPr id="404483" name="Picture 3" descr="civiliz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048000"/>
            <a:ext cx="3581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5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Pharaoh</a:t>
            </a:r>
          </a:p>
          <a:p>
            <a:r>
              <a:rPr lang="en-US" sz="1600">
                <a:latin typeface="Garamond" panose="02020404030301010803" pitchFamily="18" charset="0"/>
              </a:rPr>
              <a:t>The King of ancient Egypt</a:t>
            </a:r>
          </a:p>
          <a:p>
            <a:r>
              <a:rPr lang="en-US" sz="1800" b="1">
                <a:latin typeface="Garamond" panose="02020404030301010803" pitchFamily="18" charset="0"/>
              </a:rPr>
              <a:t>The Pharaoh was considered a god as well as a ruler</a:t>
            </a:r>
          </a:p>
          <a:p>
            <a:r>
              <a:rPr lang="en-US" sz="1600">
                <a:latin typeface="Garamond" panose="02020404030301010803" pitchFamily="18" charset="0"/>
              </a:rPr>
              <a:t>This type of government</a:t>
            </a:r>
            <a:r>
              <a:rPr lang="en-US" sz="1600"/>
              <a:t> </a:t>
            </a:r>
            <a:r>
              <a:rPr lang="en-US" sz="1600">
                <a:latin typeface="Garamond" panose="02020404030301010803" pitchFamily="18" charset="0"/>
              </a:rPr>
              <a:t>was a </a:t>
            </a:r>
            <a:r>
              <a:rPr lang="en-US" sz="1600" b="1">
                <a:latin typeface="Garamond" panose="02020404030301010803" pitchFamily="18" charset="0"/>
              </a:rPr>
              <a:t>theocracy</a:t>
            </a:r>
            <a:r>
              <a:rPr lang="en-US" sz="1600">
                <a:latin typeface="Garamond" panose="02020404030301010803" pitchFamily="18" charset="0"/>
              </a:rPr>
              <a:t> because Pharaoh was a divine figure and at the head of government</a:t>
            </a:r>
          </a:p>
          <a:p>
            <a:r>
              <a:rPr lang="en-US" sz="1600">
                <a:latin typeface="Garamond" panose="02020404030301010803" pitchFamily="18" charset="0"/>
              </a:rPr>
              <a:t>The Egyptians believed that Pharaoh was in charge of the kingdom's well-being</a:t>
            </a:r>
          </a:p>
          <a:p>
            <a:r>
              <a:rPr lang="en-US" sz="1600">
                <a:latin typeface="Garamond" panose="02020404030301010803" pitchFamily="18" charset="0"/>
              </a:rPr>
              <a:t>He caused the sun to rise and the crops to grow</a:t>
            </a:r>
          </a:p>
          <a:p>
            <a:r>
              <a:rPr lang="en-US" sz="1600">
                <a:latin typeface="Garamond" panose="02020404030301010803" pitchFamily="18" charset="0"/>
              </a:rPr>
              <a:t>The pharaoh also was responsible for the court system and promoting truth and justice</a:t>
            </a:r>
          </a:p>
          <a:p>
            <a:r>
              <a:rPr lang="en-US" sz="1600">
                <a:latin typeface="Garamond" panose="02020404030301010803" pitchFamily="18" charset="0"/>
              </a:rPr>
              <a:t>Egyptians also believed that their kings ruled even after they had died</a:t>
            </a:r>
          </a:p>
          <a:p>
            <a:r>
              <a:rPr lang="en-US" sz="1600">
                <a:latin typeface="Garamond" panose="02020404030301010803" pitchFamily="18" charset="0"/>
              </a:rPr>
              <a:t>Pyramids were built for the pharaohs because it was believed that their eternal spirit reigned forever</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600">
                <a:latin typeface="Garamond" panose="02020404030301010803" pitchFamily="18" charset="0"/>
              </a:rPr>
              <a:t>                                                                       </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pic>
        <p:nvPicPr>
          <p:cNvPr id="297987" name="Picture 3" descr="phara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191000"/>
            <a:ext cx="1905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97988" name="Picture 4" descr="pkjfaw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114800"/>
            <a:ext cx="28956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Fertile Crescent</a:t>
            </a:r>
          </a:p>
          <a:p>
            <a:r>
              <a:rPr lang="en-US" sz="1600">
                <a:latin typeface="Garamond" panose="02020404030301010803" pitchFamily="18" charset="0"/>
              </a:rPr>
              <a:t>The Fertile Crescent is an area of land that lies between the Persian Gulf and the Mediterranean Sea in Southwest Asia.  </a:t>
            </a:r>
          </a:p>
          <a:p>
            <a:r>
              <a:rPr lang="en-US" sz="1600">
                <a:latin typeface="Garamond" panose="02020404030301010803" pitchFamily="18" charset="0"/>
              </a:rPr>
              <a:t>The Fertile Crescent is also known as Mesopotamia.</a:t>
            </a:r>
          </a:p>
          <a:p>
            <a:r>
              <a:rPr lang="en-US" sz="1600">
                <a:latin typeface="Garamond" panose="02020404030301010803" pitchFamily="18" charset="0"/>
              </a:rPr>
              <a:t>The people of which were the first to settle in this area around 4500 B.C, were the Sumerians.</a:t>
            </a:r>
          </a:p>
          <a:p>
            <a:r>
              <a:rPr lang="en-US" sz="1600">
                <a:latin typeface="Garamond" panose="02020404030301010803" pitchFamily="18" charset="0"/>
              </a:rPr>
              <a:t>The Tigris and the Euphrates rivers, which lie within the crescent, flow southeastward to the Persian Gulf.  Once a year, they flood the Crescent, and it leaves a thick layer of silt, a thick mud, which keeps the land so moist and fertile. In this thick layer of soil, the farmers can plant and harvest enormous quantities of wheat barley, allowing their villages to grow.</a:t>
            </a:r>
          </a:p>
          <a:p>
            <a:r>
              <a:rPr lang="en-US" sz="1600">
                <a:latin typeface="Garamond" panose="02020404030301010803" pitchFamily="18" charset="0"/>
              </a:rPr>
              <a:t>The good soil was what attracted people to Mesopotamia, but this type of environment had three disadvantages to it</a:t>
            </a:r>
          </a:p>
          <a:p>
            <a:pPr lvl="1"/>
            <a:r>
              <a:rPr lang="en-US" sz="1600">
                <a:latin typeface="Garamond" panose="02020404030301010803" pitchFamily="18" charset="0"/>
              </a:rPr>
              <a:t>The flooding of the rivers was unpredictable, they could come as early as April, and as late as June.  The floods would recede, the hot sun would dry them up, no rain would fall, and the land would become dry and desert-like.</a:t>
            </a:r>
          </a:p>
          <a:p>
            <a:pPr lvl="1"/>
            <a:r>
              <a:rPr lang="en-US" sz="1600">
                <a:latin typeface="Garamond" panose="02020404030301010803" pitchFamily="18" charset="0"/>
              </a:rPr>
              <a:t>The region was small, about the size of Massachusetts, and villages were in small clusters and were almost defenseless.</a:t>
            </a:r>
          </a:p>
          <a:p>
            <a:pPr lvl="1"/>
            <a:r>
              <a:rPr lang="en-US" sz="1600">
                <a:latin typeface="Garamond" panose="02020404030301010803" pitchFamily="18" charset="0"/>
              </a:rPr>
              <a:t>Natural resources  were extremely limited, they didn’t have much to use for tools and buildings.</a:t>
            </a:r>
          </a:p>
          <a:p>
            <a:pPr lvl="1">
              <a:buFont typeface="Wingdings" panose="05000000000000000000" pitchFamily="2" charset="2"/>
              <a:buNone/>
            </a:pPr>
            <a:endParaRPr lang="en-US" sz="1600">
              <a:latin typeface="Garamond" panose="02020404030301010803" pitchFamily="18" charset="0"/>
            </a:endParaRPr>
          </a:p>
        </p:txBody>
      </p:sp>
      <p:pic>
        <p:nvPicPr>
          <p:cNvPr id="6147" name="Picture 3" descr="fertile%2520cresce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029200"/>
            <a:ext cx="2057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ertile_crescen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828800" cy="13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45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body" idx="1"/>
          </p:nvPr>
        </p:nvSpPr>
        <p:spPr>
          <a:xfrm>
            <a:off x="1676400" y="228600"/>
            <a:ext cx="8763000" cy="6400800"/>
          </a:xfrm>
        </p:spPr>
        <p:txBody>
          <a:bodyPr/>
          <a:lstStyle/>
          <a:p>
            <a:pPr algn="ctr"/>
            <a:r>
              <a:rPr lang="en-US" b="1" u="sng">
                <a:latin typeface="Garamond" panose="02020404030301010803" pitchFamily="18" charset="0"/>
              </a:rPr>
              <a:t>Sumerian Civilization (4000b.c- 500a.d)</a:t>
            </a:r>
          </a:p>
          <a:p>
            <a:r>
              <a:rPr lang="en-US" sz="1600">
                <a:latin typeface="Garamond" panose="02020404030301010803" pitchFamily="18" charset="0"/>
              </a:rPr>
              <a:t>Sumerians lived 5000 years ago in Sumer, Mesopotamia. </a:t>
            </a:r>
          </a:p>
          <a:p>
            <a:r>
              <a:rPr lang="en-US" sz="1600">
                <a:latin typeface="Garamond" panose="02020404030301010803" pitchFamily="18" charset="0"/>
              </a:rPr>
              <a:t>The Sumerians lived by the Tigris and Euphrates rivers. </a:t>
            </a:r>
          </a:p>
          <a:p>
            <a:r>
              <a:rPr lang="en-US" sz="1800" b="1">
                <a:latin typeface="Garamond" panose="02020404030301010803" pitchFamily="18" charset="0"/>
              </a:rPr>
              <a:t>Government</a:t>
            </a:r>
          </a:p>
          <a:p>
            <a:r>
              <a:rPr lang="en-US" sz="1600">
                <a:latin typeface="Garamond" panose="02020404030301010803" pitchFamily="18" charset="0"/>
              </a:rPr>
              <a:t>Each Sumerian state had a hereditary ruler who was seen as chief servant to the gods.</a:t>
            </a:r>
          </a:p>
          <a:p>
            <a:r>
              <a:rPr lang="en-US" sz="1800" b="1">
                <a:latin typeface="Garamond" panose="02020404030301010803" pitchFamily="18" charset="0"/>
              </a:rPr>
              <a:t>Religion</a:t>
            </a:r>
            <a:endParaRPr lang="en-US" sz="1600">
              <a:latin typeface="Garamond" panose="02020404030301010803" pitchFamily="18" charset="0"/>
            </a:endParaRPr>
          </a:p>
          <a:p>
            <a:r>
              <a:rPr lang="en-US" sz="1600">
                <a:latin typeface="Garamond" panose="02020404030301010803" pitchFamily="18" charset="0"/>
              </a:rPr>
              <a:t>Each Sumerian state was believed in many powerful gods or the were polytheistic.</a:t>
            </a:r>
          </a:p>
          <a:p>
            <a:r>
              <a:rPr lang="en-US" sz="1600">
                <a:latin typeface="Garamond" panose="02020404030301010803" pitchFamily="18" charset="0"/>
              </a:rPr>
              <a:t>Most of the gods were compared to the forces of nature.</a:t>
            </a:r>
          </a:p>
          <a:p>
            <a:r>
              <a:rPr lang="en-US" sz="1600">
                <a:latin typeface="Garamond" panose="02020404030301010803" pitchFamily="18" charset="0"/>
              </a:rPr>
              <a:t>The largest buildings were temples called ziggurat's.</a:t>
            </a:r>
          </a:p>
          <a:p>
            <a:r>
              <a:rPr lang="en-US" sz="1800" b="1">
                <a:latin typeface="Garamond" panose="02020404030301010803" pitchFamily="18" charset="0"/>
              </a:rPr>
              <a:t>Economy</a:t>
            </a:r>
          </a:p>
          <a:p>
            <a:r>
              <a:rPr lang="en-US" sz="1600">
                <a:latin typeface="Garamond" panose="02020404030301010803" pitchFamily="18" charset="0"/>
              </a:rPr>
              <a:t>Their economy was based on trading.</a:t>
            </a:r>
          </a:p>
          <a:p>
            <a:r>
              <a:rPr lang="en-US" sz="1800" b="1">
                <a:latin typeface="Garamond" panose="02020404030301010803" pitchFamily="18" charset="0"/>
              </a:rPr>
              <a:t>Contributions</a:t>
            </a:r>
          </a:p>
          <a:p>
            <a:r>
              <a:rPr lang="en-US" sz="1600">
                <a:latin typeface="Garamond" panose="02020404030301010803" pitchFamily="18" charset="0"/>
              </a:rPr>
              <a:t>The Sumerians developed a form of writing called cuneiform.</a:t>
            </a:r>
          </a:p>
          <a:p>
            <a:r>
              <a:rPr lang="en-US" sz="1600">
                <a:latin typeface="Garamond" panose="02020404030301010803" pitchFamily="18" charset="0"/>
              </a:rPr>
              <a:t>They also developed algebra and geometry.</a:t>
            </a:r>
          </a:p>
          <a:p>
            <a:r>
              <a:rPr lang="en-US" sz="1600">
                <a:latin typeface="Garamond" panose="02020404030301010803" pitchFamily="18" charset="0"/>
              </a:rPr>
              <a:t>Sumerians built the worlds first wheeled vehicle and had irrigation systems, dikes, and canals.</a:t>
            </a:r>
          </a:p>
        </p:txBody>
      </p:sp>
      <p:pic>
        <p:nvPicPr>
          <p:cNvPr id="423939" name="Picture 3" descr="thesumerians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895600"/>
            <a:ext cx="222885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23940" name="Picture 4" descr="w_sol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181601"/>
            <a:ext cx="2743200" cy="152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53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3905</Words>
  <Application>Microsoft Office PowerPoint</Application>
  <PresentationFormat>Widescreen</PresentationFormat>
  <Paragraphs>372</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Calibri</vt:lpstr>
      <vt:lpstr>Calibri Light</vt:lpstr>
      <vt:lpstr>Garamond</vt:lpstr>
      <vt:lpstr>Wingdings</vt:lpstr>
      <vt:lpstr>Office Theme</vt:lpstr>
      <vt:lpstr>Early  Civilizations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Bantu Migration(2,000 years ago)</vt:lpstr>
      <vt:lpstr>Classical Civilizations</vt:lpstr>
      <vt:lpstr>PowerPoint Presentation</vt:lpstr>
      <vt:lpstr>PowerPoint Presentation</vt:lpstr>
      <vt:lpstr>PowerPoint Presentation</vt:lpstr>
      <vt:lpstr>PowerPoint Presentation</vt:lpstr>
      <vt:lpstr>The Gupta Dynasty (300-700)</vt:lpstr>
      <vt:lpstr>PowerPoint Presentation</vt:lpstr>
      <vt:lpstr>PowerPoint Presentation</vt:lpstr>
      <vt:lpstr>PowerPoint Presentation</vt:lpstr>
      <vt:lpstr>PowerPoint Presentation</vt:lpstr>
      <vt:lpstr>PowerPoint Presentation</vt:lpstr>
      <vt:lpstr>PowerPoint Presentation</vt:lpstr>
      <vt:lpstr>Belief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Calvin D.</dc:creator>
  <cp:lastModifiedBy>Luke Stewart</cp:lastModifiedBy>
  <cp:revision>2</cp:revision>
  <dcterms:created xsi:type="dcterms:W3CDTF">2015-12-13T22:28:01Z</dcterms:created>
  <dcterms:modified xsi:type="dcterms:W3CDTF">2015-12-15T16:10:00Z</dcterms:modified>
</cp:coreProperties>
</file>