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sldIdLst>
    <p:sldId id="285" r:id="rId2"/>
    <p:sldId id="287" r:id="rId3"/>
    <p:sldId id="256" r:id="rId4"/>
    <p:sldId id="265" r:id="rId5"/>
    <p:sldId id="266" r:id="rId6"/>
    <p:sldId id="262" r:id="rId7"/>
    <p:sldId id="267" r:id="rId8"/>
    <p:sldId id="268" r:id="rId9"/>
    <p:sldId id="257" r:id="rId10"/>
    <p:sldId id="270" r:id="rId11"/>
    <p:sldId id="275" r:id="rId12"/>
    <p:sldId id="276" r:id="rId13"/>
    <p:sldId id="277" r:id="rId14"/>
    <p:sldId id="258" r:id="rId15"/>
    <p:sldId id="286" r:id="rId16"/>
    <p:sldId id="261" r:id="rId17"/>
    <p:sldId id="278" r:id="rId18"/>
    <p:sldId id="271" r:id="rId19"/>
    <p:sldId id="273" r:id="rId20"/>
    <p:sldId id="260" r:id="rId21"/>
    <p:sldId id="281" r:id="rId22"/>
    <p:sldId id="282" r:id="rId23"/>
    <p:sldId id="259" r:id="rId24"/>
    <p:sldId id="26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79F9A3E-0C2B-274E-B196-AE8A5ED5FB35}" type="datetimeFigureOut">
              <a:rPr lang="en-US" smtClean="0"/>
              <a:pPr/>
              <a:t>4/21/2015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6DF7B7A-7C78-7F4C-868F-F0BA1F72C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F9A3E-0C2B-274E-B196-AE8A5ED5FB35}" type="datetimeFigureOut">
              <a:rPr lang="en-US" smtClean="0"/>
              <a:pPr/>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F9A3E-0C2B-274E-B196-AE8A5ED5FB35}" type="datetimeFigureOut">
              <a:rPr lang="en-US" smtClean="0"/>
              <a:pPr/>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9F9A3E-0C2B-274E-B196-AE8A5ED5FB3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9F9A3E-0C2B-274E-B196-AE8A5ED5FB3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79F9A3E-0C2B-274E-B196-AE8A5ED5FB3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2AD2E014-C65A-8C4A-AD4C-BB63EF13AEC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79F9A3E-0C2B-274E-B196-AE8A5ED5FB35}" type="datetimeFigureOut">
              <a:rPr lang="en-US" smtClean="0"/>
              <a:pPr/>
              <a:t>4/21/2015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6DF7B7A-7C78-7F4C-868F-F0BA1F72C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679F9A3E-0C2B-274E-B196-AE8A5ED5FB3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9A3E-0C2B-274E-B196-AE8A5ED5FB35}"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F7B7A-7C78-7F4C-868F-F0BA1F72C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79F9A3E-0C2B-274E-B196-AE8A5ED5FB35}" type="datetimeFigureOut">
              <a:rPr lang="en-US" smtClean="0"/>
              <a:pPr/>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F7B7A-7C78-7F4C-868F-F0BA1F72CAE3}"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9F9A3E-0C2B-274E-B196-AE8A5ED5FB35}"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F7B7A-7C78-7F4C-868F-F0BA1F72CAE3}"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79F9A3E-0C2B-274E-B196-AE8A5ED5FB35}" type="datetimeFigureOut">
              <a:rPr lang="en-US" smtClean="0"/>
              <a:pPr/>
              <a:t>4/21/2015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6DF7B7A-7C78-7F4C-868F-F0BA1F72CA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(Silent Work)</a:t>
            </a:r>
            <a:endParaRPr lang="en-US" dirty="0"/>
          </a:p>
        </p:txBody>
      </p:sp>
      <p:sp>
        <p:nvSpPr>
          <p:cNvPr id="3" name="Content Placeholder 2"/>
          <p:cNvSpPr>
            <a:spLocks noGrp="1"/>
          </p:cNvSpPr>
          <p:nvPr>
            <p:ph idx="1"/>
          </p:nvPr>
        </p:nvSpPr>
        <p:spPr>
          <a:xfrm>
            <a:off x="262891" y="1371601"/>
            <a:ext cx="8652510" cy="5164110"/>
          </a:xfrm>
        </p:spPr>
        <p:txBody>
          <a:bodyPr>
            <a:normAutofit/>
          </a:bodyPr>
          <a:lstStyle/>
          <a:p>
            <a:pPr>
              <a:buNone/>
            </a:pPr>
            <a:r>
              <a:rPr lang="en-US" sz="3200" dirty="0" smtClean="0"/>
              <a:t>*Pick up the guided notes </a:t>
            </a:r>
            <a:r>
              <a:rPr lang="en-US" sz="3200" dirty="0" smtClean="0"/>
              <a:t>and an index card from </a:t>
            </a:r>
            <a:r>
              <a:rPr lang="en-US" sz="3200" dirty="0" smtClean="0"/>
              <a:t>the front table*</a:t>
            </a:r>
          </a:p>
          <a:p>
            <a:pPr>
              <a:buAutoNum type="arabicPeriod"/>
            </a:pPr>
            <a:r>
              <a:rPr lang="en-US" dirty="0" smtClean="0"/>
              <a:t>On your index card draw these lines so it looks like the one below:</a:t>
            </a:r>
          </a:p>
          <a:p>
            <a:pPr>
              <a:buNone/>
            </a:pPr>
            <a:endParaRPr lang="en-US" dirty="0" smtClean="0"/>
          </a:p>
        </p:txBody>
      </p:sp>
      <p:sp>
        <p:nvSpPr>
          <p:cNvPr id="4" name="Rectangle 3"/>
          <p:cNvSpPr/>
          <p:nvPr/>
        </p:nvSpPr>
        <p:spPr>
          <a:xfrm>
            <a:off x="1332537" y="3327816"/>
            <a:ext cx="6640643" cy="3207895"/>
          </a:xfrm>
          <a:prstGeom prst="rect">
            <a:avLst/>
          </a:prstGeom>
          <a:solidFill>
            <a:schemeClr val="bg2"/>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c 4"/>
          <p:cNvSpPr/>
          <p:nvPr/>
        </p:nvSpPr>
        <p:spPr>
          <a:xfrm>
            <a:off x="3162925" y="4871803"/>
            <a:ext cx="3013023" cy="2428407"/>
          </a:xfrm>
          <a:prstGeom prst="arc">
            <a:avLst>
              <a:gd name="adj1" fmla="val 9751499"/>
              <a:gd name="adj2" fmla="val 91672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a:endCxn id="4" idx="0"/>
          </p:cNvCxnSpPr>
          <p:nvPr/>
        </p:nvCxnSpPr>
        <p:spPr>
          <a:xfrm flipV="1">
            <a:off x="4616970" y="3327816"/>
            <a:ext cx="35889" cy="154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1"/>
          </p:cNvCxnSpPr>
          <p:nvPr/>
        </p:nvCxnSpPr>
        <p:spPr>
          <a:xfrm flipV="1">
            <a:off x="1332537" y="4871803"/>
            <a:ext cx="6640643" cy="59961"/>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8600" y="152400"/>
            <a:ext cx="8686800" cy="11906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a:solidFill>
                  <a:srgbClr val="FF9933"/>
                </a:solidFill>
                <a:latin typeface="Comic Sans MS" charset="0"/>
              </a:rPr>
              <a:t>European Explorations in mid-19c:</a:t>
            </a:r>
            <a:br>
              <a:rPr lang="en-US" sz="3600" b="1">
                <a:solidFill>
                  <a:srgbClr val="FF9933"/>
                </a:solidFill>
                <a:latin typeface="Comic Sans MS" charset="0"/>
              </a:rPr>
            </a:br>
            <a:r>
              <a:rPr lang="en-US" sz="3600" b="1">
                <a:solidFill>
                  <a:srgbClr val="FF9933"/>
                </a:solidFill>
                <a:latin typeface="Comic Sans MS" charset="0"/>
              </a:rPr>
              <a:t>“The Scramble for Africa”</a:t>
            </a:r>
          </a:p>
        </p:txBody>
      </p:sp>
      <p:pic>
        <p:nvPicPr>
          <p:cNvPr id="45059" name="Picture 3"/>
          <p:cNvPicPr>
            <a:picLocks noChangeArrowheads="1"/>
          </p:cNvPicPr>
          <p:nvPr/>
        </p:nvPicPr>
        <p:blipFill>
          <a:blip r:embed="rId2">
            <a:lum bright="6000" contrast="6000"/>
          </a:blip>
          <a:srcRect/>
          <a:stretch>
            <a:fillRect/>
          </a:stretch>
        </p:blipFill>
        <p:spPr bwMode="auto">
          <a:xfrm>
            <a:off x="381000" y="1600200"/>
            <a:ext cx="8458200" cy="5105400"/>
          </a:xfrm>
          <a:prstGeom prst="rect">
            <a:avLst/>
          </a:prstGeom>
          <a:noFill/>
          <a:ln w="9525">
            <a:solidFill>
              <a:srgbClr val="FF9933"/>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62000" y="3810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Harvesting Rubber</a:t>
            </a:r>
          </a:p>
        </p:txBody>
      </p:sp>
      <p:pic>
        <p:nvPicPr>
          <p:cNvPr id="16388" name="Picture 4" descr="Africans harvesting rubber in the Congo"/>
          <p:cNvPicPr>
            <a:picLocks noChangeAspect="1" noChangeArrowheads="1"/>
          </p:cNvPicPr>
          <p:nvPr/>
        </p:nvPicPr>
        <p:blipFill>
          <a:blip r:embed="rId2">
            <a:lum bright="-6000" contrast="6000"/>
          </a:blip>
          <a:srcRect/>
          <a:stretch>
            <a:fillRect/>
          </a:stretch>
        </p:blipFill>
        <p:spPr bwMode="auto">
          <a:xfrm>
            <a:off x="3348038" y="1371600"/>
            <a:ext cx="2443162" cy="49530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2000" y="3810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Punishing “Lazy” Workers</a:t>
            </a:r>
          </a:p>
        </p:txBody>
      </p:sp>
      <p:pic>
        <p:nvPicPr>
          <p:cNvPr id="17412" name="Picture 4" descr="whipping"/>
          <p:cNvPicPr>
            <a:picLocks noChangeAspect="1" noChangeArrowheads="1"/>
          </p:cNvPicPr>
          <p:nvPr/>
        </p:nvPicPr>
        <p:blipFill>
          <a:blip r:embed="rId2">
            <a:lum bright="-6000" contrast="12000"/>
          </a:blip>
          <a:srcRect/>
          <a:stretch>
            <a:fillRect/>
          </a:stretch>
        </p:blipFill>
        <p:spPr bwMode="auto">
          <a:xfrm>
            <a:off x="1752600" y="1447800"/>
            <a:ext cx="5867400" cy="48895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 y="304800"/>
            <a:ext cx="8839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5-8 Million Victims!  </a:t>
            </a:r>
            <a:r>
              <a:rPr lang="en-US" sz="2400" b="1" dirty="0">
                <a:solidFill>
                  <a:srgbClr val="000000"/>
                </a:solidFill>
                <a:latin typeface="Comic Sans MS" charset="0"/>
              </a:rPr>
              <a:t>(50% of </a:t>
            </a:r>
            <a:r>
              <a:rPr lang="en-US" sz="2400" b="1" dirty="0" smtClean="0">
                <a:solidFill>
                  <a:srgbClr val="000000"/>
                </a:solidFill>
                <a:latin typeface="Comic Sans MS" charset="0"/>
              </a:rPr>
              <a:t>Population)</a:t>
            </a:r>
            <a:endParaRPr lang="en-US" sz="2400" b="1" dirty="0">
              <a:solidFill>
                <a:srgbClr val="000000"/>
              </a:solidFill>
              <a:latin typeface="Comic Sans MS" charset="0"/>
            </a:endParaRPr>
          </a:p>
        </p:txBody>
      </p:sp>
      <p:pic>
        <p:nvPicPr>
          <p:cNvPr id="18436" name="Picture 4" descr="Congo-Kids with no arms or legs"/>
          <p:cNvPicPr>
            <a:picLocks noChangeAspect="1" noChangeArrowheads="1"/>
          </p:cNvPicPr>
          <p:nvPr/>
        </p:nvPicPr>
        <p:blipFill>
          <a:blip r:embed="rId2">
            <a:lum bright="-12000" contrast="6000"/>
          </a:blip>
          <a:srcRect/>
          <a:stretch>
            <a:fillRect/>
          </a:stretch>
        </p:blipFill>
        <p:spPr bwMode="auto">
          <a:xfrm>
            <a:off x="398463" y="1143000"/>
            <a:ext cx="3640137" cy="5410200"/>
          </a:xfrm>
          <a:prstGeom prst="rect">
            <a:avLst/>
          </a:prstGeom>
          <a:noFill/>
          <a:ln w="9525">
            <a:solidFill>
              <a:srgbClr val="FF9933"/>
            </a:solidFill>
            <a:miter lim="800000"/>
            <a:headEnd/>
            <a:tailEnd/>
          </a:ln>
        </p:spPr>
      </p:pic>
      <p:sp>
        <p:nvSpPr>
          <p:cNvPr id="18437" name="Rectangle 5"/>
          <p:cNvSpPr>
            <a:spLocks noChangeArrowheads="1"/>
          </p:cNvSpPr>
          <p:nvPr/>
        </p:nvSpPr>
        <p:spPr bwMode="auto">
          <a:xfrm>
            <a:off x="4191000" y="1809323"/>
            <a:ext cx="4800600" cy="4093428"/>
          </a:xfrm>
          <a:prstGeom prst="rect">
            <a:avLst/>
          </a:prstGeom>
          <a:noFill/>
          <a:ln w="9525">
            <a:noFill/>
            <a:miter lim="800000"/>
            <a:headEnd/>
            <a:tailEnd/>
          </a:ln>
          <a:effectLst/>
        </p:spPr>
        <p:txBody>
          <a:bodyPr anchor="ctr">
            <a:prstTxWarp prst="textNoShape">
              <a:avLst/>
            </a:prstTxWarp>
            <a:spAutoFit/>
          </a:bodyPr>
          <a:lstStyle/>
          <a:p>
            <a:pPr algn="l"/>
            <a:r>
              <a:rPr lang="en-US" sz="2000" b="1" i="1" dirty="0">
                <a:solidFill>
                  <a:srgbClr val="000000"/>
                </a:solidFill>
              </a:rPr>
              <a:t>It is blood-curdling to see them (the soldiers) returning with the hands of the slain, and to find the hands of young children amongst the bigger ones evidencing their bravery...The rubber from this district has cost hundreds of lives, and the scenes I have witnessed, while unable to help the oppressed, have been almost enough to make me wish I were dead... This rubber traffic is steeped in blood, and if the natives were to rise and sweep every white person on the Upper Congo into eternity, there would still be left a fearful balance to their credit.</a:t>
            </a:r>
            <a:r>
              <a:rPr lang="en-US" sz="2000" b="1" dirty="0">
                <a:solidFill>
                  <a:srgbClr val="000000"/>
                </a:solidFill>
              </a:rPr>
              <a:t>        -- Belgian Official </a:t>
            </a:r>
          </a:p>
          <a:p>
            <a:pPr algn="l" eaLnBrk="0" hangingPunct="0"/>
            <a:endParaRPr lang="en-US" sz="2000" b="1" dirty="0">
              <a:solidFill>
                <a:srgbClr val="FFFF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wd">
                                    <p:tmPct val="10000"/>
                                  </p:iterate>
                                  <p:childTnLst>
                                    <p:set>
                                      <p:cBhvr>
                                        <p:cTn id="6" dur="1" fill="hold">
                                          <p:stCondLst>
                                            <p:cond delay="0"/>
                                          </p:stCondLst>
                                        </p:cTn>
                                        <p:tgtEl>
                                          <p:spTgt spid="18437"/>
                                        </p:tgtEl>
                                        <p:attrNameLst>
                                          <p:attrName>style.visibility</p:attrName>
                                        </p:attrNameLst>
                                      </p:cBhvr>
                                      <p:to>
                                        <p:strVal val="visible"/>
                                      </p:to>
                                    </p:set>
                                    <p:animEffect transition="in" filter="wipe(up)">
                                      <p:cBhvr>
                                        <p:cTn id="7" dur="3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7"/>
            <a:ext cx="9144000" cy="4590711"/>
          </a:xfrm>
        </p:spPr>
        <p:txBody>
          <a:bodyPr>
            <a:normAutofit/>
          </a:bodyPr>
          <a:lstStyle/>
          <a:p>
            <a:pPr lvl="0">
              <a:buFont typeface="+mj-lt"/>
              <a:buAutoNum type="arabicPeriod" startAt="3"/>
            </a:pPr>
            <a:r>
              <a:rPr lang="en-US" sz="2800" b="1" dirty="0" smtClean="0"/>
              <a:t>Social Darwinism</a:t>
            </a:r>
            <a:endParaRPr lang="en-US" dirty="0" smtClean="0"/>
          </a:p>
          <a:p>
            <a:pPr lvl="1">
              <a:buFont typeface="+mj-lt"/>
              <a:buAutoNum type="alphaLcPeriod"/>
            </a:pPr>
            <a:r>
              <a:rPr lang="en-US" sz="2000" b="1" u="sng" dirty="0" smtClean="0">
                <a:solidFill>
                  <a:srgbClr val="3366FF"/>
                </a:solidFill>
              </a:rPr>
              <a:t>National</a:t>
            </a:r>
            <a:r>
              <a:rPr lang="en-US" sz="2000" b="1" dirty="0" smtClean="0">
                <a:solidFill>
                  <a:srgbClr val="3366FF"/>
                </a:solidFill>
              </a:rPr>
              <a:t> </a:t>
            </a:r>
            <a:r>
              <a:rPr lang="en-US" sz="2000" b="1" u="sng" dirty="0" smtClean="0">
                <a:solidFill>
                  <a:srgbClr val="3366FF"/>
                </a:solidFill>
              </a:rPr>
              <a:t>pride</a:t>
            </a:r>
            <a:r>
              <a:rPr lang="en-US" sz="2000" dirty="0" smtClean="0"/>
              <a:t> led to the desire for more colonies</a:t>
            </a:r>
          </a:p>
          <a:p>
            <a:pPr lvl="1">
              <a:buFont typeface="+mj-lt"/>
              <a:buAutoNum type="alphaLcPeriod"/>
            </a:pPr>
            <a:r>
              <a:rPr lang="en-US" sz="2000" dirty="0" smtClean="0"/>
              <a:t>Europeans viewed an </a:t>
            </a:r>
            <a:r>
              <a:rPr lang="en-US" sz="2000" b="1" u="sng" dirty="0" smtClean="0">
                <a:solidFill>
                  <a:srgbClr val="3366FF"/>
                </a:solidFill>
              </a:rPr>
              <a:t>empire</a:t>
            </a:r>
            <a:r>
              <a:rPr lang="en-US" sz="2000" dirty="0" smtClean="0"/>
              <a:t> as a measure of national </a:t>
            </a:r>
            <a:r>
              <a:rPr lang="en-US" sz="2000" b="1" u="sng" dirty="0" smtClean="0">
                <a:solidFill>
                  <a:srgbClr val="3366FF"/>
                </a:solidFill>
              </a:rPr>
              <a:t>greatness</a:t>
            </a:r>
          </a:p>
          <a:p>
            <a:pPr lvl="1">
              <a:buFont typeface="+mj-lt"/>
              <a:buAutoNum type="alphaLcPeriod"/>
            </a:pPr>
            <a:r>
              <a:rPr lang="en-US" sz="2000" dirty="0" smtClean="0"/>
              <a:t>Simply put: Europeans </a:t>
            </a:r>
            <a:r>
              <a:rPr lang="en-US" sz="2000" b="1" u="sng" dirty="0" smtClean="0">
                <a:solidFill>
                  <a:srgbClr val="3366FF"/>
                </a:solidFill>
              </a:rPr>
              <a:t>believed they were better</a:t>
            </a:r>
            <a:r>
              <a:rPr lang="en-US" sz="2000" dirty="0" smtClean="0"/>
              <a:t> than other peoples; </a:t>
            </a:r>
            <a:r>
              <a:rPr lang="en-US" sz="2000" b="1" u="sng" dirty="0" smtClean="0">
                <a:solidFill>
                  <a:srgbClr val="3366FF"/>
                </a:solidFill>
              </a:rPr>
              <a:t>racism</a:t>
            </a:r>
          </a:p>
          <a:p>
            <a:pPr lvl="1">
              <a:buFont typeface="+mj-lt"/>
              <a:buAutoNum type="alphaLcPeriod"/>
            </a:pPr>
            <a:r>
              <a:rPr lang="en-US" sz="2000" dirty="0" smtClean="0"/>
              <a:t>Based on Charles Darwin’s “</a:t>
            </a:r>
            <a:r>
              <a:rPr lang="en-US" sz="2000" b="1" u="sng" dirty="0" smtClean="0">
                <a:solidFill>
                  <a:srgbClr val="3366FF"/>
                </a:solidFill>
              </a:rPr>
              <a:t>Survival of the Fittest</a:t>
            </a:r>
            <a:r>
              <a:rPr lang="en-US" sz="2000" dirty="0" smtClean="0"/>
              <a:t>,” European attitudes were a reflection of a social theory known as </a:t>
            </a:r>
            <a:r>
              <a:rPr lang="en-US" sz="2000" b="1" u="sng" dirty="0" smtClean="0">
                <a:solidFill>
                  <a:srgbClr val="3366FF"/>
                </a:solidFill>
              </a:rPr>
              <a:t>Social</a:t>
            </a:r>
            <a:r>
              <a:rPr lang="en-US" sz="2000" b="1" dirty="0" smtClean="0">
                <a:solidFill>
                  <a:srgbClr val="3366FF"/>
                </a:solidFill>
              </a:rPr>
              <a:t> </a:t>
            </a:r>
            <a:r>
              <a:rPr lang="en-US" sz="2000" b="1" u="sng" dirty="0" smtClean="0">
                <a:solidFill>
                  <a:srgbClr val="3366FF"/>
                </a:solidFill>
              </a:rPr>
              <a:t>Darwinism</a:t>
            </a:r>
          </a:p>
          <a:p>
            <a:pPr lvl="1">
              <a:buFont typeface="+mj-lt"/>
              <a:buAutoNum type="alphaLcPeriod"/>
            </a:pPr>
            <a:r>
              <a:rPr lang="en-US" sz="2400" dirty="0" smtClean="0"/>
              <a:t>Essentially they believed those who were the fittest for survival enjoyed </a:t>
            </a:r>
            <a:r>
              <a:rPr lang="en-US" sz="2400" b="1" u="sng" dirty="0" smtClean="0">
                <a:solidFill>
                  <a:srgbClr val="3366FF"/>
                </a:solidFill>
              </a:rPr>
              <a:t>wealth</a:t>
            </a:r>
            <a:r>
              <a:rPr lang="en-US" sz="2400" dirty="0" smtClean="0"/>
              <a:t> and </a:t>
            </a:r>
            <a:r>
              <a:rPr lang="en-US" sz="2400" b="1" u="sng" dirty="0" smtClean="0">
                <a:solidFill>
                  <a:srgbClr val="3366FF"/>
                </a:solidFill>
              </a:rPr>
              <a:t>success</a:t>
            </a:r>
            <a:r>
              <a:rPr lang="en-US" sz="2400" dirty="0" smtClean="0"/>
              <a:t> and were considered superior to others</a:t>
            </a:r>
          </a:p>
          <a:p>
            <a:pPr lvl="1">
              <a:buFont typeface="+mj-lt"/>
              <a:buAutoNum type="alphaLcPeriod"/>
            </a:pPr>
            <a:r>
              <a:rPr lang="en-US" sz="2000" dirty="0" smtClean="0"/>
              <a:t>This colonization push also came from missionaries looking to </a:t>
            </a:r>
            <a:r>
              <a:rPr lang="en-US" sz="2000" b="1" u="sng" dirty="0" smtClean="0">
                <a:solidFill>
                  <a:srgbClr val="3366FF"/>
                </a:solidFill>
              </a:rPr>
              <a:t>spread</a:t>
            </a:r>
            <a:r>
              <a:rPr lang="en-US" sz="2000" b="1" dirty="0" smtClean="0">
                <a:solidFill>
                  <a:srgbClr val="3366FF"/>
                </a:solidFill>
              </a:rPr>
              <a:t> </a:t>
            </a:r>
            <a:r>
              <a:rPr lang="en-US" sz="2000" b="1" u="sng" dirty="0" smtClean="0">
                <a:solidFill>
                  <a:srgbClr val="3366FF"/>
                </a:solidFill>
              </a:rPr>
              <a:t>Christianity</a:t>
            </a:r>
          </a:p>
          <a:p>
            <a:pPr lvl="1">
              <a:buFont typeface="+mj-lt"/>
              <a:buAutoNum type="alphaLcPeriod"/>
            </a:pPr>
            <a:r>
              <a:rPr lang="en-US" sz="2000" b="1" u="sng" dirty="0" smtClean="0">
                <a:solidFill>
                  <a:srgbClr val="3366FF"/>
                </a:solidFill>
              </a:rPr>
              <a:t>Railroads</a:t>
            </a:r>
            <a:r>
              <a:rPr lang="en-US" sz="2000" dirty="0" smtClean="0"/>
              <a:t>, maxim gun, and </a:t>
            </a:r>
            <a:r>
              <a:rPr lang="en-US" sz="2000" b="1" u="sng" dirty="0" smtClean="0">
                <a:solidFill>
                  <a:srgbClr val="3366FF"/>
                </a:solidFill>
              </a:rPr>
              <a:t>quinine</a:t>
            </a:r>
            <a:r>
              <a:rPr lang="en-US" sz="2000" dirty="0" smtClean="0"/>
              <a:t> for malaria helped Europeans push into Africa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White Man’s Burden”</a:t>
            </a:r>
            <a:endParaRPr lang="en-US" dirty="0"/>
          </a:p>
        </p:txBody>
      </p:sp>
      <p:sp>
        <p:nvSpPr>
          <p:cNvPr id="3" name="Content Placeholder 2"/>
          <p:cNvSpPr>
            <a:spLocks noGrp="1"/>
          </p:cNvSpPr>
          <p:nvPr>
            <p:ph idx="1"/>
          </p:nvPr>
        </p:nvSpPr>
        <p:spPr>
          <a:xfrm>
            <a:off x="914400" y="1371601"/>
            <a:ext cx="7313613" cy="5149120"/>
          </a:xfrm>
        </p:spPr>
        <p:txBody>
          <a:bodyPr>
            <a:normAutofit lnSpcReduction="10000"/>
          </a:bodyPr>
          <a:lstStyle/>
          <a:p>
            <a:r>
              <a:rPr lang="en-US" dirty="0" smtClean="0"/>
              <a:t>Take up the White Man’s burden—</a:t>
            </a:r>
          </a:p>
          <a:p>
            <a:r>
              <a:rPr lang="en-US" dirty="0" smtClean="0"/>
              <a:t>Send forth the best ye breed—</a:t>
            </a:r>
          </a:p>
          <a:p>
            <a:r>
              <a:rPr lang="en-US" dirty="0" smtClean="0"/>
              <a:t>Go send your sons to exile</a:t>
            </a:r>
          </a:p>
          <a:p>
            <a:r>
              <a:rPr lang="en-US" dirty="0" smtClean="0"/>
              <a:t>To serve your captives' need</a:t>
            </a:r>
          </a:p>
          <a:p>
            <a:r>
              <a:rPr lang="en-US" dirty="0" smtClean="0"/>
              <a:t>To wait in heavy harness</a:t>
            </a:r>
          </a:p>
          <a:p>
            <a:r>
              <a:rPr lang="en-US" dirty="0" smtClean="0"/>
              <a:t>On fluttered folk and wild—</a:t>
            </a:r>
          </a:p>
          <a:p>
            <a:r>
              <a:rPr lang="en-US" dirty="0" smtClean="0"/>
              <a:t>Your new-caught, sullen peoples,</a:t>
            </a:r>
          </a:p>
          <a:p>
            <a:r>
              <a:rPr lang="en-US" dirty="0" smtClean="0"/>
              <a:t>Half devil and half child</a:t>
            </a:r>
          </a:p>
          <a:p>
            <a:r>
              <a:rPr lang="en-US" dirty="0" smtClean="0"/>
              <a:t>Take up the White Man’s burden</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7"/>
            <a:ext cx="9144000" cy="4755603"/>
          </a:xfrm>
        </p:spPr>
        <p:txBody>
          <a:bodyPr>
            <a:normAutofit lnSpcReduction="10000"/>
          </a:bodyPr>
          <a:lstStyle/>
          <a:p>
            <a:pPr lvl="0">
              <a:buFont typeface="+mj-lt"/>
              <a:buAutoNum type="arabicPeriod" startAt="4"/>
            </a:pPr>
            <a:r>
              <a:rPr lang="en-US" sz="3200" b="1" dirty="0" smtClean="0"/>
              <a:t>The </a:t>
            </a:r>
            <a:r>
              <a:rPr lang="en-US" sz="3200" u="sng" dirty="0" smtClean="0">
                <a:solidFill>
                  <a:srgbClr val="3366FF"/>
                </a:solidFill>
              </a:rPr>
              <a:t>Berlin</a:t>
            </a:r>
            <a:r>
              <a:rPr lang="en-US" sz="3200" dirty="0" smtClean="0">
                <a:solidFill>
                  <a:srgbClr val="3366FF"/>
                </a:solidFill>
              </a:rPr>
              <a:t> </a:t>
            </a:r>
            <a:r>
              <a:rPr lang="en-US" sz="3200" u="sng" dirty="0" smtClean="0">
                <a:solidFill>
                  <a:srgbClr val="3366FF"/>
                </a:solidFill>
              </a:rPr>
              <a:t>Conference</a:t>
            </a:r>
            <a:endParaRPr lang="en-US" sz="2800" u="sng" dirty="0" smtClean="0">
              <a:solidFill>
                <a:srgbClr val="3366FF"/>
              </a:solidFill>
            </a:endParaRPr>
          </a:p>
          <a:p>
            <a:pPr lvl="1">
              <a:buFont typeface="+mj-lt"/>
              <a:buAutoNum type="alphaLcPeriod"/>
            </a:pPr>
            <a:r>
              <a:rPr lang="en-US" sz="2400" dirty="0" smtClean="0"/>
              <a:t>The discovery of </a:t>
            </a:r>
            <a:r>
              <a:rPr lang="en-US" sz="2400" b="1" u="sng" dirty="0" smtClean="0">
                <a:solidFill>
                  <a:srgbClr val="3366FF"/>
                </a:solidFill>
              </a:rPr>
              <a:t>diamonds</a:t>
            </a:r>
            <a:r>
              <a:rPr lang="en-US" sz="2400" dirty="0" smtClean="0"/>
              <a:t> in 1867 and </a:t>
            </a:r>
            <a:r>
              <a:rPr lang="en-US" sz="2400" b="1" u="sng" dirty="0" smtClean="0">
                <a:solidFill>
                  <a:srgbClr val="3366FF"/>
                </a:solidFill>
              </a:rPr>
              <a:t>gold</a:t>
            </a:r>
            <a:r>
              <a:rPr lang="en-US" sz="2400" dirty="0" smtClean="0"/>
              <a:t> in 1886 in South Africa increased European interest in colonization</a:t>
            </a:r>
          </a:p>
          <a:p>
            <a:pPr lvl="1">
              <a:buFont typeface="+mj-lt"/>
              <a:buAutoNum type="alphaLcPeriod"/>
            </a:pPr>
            <a:r>
              <a:rPr lang="en-US" sz="2400" dirty="0" smtClean="0"/>
              <a:t>To prevent </a:t>
            </a:r>
            <a:r>
              <a:rPr lang="en-US" sz="2400" b="1" u="sng" dirty="0" smtClean="0">
                <a:solidFill>
                  <a:srgbClr val="3366FF"/>
                </a:solidFill>
              </a:rPr>
              <a:t>war</a:t>
            </a:r>
            <a:r>
              <a:rPr lang="en-US" sz="2400" dirty="0" smtClean="0"/>
              <a:t>, </a:t>
            </a:r>
            <a:r>
              <a:rPr lang="en-US" sz="2400" b="1" u="sng" dirty="0" smtClean="0">
                <a:solidFill>
                  <a:srgbClr val="3366FF"/>
                </a:solidFill>
              </a:rPr>
              <a:t>14</a:t>
            </a:r>
            <a:r>
              <a:rPr lang="en-US" sz="2400" dirty="0" smtClean="0"/>
              <a:t> European nations met at the Berlin Conference in 1884-85 to lay down rules for the </a:t>
            </a:r>
            <a:r>
              <a:rPr lang="en-US" sz="2400" b="1" u="sng" dirty="0" smtClean="0">
                <a:solidFill>
                  <a:srgbClr val="3366FF"/>
                </a:solidFill>
              </a:rPr>
              <a:t>division</a:t>
            </a:r>
            <a:r>
              <a:rPr lang="en-US" sz="2400" b="1" dirty="0" smtClean="0">
                <a:solidFill>
                  <a:srgbClr val="3366FF"/>
                </a:solidFill>
              </a:rPr>
              <a:t> </a:t>
            </a:r>
            <a:r>
              <a:rPr lang="en-US" sz="2400" b="1" u="sng" dirty="0" smtClean="0">
                <a:solidFill>
                  <a:srgbClr val="3366FF"/>
                </a:solidFill>
              </a:rPr>
              <a:t>of</a:t>
            </a:r>
            <a:r>
              <a:rPr lang="en-US" sz="2400" b="1" dirty="0" smtClean="0">
                <a:solidFill>
                  <a:srgbClr val="3366FF"/>
                </a:solidFill>
              </a:rPr>
              <a:t> </a:t>
            </a:r>
            <a:r>
              <a:rPr lang="en-US" sz="2400" b="1" u="sng" dirty="0" smtClean="0">
                <a:solidFill>
                  <a:srgbClr val="3366FF"/>
                </a:solidFill>
              </a:rPr>
              <a:t>Africa</a:t>
            </a:r>
          </a:p>
          <a:p>
            <a:pPr lvl="1">
              <a:buFont typeface="+mj-lt"/>
              <a:buAutoNum type="alphaLcPeriod"/>
            </a:pPr>
            <a:r>
              <a:rPr lang="en-US" sz="2400" dirty="0" smtClean="0"/>
              <a:t>They agreed that any European nation could claim land by </a:t>
            </a:r>
            <a:r>
              <a:rPr lang="en-US" sz="2400" b="1" u="sng" dirty="0" smtClean="0">
                <a:solidFill>
                  <a:srgbClr val="3366FF"/>
                </a:solidFill>
              </a:rPr>
              <a:t>notifying</a:t>
            </a:r>
            <a:r>
              <a:rPr lang="en-US" sz="2400" dirty="0" smtClean="0"/>
              <a:t> other </a:t>
            </a:r>
            <a:r>
              <a:rPr lang="en-US" sz="2400" b="1" u="sng" dirty="0" smtClean="0">
                <a:solidFill>
                  <a:srgbClr val="3366FF"/>
                </a:solidFill>
              </a:rPr>
              <a:t>nations</a:t>
            </a:r>
            <a:r>
              <a:rPr lang="en-US" sz="2400" dirty="0" smtClean="0"/>
              <a:t> and showing they could </a:t>
            </a:r>
            <a:r>
              <a:rPr lang="en-US" sz="2400" b="1" u="sng" dirty="0" smtClean="0">
                <a:solidFill>
                  <a:srgbClr val="3366FF"/>
                </a:solidFill>
              </a:rPr>
              <a:t>control that land</a:t>
            </a:r>
          </a:p>
          <a:p>
            <a:pPr lvl="1">
              <a:buFont typeface="+mj-lt"/>
              <a:buAutoNum type="alphaLcPeriod"/>
            </a:pPr>
            <a:r>
              <a:rPr lang="en-US" sz="2400" dirty="0" smtClean="0"/>
              <a:t>Very </a:t>
            </a:r>
            <a:r>
              <a:rPr lang="en-US" sz="2400" b="1" u="sng" dirty="0" smtClean="0">
                <a:solidFill>
                  <a:srgbClr val="3366FF"/>
                </a:solidFill>
              </a:rPr>
              <a:t>little</a:t>
            </a:r>
            <a:r>
              <a:rPr lang="en-US" sz="2400" b="1" dirty="0" smtClean="0">
                <a:solidFill>
                  <a:srgbClr val="3366FF"/>
                </a:solidFill>
              </a:rPr>
              <a:t> </a:t>
            </a:r>
            <a:r>
              <a:rPr lang="en-US" sz="2400" b="1" u="sng" dirty="0" smtClean="0">
                <a:solidFill>
                  <a:srgbClr val="3366FF"/>
                </a:solidFill>
              </a:rPr>
              <a:t>thought</a:t>
            </a:r>
            <a:r>
              <a:rPr lang="en-US" sz="2400" dirty="0" smtClean="0"/>
              <a:t> was given to how the African groups would </a:t>
            </a:r>
            <a:r>
              <a:rPr lang="en-US" sz="2400" b="1" u="sng" dirty="0" smtClean="0">
                <a:solidFill>
                  <a:srgbClr val="3366FF"/>
                </a:solidFill>
              </a:rPr>
              <a:t>react</a:t>
            </a:r>
          </a:p>
          <a:p>
            <a:pPr lvl="1">
              <a:buFont typeface="+mj-lt"/>
              <a:buAutoNum type="alphaLcPeriod"/>
            </a:pPr>
            <a:r>
              <a:rPr lang="en-US" sz="2400" dirty="0" smtClean="0"/>
              <a:t>No </a:t>
            </a:r>
            <a:r>
              <a:rPr lang="en-US" sz="2400" b="1" u="sng" dirty="0" smtClean="0">
                <a:solidFill>
                  <a:srgbClr val="3366FF"/>
                </a:solidFill>
              </a:rPr>
              <a:t>African</a:t>
            </a:r>
            <a:r>
              <a:rPr lang="en-US" sz="2400" b="1" dirty="0" smtClean="0">
                <a:solidFill>
                  <a:srgbClr val="3366FF"/>
                </a:solidFill>
              </a:rPr>
              <a:t> </a:t>
            </a:r>
            <a:r>
              <a:rPr lang="en-US" sz="2400" b="1" u="sng" dirty="0" smtClean="0">
                <a:solidFill>
                  <a:srgbClr val="3366FF"/>
                </a:solidFill>
              </a:rPr>
              <a:t>ruler</a:t>
            </a:r>
            <a:r>
              <a:rPr lang="en-US" sz="2400" dirty="0" smtClean="0"/>
              <a:t> was </a:t>
            </a:r>
            <a:r>
              <a:rPr lang="en-US" sz="2400" b="1" u="sng" dirty="0" smtClean="0">
                <a:solidFill>
                  <a:srgbClr val="3366FF"/>
                </a:solidFill>
              </a:rPr>
              <a:t>invited</a:t>
            </a:r>
          </a:p>
          <a:p>
            <a:pPr lvl="1">
              <a:buFont typeface="+mj-lt"/>
              <a:buAutoNum type="alphaLcPeriod"/>
            </a:pPr>
            <a:r>
              <a:rPr lang="en-US" sz="2400" dirty="0" smtClean="0"/>
              <a:t>By 1914, only </a:t>
            </a:r>
            <a:r>
              <a:rPr lang="en-US" sz="2400" b="1" u="sng" dirty="0" smtClean="0">
                <a:solidFill>
                  <a:srgbClr val="3366FF"/>
                </a:solidFill>
              </a:rPr>
              <a:t>Liberia</a:t>
            </a:r>
            <a:r>
              <a:rPr lang="en-US" sz="2400" dirty="0" smtClean="0"/>
              <a:t> and </a:t>
            </a:r>
            <a:r>
              <a:rPr lang="en-US" sz="2400" b="1" u="sng" dirty="0" smtClean="0">
                <a:solidFill>
                  <a:srgbClr val="3366FF"/>
                </a:solidFill>
              </a:rPr>
              <a:t>Ethiopia</a:t>
            </a:r>
            <a:r>
              <a:rPr lang="en-US" sz="2400" dirty="0" smtClean="0"/>
              <a:t> remained free of European control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228600"/>
            <a:ext cx="82296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Berlin Conference of 1884-1885</a:t>
            </a:r>
          </a:p>
        </p:txBody>
      </p:sp>
      <p:pic>
        <p:nvPicPr>
          <p:cNvPr id="31749" name="Picture 5" descr="berlinconference"/>
          <p:cNvPicPr>
            <a:picLocks noChangeAspect="1" noChangeArrowheads="1"/>
          </p:cNvPicPr>
          <p:nvPr/>
        </p:nvPicPr>
        <p:blipFill>
          <a:blip r:embed="rId2">
            <a:lum bright="-6000" contrast="6000"/>
          </a:blip>
          <a:srcRect/>
          <a:stretch>
            <a:fillRect/>
          </a:stretch>
        </p:blipFill>
        <p:spPr bwMode="auto">
          <a:xfrm>
            <a:off x="457200" y="1143000"/>
            <a:ext cx="5791200" cy="2517775"/>
          </a:xfrm>
          <a:prstGeom prst="rect">
            <a:avLst/>
          </a:prstGeom>
          <a:noFill/>
          <a:ln w="9525">
            <a:solidFill>
              <a:srgbClr val="FF9933"/>
            </a:solidFill>
            <a:miter lim="800000"/>
            <a:headEnd/>
            <a:tailEnd/>
          </a:ln>
        </p:spPr>
      </p:pic>
      <p:pic>
        <p:nvPicPr>
          <p:cNvPr id="31750" name="Picture 6" descr="cartoon--imperial-witches-after 1884 Berlin Conference"/>
          <p:cNvPicPr>
            <a:picLocks noChangeAspect="1" noChangeArrowheads="1"/>
          </p:cNvPicPr>
          <p:nvPr/>
        </p:nvPicPr>
        <p:blipFill>
          <a:blip r:embed="rId3">
            <a:lum contrast="6000"/>
          </a:blip>
          <a:srcRect/>
          <a:stretch>
            <a:fillRect/>
          </a:stretch>
        </p:blipFill>
        <p:spPr bwMode="auto">
          <a:xfrm>
            <a:off x="4178300" y="3397250"/>
            <a:ext cx="4140200" cy="3155950"/>
          </a:xfrm>
          <a:prstGeom prst="rect">
            <a:avLst/>
          </a:prstGeom>
          <a:noFill/>
          <a:ln w="9525">
            <a:solidFill>
              <a:srgbClr val="FF9933"/>
            </a:solidFill>
            <a:miter lim="800000"/>
            <a:headEnd/>
            <a:tailEnd/>
          </a:ln>
        </p:spPr>
      </p:pic>
      <p:sp>
        <p:nvSpPr>
          <p:cNvPr id="31751" name="Text Box 7"/>
          <p:cNvSpPr txBox="1">
            <a:spLocks noChangeArrowheads="1"/>
          </p:cNvSpPr>
          <p:nvPr/>
        </p:nvSpPr>
        <p:spPr bwMode="auto">
          <a:xfrm>
            <a:off x="609600" y="6096000"/>
            <a:ext cx="4038600" cy="457200"/>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400" dirty="0">
                <a:solidFill>
                  <a:srgbClr val="000000"/>
                </a:solidFill>
                <a:latin typeface="Comic Sans MS" charset="0"/>
              </a:rPr>
              <a:t>Another point of view? </a:t>
            </a:r>
            <a:r>
              <a:rPr lang="en-US" sz="2400" dirty="0" err="1">
                <a:solidFill>
                  <a:srgbClr val="000000"/>
                </a:solidFill>
                <a:latin typeface="Comic Sans MS" charset="0"/>
                <a:sym typeface="Wingdings" charset="2"/>
              </a:rPr>
              <a:t></a:t>
            </a:r>
            <a:endParaRPr lang="en-US" sz="2400" dirty="0">
              <a:solidFill>
                <a:srgbClr val="000000"/>
              </a:solidFill>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wipe(left)">
                                      <p:cBhvr>
                                        <p:cTn id="7" dur="2000"/>
                                        <p:tgtEl>
                                          <p:spTgt spid="317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51"/>
                                        </p:tgtEl>
                                        <p:attrNameLst>
                                          <p:attrName>style.visibility</p:attrName>
                                        </p:attrNameLst>
                                      </p:cBhvr>
                                      <p:to>
                                        <p:strVal val="visible"/>
                                      </p:to>
                                    </p:set>
                                    <p:animEffect transition="in" filter="wipe(left)">
                                      <p:cBhvr>
                                        <p:cTn id="10"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381000" y="599083"/>
            <a:ext cx="2667000" cy="14652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Africa</a:t>
            </a:r>
          </a:p>
          <a:p>
            <a:pPr>
              <a:spcBef>
                <a:spcPct val="50000"/>
              </a:spcBef>
            </a:pPr>
            <a:r>
              <a:rPr lang="en-US" sz="3600" b="1" dirty="0">
                <a:solidFill>
                  <a:srgbClr val="000000"/>
                </a:solidFill>
                <a:latin typeface="Comic Sans MS" charset="0"/>
              </a:rPr>
              <a:t>1890</a:t>
            </a:r>
          </a:p>
        </p:txBody>
      </p:sp>
      <p:pic>
        <p:nvPicPr>
          <p:cNvPr id="6149" name="Picture 5" descr="Map-Africa1890"/>
          <p:cNvPicPr>
            <a:picLocks noChangeAspect="1" noChangeArrowheads="1"/>
          </p:cNvPicPr>
          <p:nvPr/>
        </p:nvPicPr>
        <p:blipFill>
          <a:blip r:embed="rId2">
            <a:lum bright="-6000" contrast="6000"/>
          </a:blip>
          <a:srcRect/>
          <a:stretch>
            <a:fillRect/>
          </a:stretch>
        </p:blipFill>
        <p:spPr bwMode="auto">
          <a:xfrm>
            <a:off x="2353455" y="-89642"/>
            <a:ext cx="5427845" cy="694764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324600" y="2362200"/>
            <a:ext cx="2667000" cy="22891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Africa</a:t>
            </a:r>
          </a:p>
          <a:p>
            <a:pPr>
              <a:spcBef>
                <a:spcPct val="50000"/>
              </a:spcBef>
            </a:pPr>
            <a:r>
              <a:rPr lang="en-US" sz="3600" b="1" dirty="0">
                <a:solidFill>
                  <a:srgbClr val="000000"/>
                </a:solidFill>
                <a:latin typeface="Comic Sans MS" charset="0"/>
              </a:rPr>
              <a:t>in</a:t>
            </a:r>
          </a:p>
          <a:p>
            <a:pPr>
              <a:spcBef>
                <a:spcPct val="50000"/>
              </a:spcBef>
            </a:pPr>
            <a:r>
              <a:rPr lang="en-US" sz="3600" b="1" dirty="0">
                <a:solidFill>
                  <a:srgbClr val="000000"/>
                </a:solidFill>
                <a:latin typeface="Comic Sans MS" charset="0"/>
              </a:rPr>
              <a:t>1914</a:t>
            </a:r>
          </a:p>
        </p:txBody>
      </p:sp>
      <p:pic>
        <p:nvPicPr>
          <p:cNvPr id="3076" name="Picture 4" descr="Map-Africa in 1914"/>
          <p:cNvPicPr>
            <a:picLocks noChangeAspect="1" noChangeArrowheads="1"/>
          </p:cNvPicPr>
          <p:nvPr/>
        </p:nvPicPr>
        <p:blipFill>
          <a:blip r:embed="rId2">
            <a:lum contrast="6000"/>
          </a:blip>
          <a:srcRect/>
          <a:stretch>
            <a:fillRect/>
          </a:stretch>
        </p:blipFill>
        <p:spPr bwMode="auto">
          <a:xfrm>
            <a:off x="760413" y="152400"/>
            <a:ext cx="5564187" cy="6524625"/>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a:t>
            </a:r>
            <a:endParaRPr lang="en-US" dirty="0"/>
          </a:p>
        </p:txBody>
      </p:sp>
      <p:sp>
        <p:nvSpPr>
          <p:cNvPr id="3" name="Content Placeholder 2"/>
          <p:cNvSpPr>
            <a:spLocks noGrp="1"/>
          </p:cNvSpPr>
          <p:nvPr>
            <p:ph idx="1"/>
          </p:nvPr>
        </p:nvSpPr>
        <p:spPr>
          <a:xfrm>
            <a:off x="299803" y="1371601"/>
            <a:ext cx="8619345" cy="5284032"/>
          </a:xfrm>
        </p:spPr>
        <p:txBody>
          <a:bodyPr/>
          <a:lstStyle/>
          <a:p>
            <a:r>
              <a:rPr lang="en-US" dirty="0" smtClean="0"/>
              <a:t>In the arc, write the word </a:t>
            </a:r>
            <a:r>
              <a:rPr lang="en-US" dirty="0" smtClean="0">
                <a:solidFill>
                  <a:srgbClr val="FF0000"/>
                </a:solidFill>
              </a:rPr>
              <a:t>“Imperialism”</a:t>
            </a:r>
          </a:p>
          <a:p>
            <a:r>
              <a:rPr lang="en-US" dirty="0" smtClean="0"/>
              <a:t>In the top left box, write the definition. </a:t>
            </a:r>
            <a:r>
              <a:rPr lang="en-US" dirty="0" smtClean="0">
                <a:solidFill>
                  <a:srgbClr val="FF0000"/>
                </a:solidFill>
              </a:rPr>
              <a:t>“When a strong country takes over a weaker country or region and dominates its economic, political, or social life.”</a:t>
            </a:r>
          </a:p>
          <a:p>
            <a:r>
              <a:rPr lang="en-US" dirty="0" smtClean="0"/>
              <a:t>In the top right box, write down </a:t>
            </a:r>
            <a:r>
              <a:rPr lang="en-US" dirty="0" smtClean="0">
                <a:solidFill>
                  <a:srgbClr val="FF0000"/>
                </a:solidFill>
              </a:rPr>
              <a:t>“Reasons for Imperialism”</a:t>
            </a:r>
            <a:endParaRPr lang="en-US" dirty="0" smtClean="0"/>
          </a:p>
          <a:p>
            <a:r>
              <a:rPr lang="en-US" dirty="0" smtClean="0"/>
              <a:t>In the bottom right box, draw an image that will help you remember the definition of Imperialism.</a:t>
            </a:r>
          </a:p>
          <a:p>
            <a:r>
              <a:rPr lang="en-US" dirty="0" smtClean="0"/>
              <a:t>In the bottom left box, write </a:t>
            </a:r>
            <a:r>
              <a:rPr lang="en-US" dirty="0" smtClean="0">
                <a:solidFill>
                  <a:srgbClr val="FF0000"/>
                </a:solidFill>
              </a:rPr>
              <a:t>“Examples of </a:t>
            </a:r>
            <a:r>
              <a:rPr lang="en-US" smtClean="0">
                <a:solidFill>
                  <a:srgbClr val="FF0000"/>
                </a:solidFill>
              </a:rPr>
              <a:t>Imperialism”</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7"/>
            <a:ext cx="9144000" cy="4395839"/>
          </a:xfrm>
        </p:spPr>
        <p:txBody>
          <a:bodyPr>
            <a:normAutofit fontScale="92500"/>
          </a:bodyPr>
          <a:lstStyle/>
          <a:p>
            <a:pPr lvl="0">
              <a:buFont typeface="+mj-lt"/>
              <a:buAutoNum type="arabicPeriod" startAt="5"/>
            </a:pPr>
            <a:r>
              <a:rPr lang="en-US" sz="2800" b="1" dirty="0" smtClean="0"/>
              <a:t>Clash over South Africa</a:t>
            </a:r>
            <a:endParaRPr lang="en-US" dirty="0" smtClean="0"/>
          </a:p>
          <a:p>
            <a:pPr lvl="1">
              <a:buFont typeface="+mj-lt"/>
              <a:buAutoNum type="alphaLcPeriod"/>
            </a:pPr>
            <a:r>
              <a:rPr lang="en-US" sz="2800" dirty="0" smtClean="0"/>
              <a:t>The </a:t>
            </a:r>
            <a:r>
              <a:rPr lang="en-US" sz="2800" b="1" u="sng" dirty="0" smtClean="0">
                <a:solidFill>
                  <a:srgbClr val="3366FF"/>
                </a:solidFill>
              </a:rPr>
              <a:t>Zulus</a:t>
            </a:r>
            <a:r>
              <a:rPr lang="en-US" sz="2800" dirty="0" smtClean="0"/>
              <a:t> under leader </a:t>
            </a:r>
            <a:r>
              <a:rPr lang="en-US" sz="2800" dirty="0" err="1" smtClean="0"/>
              <a:t>Shaka</a:t>
            </a:r>
            <a:r>
              <a:rPr lang="en-US" sz="2800" dirty="0" smtClean="0"/>
              <a:t> fought bravely against the </a:t>
            </a:r>
            <a:r>
              <a:rPr lang="en-US" sz="2800" b="1" u="sng" dirty="0" smtClean="0">
                <a:solidFill>
                  <a:srgbClr val="3366FF"/>
                </a:solidFill>
              </a:rPr>
              <a:t>British</a:t>
            </a:r>
            <a:r>
              <a:rPr lang="en-US" sz="2800" dirty="0" smtClean="0"/>
              <a:t> </a:t>
            </a:r>
            <a:endParaRPr lang="en-US" sz="2400" dirty="0" smtClean="0"/>
          </a:p>
          <a:p>
            <a:pPr lvl="1">
              <a:buFont typeface="+mj-lt"/>
              <a:buAutoNum type="alphaLcPeriod"/>
            </a:pPr>
            <a:r>
              <a:rPr lang="en-US" sz="2800" dirty="0" smtClean="0"/>
              <a:t>Zulus almost win but the Zulu nation fell to Britain in </a:t>
            </a:r>
            <a:r>
              <a:rPr lang="en-US" sz="2800" b="1" u="sng" dirty="0" smtClean="0">
                <a:solidFill>
                  <a:srgbClr val="3366FF"/>
                </a:solidFill>
              </a:rPr>
              <a:t>1887</a:t>
            </a:r>
            <a:endParaRPr lang="en-US" sz="2400" b="1" u="sng" dirty="0" smtClean="0">
              <a:solidFill>
                <a:srgbClr val="3366FF"/>
              </a:solidFill>
            </a:endParaRPr>
          </a:p>
          <a:p>
            <a:pPr lvl="1">
              <a:buFont typeface="+mj-lt"/>
              <a:buAutoNum type="alphaLcPeriod"/>
            </a:pPr>
            <a:r>
              <a:rPr lang="en-US" sz="2400" b="1" u="sng" dirty="0" smtClean="0">
                <a:solidFill>
                  <a:srgbClr val="3366FF"/>
                </a:solidFill>
              </a:rPr>
              <a:t>Dutch</a:t>
            </a:r>
            <a:r>
              <a:rPr lang="en-US" sz="2400" dirty="0" smtClean="0"/>
              <a:t> settlers known as </a:t>
            </a:r>
            <a:r>
              <a:rPr lang="en-US" sz="2400" b="1" u="sng" dirty="0" smtClean="0">
                <a:solidFill>
                  <a:srgbClr val="3366FF"/>
                </a:solidFill>
              </a:rPr>
              <a:t>Boers</a:t>
            </a:r>
            <a:r>
              <a:rPr lang="en-US" sz="2400" dirty="0" smtClean="0"/>
              <a:t> settled the Cape of Good Hope in 1652</a:t>
            </a:r>
          </a:p>
          <a:p>
            <a:pPr lvl="1">
              <a:buFont typeface="+mj-lt"/>
              <a:buAutoNum type="alphaLcPeriod"/>
            </a:pPr>
            <a:r>
              <a:rPr lang="en-US" sz="2800" dirty="0" smtClean="0"/>
              <a:t>Fought the British when the </a:t>
            </a:r>
            <a:r>
              <a:rPr lang="en-US" sz="2800" b="1" u="sng" dirty="0" smtClean="0">
                <a:solidFill>
                  <a:srgbClr val="3366FF"/>
                </a:solidFill>
              </a:rPr>
              <a:t>British took over</a:t>
            </a:r>
            <a:endParaRPr lang="en-US" sz="2400" b="1" u="sng" dirty="0" smtClean="0">
              <a:solidFill>
                <a:srgbClr val="3366FF"/>
              </a:solidFill>
            </a:endParaRPr>
          </a:p>
          <a:p>
            <a:pPr lvl="1">
              <a:buFont typeface="+mj-lt"/>
              <a:buAutoNum type="alphaLcPeriod"/>
            </a:pPr>
            <a:r>
              <a:rPr lang="en-US" sz="2800" dirty="0" smtClean="0"/>
              <a:t>Led to the </a:t>
            </a:r>
            <a:r>
              <a:rPr lang="en-US" sz="2800" b="1" u="sng" dirty="0" smtClean="0">
                <a:solidFill>
                  <a:srgbClr val="3366FF"/>
                </a:solidFill>
              </a:rPr>
              <a:t>Boer</a:t>
            </a:r>
            <a:r>
              <a:rPr lang="en-US" sz="2800" b="1" dirty="0" smtClean="0">
                <a:solidFill>
                  <a:srgbClr val="3366FF"/>
                </a:solidFill>
              </a:rPr>
              <a:t> </a:t>
            </a:r>
            <a:r>
              <a:rPr lang="en-US" sz="2800" b="1" u="sng" dirty="0" smtClean="0">
                <a:solidFill>
                  <a:srgbClr val="3366FF"/>
                </a:solidFill>
              </a:rPr>
              <a:t>War</a:t>
            </a:r>
            <a:r>
              <a:rPr lang="en-US" sz="2800" dirty="0" smtClean="0"/>
              <a:t> between the British and the Boers</a:t>
            </a:r>
            <a:endParaRPr lang="en-US" sz="2400" dirty="0" smtClean="0"/>
          </a:p>
          <a:p>
            <a:pPr lvl="1">
              <a:buFont typeface="+mj-lt"/>
              <a:buAutoNum type="alphaLcPeriod"/>
            </a:pPr>
            <a:r>
              <a:rPr lang="en-US" sz="2800" dirty="0" smtClean="0"/>
              <a:t>Britain finally won and created the </a:t>
            </a:r>
            <a:r>
              <a:rPr lang="en-US" sz="2800" b="1" u="sng" dirty="0" smtClean="0">
                <a:solidFill>
                  <a:srgbClr val="3366FF"/>
                </a:solidFill>
              </a:rPr>
              <a:t>Union</a:t>
            </a:r>
            <a:r>
              <a:rPr lang="en-US" sz="2800" b="1" dirty="0" smtClean="0">
                <a:solidFill>
                  <a:srgbClr val="3366FF"/>
                </a:solidFill>
              </a:rPr>
              <a:t> </a:t>
            </a:r>
            <a:r>
              <a:rPr lang="en-US" sz="2800" b="1" u="sng" dirty="0" smtClean="0">
                <a:solidFill>
                  <a:srgbClr val="3366FF"/>
                </a:solidFill>
              </a:rPr>
              <a:t>of</a:t>
            </a:r>
            <a:r>
              <a:rPr lang="en-US" sz="2800" b="1" dirty="0" smtClean="0">
                <a:solidFill>
                  <a:srgbClr val="3366FF"/>
                </a:solidFill>
              </a:rPr>
              <a:t> </a:t>
            </a:r>
            <a:r>
              <a:rPr lang="en-US" sz="2800" b="1" u="sng" dirty="0" smtClean="0">
                <a:solidFill>
                  <a:srgbClr val="3366FF"/>
                </a:solidFill>
              </a:rPr>
              <a:t>South</a:t>
            </a:r>
            <a:r>
              <a:rPr lang="en-US" sz="2800" b="1" dirty="0" smtClean="0">
                <a:solidFill>
                  <a:srgbClr val="3366FF"/>
                </a:solidFill>
              </a:rPr>
              <a:t> </a:t>
            </a:r>
            <a:r>
              <a:rPr lang="en-US" sz="2800" b="1" u="sng" dirty="0" smtClean="0">
                <a:solidFill>
                  <a:srgbClr val="3366FF"/>
                </a:solidFill>
              </a:rPr>
              <a:t>Africa</a:t>
            </a:r>
            <a:r>
              <a:rPr lang="en-US" sz="2800" dirty="0" smtClean="0"/>
              <a:t> in 1910</a:t>
            </a:r>
            <a:endParaRPr lang="en-US" sz="2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2000" y="2286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err="1">
                <a:solidFill>
                  <a:srgbClr val="000000"/>
                </a:solidFill>
                <a:latin typeface="Comic Sans MS" charset="0"/>
              </a:rPr>
              <a:t>Shaka</a:t>
            </a:r>
            <a:r>
              <a:rPr lang="en-US" sz="3600" b="1" dirty="0">
                <a:solidFill>
                  <a:srgbClr val="000000"/>
                </a:solidFill>
                <a:latin typeface="Comic Sans MS" charset="0"/>
              </a:rPr>
              <a:t> Zulu </a:t>
            </a:r>
            <a:r>
              <a:rPr lang="en-US" sz="2400" b="1" dirty="0">
                <a:solidFill>
                  <a:srgbClr val="000000"/>
                </a:solidFill>
                <a:latin typeface="Comic Sans MS" charset="0"/>
              </a:rPr>
              <a:t>(1785 – 1828)</a:t>
            </a:r>
          </a:p>
        </p:txBody>
      </p:sp>
      <p:pic>
        <p:nvPicPr>
          <p:cNvPr id="36867" name="Picture 3" descr="shaka"/>
          <p:cNvPicPr>
            <a:picLocks noChangeAspect="1" noChangeArrowheads="1"/>
          </p:cNvPicPr>
          <p:nvPr/>
        </p:nvPicPr>
        <p:blipFill>
          <a:blip r:embed="rId2"/>
          <a:srcRect/>
          <a:stretch>
            <a:fillRect/>
          </a:stretch>
        </p:blipFill>
        <p:spPr bwMode="auto">
          <a:xfrm>
            <a:off x="1524000" y="1143000"/>
            <a:ext cx="6172200" cy="534035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62000" y="365125"/>
            <a:ext cx="76962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000" b="1" dirty="0">
                <a:solidFill>
                  <a:srgbClr val="000000"/>
                </a:solidFill>
                <a:latin typeface="Comic Sans MS" charset="0"/>
              </a:rPr>
              <a:t>Diamond Mines</a:t>
            </a:r>
            <a:endParaRPr lang="en-US" b="1" dirty="0">
              <a:solidFill>
                <a:srgbClr val="000000"/>
              </a:solidFill>
              <a:latin typeface="Comic Sans MS" charset="0"/>
            </a:endParaRPr>
          </a:p>
        </p:txBody>
      </p:sp>
      <p:pic>
        <p:nvPicPr>
          <p:cNvPr id="44036" name="Picture 4" descr="map-Diamond Mines"/>
          <p:cNvPicPr>
            <a:picLocks noChangeAspect="1" noChangeArrowheads="1"/>
          </p:cNvPicPr>
          <p:nvPr/>
        </p:nvPicPr>
        <p:blipFill>
          <a:blip r:embed="rId2">
            <a:lum bright="-6000" contrast="12000"/>
          </a:blip>
          <a:srcRect/>
          <a:stretch>
            <a:fillRect/>
          </a:stretch>
        </p:blipFill>
        <p:spPr bwMode="auto">
          <a:xfrm>
            <a:off x="533400" y="1371600"/>
            <a:ext cx="4559300" cy="4800600"/>
          </a:xfrm>
          <a:prstGeom prst="rect">
            <a:avLst/>
          </a:prstGeom>
          <a:noFill/>
        </p:spPr>
      </p:pic>
      <p:sp>
        <p:nvSpPr>
          <p:cNvPr id="44037" name="Text Box 5"/>
          <p:cNvSpPr txBox="1">
            <a:spLocks noChangeArrowheads="1"/>
          </p:cNvSpPr>
          <p:nvPr/>
        </p:nvSpPr>
        <p:spPr bwMode="auto">
          <a:xfrm>
            <a:off x="5410200" y="4800600"/>
            <a:ext cx="3352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a:solidFill>
                  <a:srgbClr val="FFFFBD"/>
                </a:solidFill>
                <a:latin typeface="Comic Sans MS" charset="0"/>
              </a:rPr>
              <a:t>Raw Diamonds</a:t>
            </a:r>
          </a:p>
        </p:txBody>
      </p:sp>
      <p:pic>
        <p:nvPicPr>
          <p:cNvPr id="44038" name="Picture 6" descr="Raw Diamonds"/>
          <p:cNvPicPr>
            <a:picLocks noChangeAspect="1" noChangeArrowheads="1"/>
          </p:cNvPicPr>
          <p:nvPr/>
        </p:nvPicPr>
        <p:blipFill>
          <a:blip r:embed="rId3">
            <a:lum contrast="6000"/>
          </a:blip>
          <a:srcRect r="3371" b="6587"/>
          <a:stretch>
            <a:fillRect/>
          </a:stretch>
        </p:blipFill>
        <p:spPr bwMode="auto">
          <a:xfrm>
            <a:off x="5410200" y="2743200"/>
            <a:ext cx="3276600" cy="1981200"/>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8"/>
            <a:ext cx="9144000" cy="4830554"/>
          </a:xfrm>
        </p:spPr>
        <p:txBody>
          <a:bodyPr/>
          <a:lstStyle/>
          <a:p>
            <a:pPr lvl="0">
              <a:buFont typeface="+mj-lt"/>
              <a:buAutoNum type="arabicPeriod" startAt="6"/>
            </a:pPr>
            <a:r>
              <a:rPr lang="en-US" sz="2800" b="1" dirty="0" smtClean="0"/>
              <a:t>Legacy of Colonial Rule</a:t>
            </a:r>
            <a:endParaRPr lang="en-US" dirty="0" smtClean="0"/>
          </a:p>
          <a:p>
            <a:pPr lvl="1">
              <a:buFont typeface="+mj-lt"/>
              <a:buAutoNum type="alphaLcPeriod"/>
            </a:pPr>
            <a:r>
              <a:rPr lang="en-US" sz="2800" b="1" dirty="0" smtClean="0"/>
              <a:t>Negative Effects</a:t>
            </a:r>
            <a:endParaRPr lang="en-US" sz="2400" dirty="0" smtClean="0"/>
          </a:p>
          <a:p>
            <a:pPr marL="1428750" lvl="2" indent="-514350">
              <a:buFont typeface="+mj-lt"/>
              <a:buAutoNum type="romanLcPeriod"/>
            </a:pPr>
            <a:r>
              <a:rPr lang="en-US" sz="2400" dirty="0" smtClean="0"/>
              <a:t>Africans </a:t>
            </a:r>
            <a:r>
              <a:rPr lang="en-US" sz="2400" b="1" u="sng" dirty="0" smtClean="0">
                <a:solidFill>
                  <a:srgbClr val="3366FF"/>
                </a:solidFill>
              </a:rPr>
              <a:t>lost</a:t>
            </a:r>
            <a:r>
              <a:rPr lang="en-US" sz="2400" b="1" dirty="0" smtClean="0">
                <a:solidFill>
                  <a:srgbClr val="3366FF"/>
                </a:solidFill>
              </a:rPr>
              <a:t> </a:t>
            </a:r>
            <a:r>
              <a:rPr lang="en-US" sz="2400" b="1" u="sng" dirty="0" smtClean="0">
                <a:solidFill>
                  <a:srgbClr val="3366FF"/>
                </a:solidFill>
              </a:rPr>
              <a:t>control</a:t>
            </a:r>
            <a:r>
              <a:rPr lang="en-US" sz="2400" dirty="0" smtClean="0"/>
              <a:t> of their lands and their </a:t>
            </a:r>
            <a:r>
              <a:rPr lang="en-US" sz="2400" b="1" u="sng" dirty="0" smtClean="0">
                <a:solidFill>
                  <a:srgbClr val="3366FF"/>
                </a:solidFill>
              </a:rPr>
              <a:t>independence</a:t>
            </a:r>
            <a:endParaRPr lang="en-US" b="1" u="sng" dirty="0" smtClean="0">
              <a:solidFill>
                <a:srgbClr val="3366FF"/>
              </a:solidFill>
            </a:endParaRPr>
          </a:p>
          <a:p>
            <a:pPr marL="1428750" lvl="2" indent="-514350">
              <a:buFont typeface="+mj-lt"/>
              <a:buAutoNum type="romanLcPeriod"/>
            </a:pPr>
            <a:r>
              <a:rPr lang="en-US" sz="2400" dirty="0" smtClean="0"/>
              <a:t>Many </a:t>
            </a:r>
            <a:r>
              <a:rPr lang="en-US" sz="2400" b="1" u="sng" dirty="0" smtClean="0">
                <a:solidFill>
                  <a:srgbClr val="3366FF"/>
                </a:solidFill>
              </a:rPr>
              <a:t>died</a:t>
            </a:r>
            <a:r>
              <a:rPr lang="en-US" sz="2400" dirty="0" smtClean="0"/>
              <a:t> of </a:t>
            </a:r>
            <a:r>
              <a:rPr lang="en-US" sz="2400" b="1" u="sng" dirty="0" smtClean="0">
                <a:solidFill>
                  <a:srgbClr val="3366FF"/>
                </a:solidFill>
              </a:rPr>
              <a:t>smallpox</a:t>
            </a:r>
            <a:endParaRPr lang="en-US" b="1" u="sng" dirty="0" smtClean="0">
              <a:solidFill>
                <a:srgbClr val="3366FF"/>
              </a:solidFill>
            </a:endParaRPr>
          </a:p>
          <a:p>
            <a:pPr marL="1428750" lvl="2" indent="-514350">
              <a:buFont typeface="+mj-lt"/>
              <a:buAutoNum type="romanLcPeriod"/>
            </a:pPr>
            <a:r>
              <a:rPr lang="en-US" sz="2400" dirty="0" smtClean="0"/>
              <a:t>Thousands </a:t>
            </a:r>
            <a:r>
              <a:rPr lang="en-US" sz="2400" b="1" u="sng" dirty="0" smtClean="0">
                <a:solidFill>
                  <a:srgbClr val="3366FF"/>
                </a:solidFill>
              </a:rPr>
              <a:t>died</a:t>
            </a:r>
            <a:r>
              <a:rPr lang="en-US" sz="2400" b="1" dirty="0" smtClean="0">
                <a:solidFill>
                  <a:srgbClr val="3366FF"/>
                </a:solidFill>
              </a:rPr>
              <a:t> </a:t>
            </a:r>
            <a:r>
              <a:rPr lang="en-US" sz="2400" b="1" u="sng" dirty="0" smtClean="0">
                <a:solidFill>
                  <a:srgbClr val="3366FF"/>
                </a:solidFill>
              </a:rPr>
              <a:t>resisting</a:t>
            </a:r>
            <a:r>
              <a:rPr lang="en-US" sz="2400" dirty="0" smtClean="0"/>
              <a:t> European rule</a:t>
            </a:r>
            <a:endParaRPr lang="en-US" dirty="0" smtClean="0"/>
          </a:p>
          <a:p>
            <a:pPr marL="1428750" lvl="2" indent="-514350">
              <a:buFont typeface="+mj-lt"/>
              <a:buAutoNum type="romanLcPeriod"/>
            </a:pPr>
            <a:r>
              <a:rPr lang="en-US" sz="2400" dirty="0" smtClean="0"/>
              <a:t>Traditional </a:t>
            </a:r>
            <a:r>
              <a:rPr lang="en-US" sz="2400" b="1" u="sng" dirty="0" smtClean="0">
                <a:solidFill>
                  <a:srgbClr val="3366FF"/>
                </a:solidFill>
              </a:rPr>
              <a:t>culture</a:t>
            </a:r>
            <a:r>
              <a:rPr lang="en-US" sz="2400" b="1" dirty="0" smtClean="0">
                <a:solidFill>
                  <a:srgbClr val="3366FF"/>
                </a:solidFill>
              </a:rPr>
              <a:t> </a:t>
            </a:r>
            <a:r>
              <a:rPr lang="en-US" sz="2400" b="1" u="sng" dirty="0" smtClean="0">
                <a:solidFill>
                  <a:srgbClr val="3366FF"/>
                </a:solidFill>
              </a:rPr>
              <a:t>broke-down</a:t>
            </a:r>
            <a:endParaRPr lang="en-US" b="1" u="sng" dirty="0" smtClean="0">
              <a:solidFill>
                <a:srgbClr val="3366FF"/>
              </a:solidFill>
            </a:endParaRPr>
          </a:p>
          <a:p>
            <a:pPr marL="1428750" lvl="2" indent="-514350">
              <a:buFont typeface="+mj-lt"/>
              <a:buAutoNum type="romanLcPeriod"/>
            </a:pPr>
            <a:r>
              <a:rPr lang="en-US" sz="2400" b="1" u="sng" dirty="0" smtClean="0">
                <a:solidFill>
                  <a:srgbClr val="3366FF"/>
                </a:solidFill>
              </a:rPr>
              <a:t>Division</a:t>
            </a:r>
            <a:r>
              <a:rPr lang="en-US" sz="2400" dirty="0" smtClean="0"/>
              <a:t> of Africa </a:t>
            </a:r>
            <a:r>
              <a:rPr lang="en-US" sz="2400" b="1" u="sng" dirty="0" smtClean="0">
                <a:solidFill>
                  <a:srgbClr val="3366FF"/>
                </a:solidFill>
              </a:rPr>
              <a:t>combined</a:t>
            </a:r>
            <a:r>
              <a:rPr lang="en-US" sz="2400" dirty="0" smtClean="0"/>
              <a:t> or unnaturally </a:t>
            </a:r>
            <a:r>
              <a:rPr lang="en-US" sz="2400" b="1" u="sng" dirty="0" smtClean="0">
                <a:solidFill>
                  <a:srgbClr val="3366FF"/>
                </a:solidFill>
              </a:rPr>
              <a:t>divided</a:t>
            </a:r>
            <a:r>
              <a:rPr lang="en-US" sz="2400" dirty="0" smtClean="0"/>
              <a:t> groups</a:t>
            </a:r>
            <a:endParaRPr lang="en-US" dirty="0" smtClean="0"/>
          </a:p>
          <a:p>
            <a:pPr marL="1428750" lvl="2" indent="-514350">
              <a:buFont typeface="+mj-lt"/>
              <a:buAutoNum type="romanLcPeriod"/>
            </a:pPr>
            <a:r>
              <a:rPr lang="en-US" sz="2400" dirty="0" smtClean="0"/>
              <a:t>Valuable goods such as </a:t>
            </a:r>
            <a:r>
              <a:rPr lang="en-US" sz="2400" b="1" u="sng" dirty="0" smtClean="0">
                <a:solidFill>
                  <a:srgbClr val="3366FF"/>
                </a:solidFill>
              </a:rPr>
              <a:t>gold</a:t>
            </a:r>
            <a:r>
              <a:rPr lang="en-US" sz="2400" dirty="0" smtClean="0"/>
              <a:t>, salt, and </a:t>
            </a:r>
            <a:r>
              <a:rPr lang="en-US" sz="2400" b="1" u="sng" dirty="0" smtClean="0">
                <a:solidFill>
                  <a:srgbClr val="3366FF"/>
                </a:solidFill>
              </a:rPr>
              <a:t>diamonds</a:t>
            </a:r>
            <a:r>
              <a:rPr lang="en-US" sz="2400" dirty="0" smtClean="0"/>
              <a:t> were taken out of the continent as well as the </a:t>
            </a:r>
            <a:r>
              <a:rPr lang="en-US" sz="2400" b="1" u="sng" dirty="0" smtClean="0">
                <a:solidFill>
                  <a:srgbClr val="3366FF"/>
                </a:solidFill>
              </a:rPr>
              <a:t>profit</a:t>
            </a:r>
            <a:r>
              <a:rPr lang="en-US" sz="2400" dirty="0" smtClean="0"/>
              <a:t> that was made </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307474" y="1735138"/>
            <a:ext cx="9451474" cy="4056062"/>
          </a:xfrm>
        </p:spPr>
        <p:txBody>
          <a:bodyPr/>
          <a:lstStyle/>
          <a:p>
            <a:pPr lvl="1">
              <a:buFont typeface="+mj-lt"/>
              <a:buAutoNum type="alphaLcPeriod" startAt="2"/>
            </a:pPr>
            <a:r>
              <a:rPr lang="en-US" sz="2800" b="1" dirty="0" smtClean="0"/>
              <a:t>Positive Effects</a:t>
            </a:r>
            <a:endParaRPr lang="en-US" sz="2400" dirty="0" smtClean="0"/>
          </a:p>
          <a:p>
            <a:pPr marL="1428750" lvl="2" indent="-514350">
              <a:buFont typeface="+mj-lt"/>
              <a:buAutoNum type="romanLcPeriod"/>
            </a:pPr>
            <a:r>
              <a:rPr lang="en-US" sz="2800" dirty="0" smtClean="0"/>
              <a:t>Reduced </a:t>
            </a:r>
            <a:r>
              <a:rPr lang="en-US" sz="2800" b="1" u="sng" dirty="0" smtClean="0">
                <a:solidFill>
                  <a:srgbClr val="3366FF"/>
                </a:solidFill>
              </a:rPr>
              <a:t>local</a:t>
            </a:r>
            <a:r>
              <a:rPr lang="en-US" sz="2800" b="1" dirty="0" smtClean="0">
                <a:solidFill>
                  <a:srgbClr val="3366FF"/>
                </a:solidFill>
              </a:rPr>
              <a:t> </a:t>
            </a:r>
            <a:r>
              <a:rPr lang="en-US" sz="2800" b="1" u="sng" dirty="0" smtClean="0">
                <a:solidFill>
                  <a:srgbClr val="3366FF"/>
                </a:solidFill>
              </a:rPr>
              <a:t>warfare</a:t>
            </a:r>
          </a:p>
          <a:p>
            <a:pPr marL="1428750" lvl="2" indent="-514350">
              <a:buFont typeface="+mj-lt"/>
              <a:buAutoNum type="romanLcPeriod"/>
            </a:pPr>
            <a:r>
              <a:rPr lang="en-US" sz="2800" b="1" u="sng" dirty="0" smtClean="0">
                <a:solidFill>
                  <a:srgbClr val="3366FF"/>
                </a:solidFill>
              </a:rPr>
              <a:t>Sanitation</a:t>
            </a:r>
            <a:r>
              <a:rPr lang="en-US" sz="2800" dirty="0" smtClean="0"/>
              <a:t> was provided; </a:t>
            </a:r>
            <a:r>
              <a:rPr lang="en-US" sz="2800" b="1" u="sng" dirty="0" smtClean="0">
                <a:solidFill>
                  <a:srgbClr val="3366FF"/>
                </a:solidFill>
              </a:rPr>
              <a:t>hospitals</a:t>
            </a:r>
            <a:r>
              <a:rPr lang="en-US" sz="2800" dirty="0" smtClean="0"/>
              <a:t> &amp; </a:t>
            </a:r>
            <a:r>
              <a:rPr lang="en-US" sz="2800" b="1" u="sng" dirty="0" smtClean="0">
                <a:solidFill>
                  <a:srgbClr val="3366FF"/>
                </a:solidFill>
              </a:rPr>
              <a:t>schools</a:t>
            </a:r>
            <a:r>
              <a:rPr lang="en-US" sz="2800" dirty="0" smtClean="0"/>
              <a:t> built</a:t>
            </a:r>
          </a:p>
          <a:p>
            <a:pPr marL="1428750" lvl="2" indent="-514350">
              <a:buFont typeface="+mj-lt"/>
              <a:buAutoNum type="romanLcPeriod"/>
            </a:pPr>
            <a:r>
              <a:rPr lang="en-US" sz="2800" b="1" u="sng" dirty="0" smtClean="0">
                <a:solidFill>
                  <a:srgbClr val="3366FF"/>
                </a:solidFill>
              </a:rPr>
              <a:t>Life</a:t>
            </a:r>
            <a:r>
              <a:rPr lang="en-US" sz="2800" dirty="0" smtClean="0"/>
              <a:t> </a:t>
            </a:r>
            <a:r>
              <a:rPr lang="en-US" sz="2800" b="1" u="sng" dirty="0" smtClean="0">
                <a:solidFill>
                  <a:srgbClr val="3366FF"/>
                </a:solidFill>
              </a:rPr>
              <a:t>spans</a:t>
            </a:r>
            <a:r>
              <a:rPr lang="en-US" sz="2800" dirty="0" smtClean="0"/>
              <a:t> and </a:t>
            </a:r>
            <a:r>
              <a:rPr lang="en-US" sz="2800" b="1" u="sng" dirty="0" smtClean="0">
                <a:solidFill>
                  <a:srgbClr val="3366FF"/>
                </a:solidFill>
              </a:rPr>
              <a:t>literacy</a:t>
            </a:r>
            <a:r>
              <a:rPr lang="en-US" sz="2800" dirty="0" smtClean="0"/>
              <a:t> rates increased</a:t>
            </a:r>
          </a:p>
          <a:p>
            <a:pPr marL="1428750" lvl="2" indent="-514350">
              <a:buFont typeface="+mj-lt"/>
              <a:buAutoNum type="romanLcPeriod"/>
            </a:pPr>
            <a:r>
              <a:rPr lang="en-US" sz="2400" b="1" u="sng" dirty="0" smtClean="0">
                <a:solidFill>
                  <a:srgbClr val="3366FF"/>
                </a:solidFill>
              </a:rPr>
              <a:t>Railroads</a:t>
            </a:r>
            <a:r>
              <a:rPr lang="en-US" sz="2400" dirty="0" smtClean="0"/>
              <a:t>, </a:t>
            </a:r>
            <a:r>
              <a:rPr lang="en-US" sz="2400" b="1" u="sng" dirty="0" smtClean="0">
                <a:solidFill>
                  <a:srgbClr val="3366FF"/>
                </a:solidFill>
              </a:rPr>
              <a:t>dams</a:t>
            </a:r>
            <a:r>
              <a:rPr lang="en-US" sz="2400" dirty="0" smtClean="0"/>
              <a:t>, and telephone/telegraph wires were built; mostly benefitted </a:t>
            </a:r>
            <a:r>
              <a:rPr lang="en-US" sz="2400" b="1" u="sng" dirty="0" smtClean="0">
                <a:solidFill>
                  <a:srgbClr val="3366FF"/>
                </a:solidFill>
              </a:rPr>
              <a:t>Europeans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511" y="602595"/>
            <a:ext cx="7507073" cy="773822"/>
          </a:xfrm>
        </p:spPr>
        <p:txBody>
          <a:bodyPr/>
          <a:lstStyle/>
          <a:p>
            <a:r>
              <a:rPr lang="en-US" b="1" dirty="0" smtClean="0"/>
              <a:t>Imperialism to Independence</a:t>
            </a:r>
            <a:endParaRPr lang="en-US" dirty="0"/>
          </a:p>
        </p:txBody>
      </p:sp>
      <p:sp>
        <p:nvSpPr>
          <p:cNvPr id="3" name="Subtitle 2"/>
          <p:cNvSpPr>
            <a:spLocks noGrp="1"/>
          </p:cNvSpPr>
          <p:nvPr>
            <p:ph type="subTitle" idx="1"/>
          </p:nvPr>
        </p:nvSpPr>
        <p:spPr>
          <a:xfrm>
            <a:off x="2809810" y="1376417"/>
            <a:ext cx="4095083" cy="1174088"/>
          </a:xfrm>
        </p:spPr>
        <p:txBody>
          <a:bodyPr/>
          <a:lstStyle/>
          <a:p>
            <a:endParaRPr lang="en-US" dirty="0"/>
          </a:p>
        </p:txBody>
      </p:sp>
      <p:pic>
        <p:nvPicPr>
          <p:cNvPr id="4" name="Picture 3"/>
          <p:cNvPicPr>
            <a:picLocks noChangeAspect="1"/>
          </p:cNvPicPr>
          <p:nvPr/>
        </p:nvPicPr>
        <p:blipFill>
          <a:blip r:embed="rId2"/>
          <a:stretch>
            <a:fillRect/>
          </a:stretch>
        </p:blipFill>
        <p:spPr>
          <a:xfrm>
            <a:off x="2809810" y="1376417"/>
            <a:ext cx="3941596" cy="51700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0" y="2286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a:solidFill>
                  <a:srgbClr val="FF9933"/>
                </a:solidFill>
                <a:latin typeface="Comic Sans MS" charset="0"/>
              </a:rPr>
              <a:t>African Trade [15c-17c]</a:t>
            </a:r>
          </a:p>
        </p:txBody>
      </p:sp>
      <p:pic>
        <p:nvPicPr>
          <p:cNvPr id="13315" name="Picture 3" descr="Map-AfricanTrade_1450-1600"/>
          <p:cNvPicPr>
            <a:picLocks noGrp="1" noChangeAspect="1" noChangeArrowheads="1"/>
          </p:cNvPicPr>
          <p:nvPr>
            <p:ph/>
          </p:nvPr>
        </p:nvPicPr>
        <p:blipFill>
          <a:blip r:embed="rId2">
            <a:lum bright="-6000" contrast="18000"/>
          </a:blip>
          <a:srcRect/>
          <a:stretch>
            <a:fillRect/>
          </a:stretch>
        </p:blipFill>
        <p:spPr>
          <a:xfrm>
            <a:off x="1143000" y="1104900"/>
            <a:ext cx="7162800" cy="5372100"/>
          </a:xfrm>
          <a:noFill/>
          <a:ln>
            <a:solidFill>
              <a:srgbClr val="FF99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762000" y="334963"/>
            <a:ext cx="7696200" cy="57943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a:solidFill>
                  <a:srgbClr val="FF9933"/>
                </a:solidFill>
                <a:latin typeface="Comic Sans MS" charset="0"/>
              </a:rPr>
              <a:t>Pre-19c European Trade with Africa</a:t>
            </a:r>
          </a:p>
        </p:txBody>
      </p:sp>
      <p:pic>
        <p:nvPicPr>
          <p:cNvPr id="8198" name="Picture 6"/>
          <p:cNvPicPr>
            <a:picLocks noChangeAspect="1" noChangeArrowheads="1"/>
          </p:cNvPicPr>
          <p:nvPr/>
        </p:nvPicPr>
        <p:blipFill>
          <a:blip r:embed="rId2">
            <a:lum contrast="6000"/>
          </a:blip>
          <a:srcRect/>
          <a:stretch>
            <a:fillRect/>
          </a:stretch>
        </p:blipFill>
        <p:spPr bwMode="auto">
          <a:xfrm>
            <a:off x="609600" y="1219200"/>
            <a:ext cx="7950200" cy="5268913"/>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53" y="503238"/>
            <a:ext cx="8565763" cy="868362"/>
          </a:xfrm>
        </p:spPr>
        <p:txBody>
          <a:bodyPr/>
          <a:lstStyle/>
          <a:p>
            <a:r>
              <a:rPr lang="en-US" b="1" dirty="0" smtClean="0"/>
              <a:t>The Age of Imperialism in Africa</a:t>
            </a:r>
            <a:r>
              <a:rPr lang="en-US" dirty="0" smtClean="0"/>
              <a:t> </a:t>
            </a:r>
            <a:endParaRPr lang="en-US" dirty="0"/>
          </a:p>
        </p:txBody>
      </p:sp>
      <p:sp>
        <p:nvSpPr>
          <p:cNvPr id="3" name="Content Placeholder 2"/>
          <p:cNvSpPr>
            <a:spLocks noGrp="1"/>
          </p:cNvSpPr>
          <p:nvPr>
            <p:ph idx="1"/>
          </p:nvPr>
        </p:nvSpPr>
        <p:spPr>
          <a:xfrm>
            <a:off x="0" y="1735138"/>
            <a:ext cx="9144000" cy="4056062"/>
          </a:xfrm>
        </p:spPr>
        <p:txBody>
          <a:bodyPr/>
          <a:lstStyle/>
          <a:p>
            <a:pPr lvl="0">
              <a:buFont typeface="+mj-lt"/>
              <a:buAutoNum type="arabicPeriod"/>
            </a:pPr>
            <a:r>
              <a:rPr lang="en-US" sz="3200" b="1" dirty="0" smtClean="0"/>
              <a:t>Setting the Stage: Layers of History</a:t>
            </a:r>
            <a:endParaRPr lang="en-US" sz="2800" dirty="0" smtClean="0"/>
          </a:p>
          <a:p>
            <a:pPr lvl="1">
              <a:buFont typeface="+mj-lt"/>
              <a:buAutoNum type="alphaLcPeriod"/>
            </a:pPr>
            <a:r>
              <a:rPr lang="en-US" sz="2800" dirty="0" smtClean="0"/>
              <a:t>Ancient </a:t>
            </a:r>
            <a:r>
              <a:rPr lang="en-US" sz="2800" b="1" u="sng" dirty="0" smtClean="0">
                <a:solidFill>
                  <a:srgbClr val="3366FF"/>
                </a:solidFill>
              </a:rPr>
              <a:t>Egyptians</a:t>
            </a:r>
            <a:r>
              <a:rPr lang="en-US" sz="2800" dirty="0" smtClean="0"/>
              <a:t> and </a:t>
            </a:r>
            <a:r>
              <a:rPr lang="en-US" sz="2800" b="1" u="sng" dirty="0" smtClean="0">
                <a:solidFill>
                  <a:srgbClr val="3366FF"/>
                </a:solidFill>
              </a:rPr>
              <a:t>Nubians</a:t>
            </a:r>
            <a:r>
              <a:rPr lang="en-US" sz="2800" dirty="0" smtClean="0"/>
              <a:t> in the north left Africa with impressive </a:t>
            </a:r>
            <a:r>
              <a:rPr lang="en-US" sz="2800" b="1" u="sng" dirty="0" smtClean="0">
                <a:solidFill>
                  <a:srgbClr val="3366FF"/>
                </a:solidFill>
              </a:rPr>
              <a:t>ruins</a:t>
            </a:r>
          </a:p>
          <a:p>
            <a:pPr lvl="1">
              <a:buFont typeface="+mj-lt"/>
              <a:buAutoNum type="alphaLcPeriod"/>
            </a:pPr>
            <a:r>
              <a:rPr lang="en-US" sz="2800" dirty="0" smtClean="0"/>
              <a:t>Rule by the </a:t>
            </a:r>
            <a:r>
              <a:rPr lang="en-US" sz="2800" b="1" u="sng" dirty="0" smtClean="0">
                <a:solidFill>
                  <a:srgbClr val="3366FF"/>
                </a:solidFill>
              </a:rPr>
              <a:t>Persians</a:t>
            </a:r>
            <a:r>
              <a:rPr lang="en-US" sz="2800" dirty="0" smtClean="0"/>
              <a:t> and </a:t>
            </a:r>
            <a:r>
              <a:rPr lang="en-US" sz="2800" b="1" u="sng" dirty="0" smtClean="0">
                <a:solidFill>
                  <a:srgbClr val="3366FF"/>
                </a:solidFill>
              </a:rPr>
              <a:t>Greeks</a:t>
            </a:r>
            <a:r>
              <a:rPr lang="en-US" sz="2800" dirty="0" smtClean="0"/>
              <a:t> spread culture</a:t>
            </a:r>
          </a:p>
          <a:p>
            <a:pPr lvl="1">
              <a:buFont typeface="+mj-lt"/>
              <a:buAutoNum type="alphaLcPeriod"/>
            </a:pPr>
            <a:r>
              <a:rPr lang="en-US" sz="2800" dirty="0" smtClean="0"/>
              <a:t>The </a:t>
            </a:r>
            <a:r>
              <a:rPr lang="en-US" sz="2800" b="1" u="sng" dirty="0" smtClean="0">
                <a:solidFill>
                  <a:srgbClr val="3366FF"/>
                </a:solidFill>
              </a:rPr>
              <a:t>Ottoman</a:t>
            </a:r>
            <a:r>
              <a:rPr lang="en-US" sz="2800" dirty="0" smtClean="0"/>
              <a:t> Empire brought </a:t>
            </a:r>
            <a:r>
              <a:rPr lang="en-US" sz="2800" b="1" u="sng" dirty="0" smtClean="0">
                <a:solidFill>
                  <a:srgbClr val="3366FF"/>
                </a:solidFill>
              </a:rPr>
              <a:t>Islam</a:t>
            </a:r>
          </a:p>
          <a:p>
            <a:pPr lvl="1">
              <a:buFont typeface="+mj-lt"/>
              <a:buAutoNum type="alphaLcPeriod"/>
            </a:pPr>
            <a:r>
              <a:rPr lang="en-US" sz="2800" dirty="0" smtClean="0"/>
              <a:t>The </a:t>
            </a:r>
            <a:r>
              <a:rPr lang="en-US" sz="2800" b="1" u="sng" dirty="0" smtClean="0">
                <a:solidFill>
                  <a:srgbClr val="3366FF"/>
                </a:solidFill>
              </a:rPr>
              <a:t>Roman</a:t>
            </a:r>
            <a:r>
              <a:rPr lang="en-US" sz="2800" b="1" dirty="0" smtClean="0">
                <a:solidFill>
                  <a:srgbClr val="3366FF"/>
                </a:solidFill>
              </a:rPr>
              <a:t> </a:t>
            </a:r>
            <a:r>
              <a:rPr lang="en-US" sz="2800" b="1" u="sng" dirty="0" smtClean="0">
                <a:solidFill>
                  <a:srgbClr val="3366FF"/>
                </a:solidFill>
              </a:rPr>
              <a:t>Empire</a:t>
            </a:r>
            <a:r>
              <a:rPr lang="en-US" sz="2800" dirty="0" smtClean="0"/>
              <a:t> controlled northern Africa after the defeat of Carthage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Line 7"/>
          <p:cNvSpPr>
            <a:spLocks noChangeShapeType="1"/>
          </p:cNvSpPr>
          <p:nvPr/>
        </p:nvSpPr>
        <p:spPr bwMode="auto">
          <a:xfrm flipH="1" flipV="1">
            <a:off x="2133600" y="1981200"/>
            <a:ext cx="1143000" cy="6858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68" name="Oval 8"/>
          <p:cNvSpPr>
            <a:spLocks noChangeArrowheads="1"/>
          </p:cNvSpPr>
          <p:nvPr/>
        </p:nvSpPr>
        <p:spPr bwMode="auto">
          <a:xfrm>
            <a:off x="762000" y="12192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Industrial</a:t>
            </a:r>
          </a:p>
          <a:p>
            <a:r>
              <a:rPr lang="en-US" sz="1600" b="1">
                <a:latin typeface="Comic Sans MS" charset="0"/>
              </a:rPr>
              <a:t>Revolution</a:t>
            </a:r>
          </a:p>
        </p:txBody>
      </p:sp>
      <p:sp>
        <p:nvSpPr>
          <p:cNvPr id="40969" name="Line 9"/>
          <p:cNvSpPr>
            <a:spLocks noChangeShapeType="1"/>
          </p:cNvSpPr>
          <p:nvPr/>
        </p:nvSpPr>
        <p:spPr bwMode="auto">
          <a:xfrm flipV="1">
            <a:off x="2057400" y="1219200"/>
            <a:ext cx="762000" cy="152400"/>
          </a:xfrm>
          <a:prstGeom prst="line">
            <a:avLst/>
          </a:prstGeom>
          <a:noFill/>
          <a:ln w="9525">
            <a:solidFill>
              <a:srgbClr val="00CC00"/>
            </a:solidFill>
            <a:round/>
            <a:headEnd/>
            <a:tailEnd type="triangle" w="med" len="med"/>
          </a:ln>
          <a:effectLst>
            <a:prstShdw prst="shdw17" dist="17961" dir="2700000">
              <a:srgbClr val="00CC00">
                <a:gamma/>
                <a:shade val="60000"/>
                <a:invGamma/>
                <a:alpha val="74998"/>
              </a:srgbClr>
            </a:prstShdw>
          </a:effectLst>
        </p:spPr>
        <p:txBody>
          <a:bodyPr wrap="none" anchor="ctr">
            <a:prstTxWarp prst="textNoShape">
              <a:avLst/>
            </a:prstTxWarp>
          </a:bodyPr>
          <a:lstStyle/>
          <a:p>
            <a:endParaRPr lang="en-US"/>
          </a:p>
        </p:txBody>
      </p:sp>
      <p:sp>
        <p:nvSpPr>
          <p:cNvPr id="40970" name="Oval 10"/>
          <p:cNvSpPr>
            <a:spLocks noChangeArrowheads="1"/>
          </p:cNvSpPr>
          <p:nvPr/>
        </p:nvSpPr>
        <p:spPr bwMode="auto">
          <a:xfrm>
            <a:off x="2819400" y="762000"/>
            <a:ext cx="1219200" cy="990600"/>
          </a:xfrm>
          <a:prstGeom prst="ellipse">
            <a:avLst/>
          </a:prstGeom>
          <a:solidFill>
            <a:srgbClr val="FFBF7F"/>
          </a:solidFill>
          <a:ln w="9525">
            <a:noFill/>
            <a:round/>
            <a:headEnd/>
            <a:tailEnd/>
          </a:ln>
          <a:effectLst>
            <a:prstShdw prst="shdw17" dist="17961" dir="2700000">
              <a:srgbClr val="FFBF7F">
                <a:gamma/>
                <a:shade val="60000"/>
                <a:invGamma/>
                <a:alpha val="74998"/>
              </a:srgbClr>
            </a:prstShdw>
          </a:effectLst>
        </p:spPr>
        <p:txBody>
          <a:bodyPr wrap="none" anchor="ctr">
            <a:prstTxWarp prst="textNoShape">
              <a:avLst/>
            </a:prstTxWarp>
          </a:bodyPr>
          <a:lstStyle/>
          <a:p>
            <a:r>
              <a:rPr lang="en-US" sz="1400" b="1">
                <a:latin typeface="Comic Sans MS" charset="0"/>
              </a:rPr>
              <a:t>Source for</a:t>
            </a:r>
          </a:p>
          <a:p>
            <a:r>
              <a:rPr lang="en-US" sz="1400" b="1">
                <a:latin typeface="Comic Sans MS" charset="0"/>
              </a:rPr>
              <a:t>Raw</a:t>
            </a:r>
          </a:p>
          <a:p>
            <a:r>
              <a:rPr lang="en-US" sz="1400" b="1">
                <a:latin typeface="Comic Sans MS" charset="0"/>
              </a:rPr>
              <a:t>Materials</a:t>
            </a:r>
          </a:p>
        </p:txBody>
      </p:sp>
      <p:sp>
        <p:nvSpPr>
          <p:cNvPr id="40971" name="Line 11"/>
          <p:cNvSpPr>
            <a:spLocks noChangeShapeType="1"/>
          </p:cNvSpPr>
          <p:nvPr/>
        </p:nvSpPr>
        <p:spPr bwMode="auto">
          <a:xfrm>
            <a:off x="1524000" y="2286000"/>
            <a:ext cx="152400" cy="457200"/>
          </a:xfrm>
          <a:prstGeom prst="line">
            <a:avLst/>
          </a:prstGeom>
          <a:noFill/>
          <a:ln w="9525">
            <a:solidFill>
              <a:srgbClr val="00CC00"/>
            </a:solidFill>
            <a:round/>
            <a:headEnd/>
            <a:tailEnd type="triangle" w="med" len="med"/>
          </a:ln>
          <a:effectLst>
            <a:prstShdw prst="shdw17" dist="17961" dir="2700000">
              <a:srgbClr val="00CC00">
                <a:gamma/>
                <a:shade val="60000"/>
                <a:invGamma/>
                <a:alpha val="74998"/>
              </a:srgbClr>
            </a:prstShdw>
          </a:effectLst>
        </p:spPr>
        <p:txBody>
          <a:bodyPr wrap="none" anchor="ctr">
            <a:prstTxWarp prst="textNoShape">
              <a:avLst/>
            </a:prstTxWarp>
          </a:bodyPr>
          <a:lstStyle/>
          <a:p>
            <a:endParaRPr lang="en-US"/>
          </a:p>
        </p:txBody>
      </p:sp>
      <p:sp>
        <p:nvSpPr>
          <p:cNvPr id="40972" name="Oval 12"/>
          <p:cNvSpPr>
            <a:spLocks noChangeArrowheads="1"/>
          </p:cNvSpPr>
          <p:nvPr/>
        </p:nvSpPr>
        <p:spPr bwMode="auto">
          <a:xfrm>
            <a:off x="1295400" y="2667000"/>
            <a:ext cx="1219200" cy="990600"/>
          </a:xfrm>
          <a:prstGeom prst="ellipse">
            <a:avLst/>
          </a:prstGeom>
          <a:solidFill>
            <a:srgbClr val="FFBF7F"/>
          </a:solidFill>
          <a:ln w="9525">
            <a:noFill/>
            <a:round/>
            <a:headEnd/>
            <a:tailEnd/>
          </a:ln>
          <a:effectLst>
            <a:prstShdw prst="shdw17" dist="17961" dir="2700000">
              <a:srgbClr val="FFBF7F">
                <a:gamma/>
                <a:shade val="60000"/>
                <a:invGamma/>
                <a:alpha val="74998"/>
              </a:srgbClr>
            </a:prstShdw>
          </a:effectLst>
        </p:spPr>
        <p:txBody>
          <a:bodyPr wrap="none" anchor="ctr">
            <a:prstTxWarp prst="textNoShape">
              <a:avLst/>
            </a:prstTxWarp>
          </a:bodyPr>
          <a:lstStyle/>
          <a:p>
            <a:r>
              <a:rPr lang="en-US" sz="1400" b="1">
                <a:latin typeface="Comic Sans MS" charset="0"/>
              </a:rPr>
              <a:t>Markets for</a:t>
            </a:r>
            <a:br>
              <a:rPr lang="en-US" sz="1400" b="1">
                <a:latin typeface="Comic Sans MS" charset="0"/>
              </a:rPr>
            </a:br>
            <a:r>
              <a:rPr lang="en-US" sz="1400" b="1">
                <a:latin typeface="Comic Sans MS" charset="0"/>
              </a:rPr>
              <a:t>Finished</a:t>
            </a:r>
            <a:br>
              <a:rPr lang="en-US" sz="1400" b="1">
                <a:latin typeface="Comic Sans MS" charset="0"/>
              </a:rPr>
            </a:br>
            <a:r>
              <a:rPr lang="en-US" sz="1400" b="1">
                <a:latin typeface="Comic Sans MS" charset="0"/>
              </a:rPr>
              <a:t>Goods</a:t>
            </a:r>
          </a:p>
        </p:txBody>
      </p:sp>
      <p:sp>
        <p:nvSpPr>
          <p:cNvPr id="40973" name="Line 13"/>
          <p:cNvSpPr>
            <a:spLocks noChangeShapeType="1"/>
          </p:cNvSpPr>
          <p:nvPr/>
        </p:nvSpPr>
        <p:spPr bwMode="auto">
          <a:xfrm flipV="1">
            <a:off x="5105400" y="1600200"/>
            <a:ext cx="381000" cy="10668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74" name="Oval 14"/>
          <p:cNvSpPr>
            <a:spLocks noChangeArrowheads="1"/>
          </p:cNvSpPr>
          <p:nvPr/>
        </p:nvSpPr>
        <p:spPr bwMode="auto">
          <a:xfrm>
            <a:off x="4800600" y="5334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European</a:t>
            </a:r>
            <a:br>
              <a:rPr lang="en-US" sz="1600" b="1">
                <a:latin typeface="Comic Sans MS" charset="0"/>
              </a:rPr>
            </a:br>
            <a:r>
              <a:rPr lang="en-US" sz="1600" b="1">
                <a:latin typeface="Comic Sans MS" charset="0"/>
              </a:rPr>
              <a:t>Nationalism</a:t>
            </a:r>
          </a:p>
        </p:txBody>
      </p:sp>
      <p:sp>
        <p:nvSpPr>
          <p:cNvPr id="40979" name="Line 19"/>
          <p:cNvSpPr>
            <a:spLocks noChangeShapeType="1"/>
          </p:cNvSpPr>
          <p:nvPr/>
        </p:nvSpPr>
        <p:spPr bwMode="auto">
          <a:xfrm flipV="1">
            <a:off x="5791200" y="2057400"/>
            <a:ext cx="1371600" cy="6858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0" name="Oval 20"/>
          <p:cNvSpPr>
            <a:spLocks noChangeArrowheads="1"/>
          </p:cNvSpPr>
          <p:nvPr/>
        </p:nvSpPr>
        <p:spPr bwMode="auto">
          <a:xfrm>
            <a:off x="6858000" y="11430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Missionary</a:t>
            </a:r>
            <a:br>
              <a:rPr lang="en-US" sz="1600" b="1">
                <a:latin typeface="Comic Sans MS" charset="0"/>
              </a:rPr>
            </a:br>
            <a:r>
              <a:rPr lang="en-US" sz="1600" b="1">
                <a:latin typeface="Comic Sans MS" charset="0"/>
              </a:rPr>
              <a:t>Activity</a:t>
            </a:r>
          </a:p>
        </p:txBody>
      </p:sp>
      <p:sp>
        <p:nvSpPr>
          <p:cNvPr id="40981" name="Line 21"/>
          <p:cNvSpPr>
            <a:spLocks noChangeShapeType="1"/>
          </p:cNvSpPr>
          <p:nvPr/>
        </p:nvSpPr>
        <p:spPr bwMode="auto">
          <a:xfrm flipV="1">
            <a:off x="5867400" y="3352800"/>
            <a:ext cx="1295400" cy="762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2" name="Oval 22"/>
          <p:cNvSpPr>
            <a:spLocks noChangeArrowheads="1"/>
          </p:cNvSpPr>
          <p:nvPr/>
        </p:nvSpPr>
        <p:spPr bwMode="auto">
          <a:xfrm>
            <a:off x="7162800" y="27432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Military</a:t>
            </a:r>
            <a:br>
              <a:rPr lang="en-US" sz="1600" b="1">
                <a:latin typeface="Comic Sans MS" charset="0"/>
              </a:rPr>
            </a:br>
            <a:r>
              <a:rPr lang="en-US" sz="1600" b="1">
                <a:latin typeface="Comic Sans MS" charset="0"/>
              </a:rPr>
              <a:t>&amp; Naval</a:t>
            </a:r>
            <a:br>
              <a:rPr lang="en-US" sz="1600" b="1">
                <a:latin typeface="Comic Sans MS" charset="0"/>
              </a:rPr>
            </a:br>
            <a:r>
              <a:rPr lang="en-US" sz="1600" b="1">
                <a:latin typeface="Comic Sans MS" charset="0"/>
              </a:rPr>
              <a:t>Bases</a:t>
            </a:r>
          </a:p>
        </p:txBody>
      </p:sp>
      <p:sp>
        <p:nvSpPr>
          <p:cNvPr id="40966" name="Rectangle 6"/>
          <p:cNvSpPr>
            <a:spLocks noChangeArrowheads="1"/>
          </p:cNvSpPr>
          <p:nvPr/>
        </p:nvSpPr>
        <p:spPr bwMode="auto">
          <a:xfrm>
            <a:off x="2971800" y="2514600"/>
            <a:ext cx="2895600" cy="1143000"/>
          </a:xfrm>
          <a:prstGeom prst="rect">
            <a:avLst/>
          </a:prstGeom>
          <a:solidFill>
            <a:srgbClr val="FF9933">
              <a:alpha val="84000"/>
            </a:srgbClr>
          </a:solidFill>
          <a:ln w="9525">
            <a:noFill/>
            <a:miter lim="800000"/>
            <a:headEnd/>
            <a:tailEnd/>
          </a:ln>
          <a:effectLst>
            <a:prstShdw prst="shdw17" dist="17961" dir="2700000">
              <a:srgbClr val="FF9933">
                <a:alpha val="74998"/>
              </a:srgbClr>
            </a:prstShdw>
          </a:effectLst>
        </p:spPr>
        <p:txBody>
          <a:bodyPr wrap="none" anchor="ctr">
            <a:prstTxWarp prst="textNoShape">
              <a:avLst/>
            </a:prstTxWarp>
          </a:bodyPr>
          <a:lstStyle/>
          <a:p>
            <a:r>
              <a:rPr lang="en-US" sz="2400">
                <a:latin typeface="ModernBlck" pitchFamily="34" charset="0"/>
              </a:rPr>
              <a:t>European</a:t>
            </a:r>
          </a:p>
          <a:p>
            <a:r>
              <a:rPr lang="en-US" sz="2400">
                <a:latin typeface="ModernBlck" pitchFamily="34" charset="0"/>
              </a:rPr>
              <a:t>Motives</a:t>
            </a:r>
          </a:p>
          <a:p>
            <a:r>
              <a:rPr lang="en-US" sz="2400">
                <a:latin typeface="ModernBlck" pitchFamily="34" charset="0"/>
              </a:rPr>
              <a:t>For Colonization</a:t>
            </a:r>
          </a:p>
        </p:txBody>
      </p:sp>
      <p:sp>
        <p:nvSpPr>
          <p:cNvPr id="40983" name="Line 23"/>
          <p:cNvSpPr>
            <a:spLocks noChangeShapeType="1"/>
          </p:cNvSpPr>
          <p:nvPr/>
        </p:nvSpPr>
        <p:spPr bwMode="auto">
          <a:xfrm>
            <a:off x="5791200" y="3657600"/>
            <a:ext cx="1143000" cy="9144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4" name="Oval 24"/>
          <p:cNvSpPr>
            <a:spLocks noChangeArrowheads="1"/>
          </p:cNvSpPr>
          <p:nvPr/>
        </p:nvSpPr>
        <p:spPr bwMode="auto">
          <a:xfrm>
            <a:off x="6705600" y="44196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300" b="1">
                <a:latin typeface="Comic Sans MS" charset="0"/>
              </a:rPr>
              <a:t>Places to</a:t>
            </a:r>
            <a:br>
              <a:rPr lang="en-US" sz="1300" b="1">
                <a:latin typeface="Comic Sans MS" charset="0"/>
              </a:rPr>
            </a:br>
            <a:r>
              <a:rPr lang="en-US" sz="1300" b="1">
                <a:latin typeface="Comic Sans MS" charset="0"/>
              </a:rPr>
              <a:t>Dump</a:t>
            </a:r>
            <a:br>
              <a:rPr lang="en-US" sz="1300" b="1">
                <a:latin typeface="Comic Sans MS" charset="0"/>
              </a:rPr>
            </a:br>
            <a:r>
              <a:rPr lang="en-US" sz="1300" b="1">
                <a:latin typeface="Comic Sans MS" charset="0"/>
              </a:rPr>
              <a:t>Unwanted/</a:t>
            </a:r>
            <a:br>
              <a:rPr lang="en-US" sz="1300" b="1">
                <a:latin typeface="Comic Sans MS" charset="0"/>
              </a:rPr>
            </a:br>
            <a:r>
              <a:rPr lang="en-US" sz="1300" b="1">
                <a:latin typeface="Comic Sans MS" charset="0"/>
              </a:rPr>
              <a:t>Excess Popul.</a:t>
            </a:r>
          </a:p>
        </p:txBody>
      </p:sp>
      <p:sp>
        <p:nvSpPr>
          <p:cNvPr id="40985" name="Line 25"/>
          <p:cNvSpPr>
            <a:spLocks noChangeShapeType="1"/>
          </p:cNvSpPr>
          <p:nvPr/>
        </p:nvSpPr>
        <p:spPr bwMode="auto">
          <a:xfrm>
            <a:off x="4800600" y="3657600"/>
            <a:ext cx="990600" cy="16764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6" name="Oval 26"/>
          <p:cNvSpPr>
            <a:spLocks noChangeArrowheads="1"/>
          </p:cNvSpPr>
          <p:nvPr/>
        </p:nvSpPr>
        <p:spPr bwMode="auto">
          <a:xfrm>
            <a:off x="5181600" y="53340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Soc. &amp; Eco.</a:t>
            </a:r>
            <a:br>
              <a:rPr lang="en-US" sz="1600" b="1">
                <a:latin typeface="Comic Sans MS" charset="0"/>
              </a:rPr>
            </a:br>
            <a:r>
              <a:rPr lang="en-US" sz="1600" b="1">
                <a:latin typeface="Comic Sans MS" charset="0"/>
              </a:rPr>
              <a:t>Opportunities</a:t>
            </a:r>
          </a:p>
        </p:txBody>
      </p:sp>
      <p:sp>
        <p:nvSpPr>
          <p:cNvPr id="40987" name="Line 27"/>
          <p:cNvSpPr>
            <a:spLocks noChangeShapeType="1"/>
          </p:cNvSpPr>
          <p:nvPr/>
        </p:nvSpPr>
        <p:spPr bwMode="auto">
          <a:xfrm flipH="1">
            <a:off x="3886200" y="3657600"/>
            <a:ext cx="152400" cy="16002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88" name="Oval 28"/>
          <p:cNvSpPr>
            <a:spLocks noChangeArrowheads="1"/>
          </p:cNvSpPr>
          <p:nvPr/>
        </p:nvSpPr>
        <p:spPr bwMode="auto">
          <a:xfrm>
            <a:off x="3124200" y="52578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Humanitarian</a:t>
            </a:r>
            <a:br>
              <a:rPr lang="en-US" sz="1600" b="1">
                <a:latin typeface="Comic Sans MS" charset="0"/>
              </a:rPr>
            </a:br>
            <a:r>
              <a:rPr lang="en-US" sz="1600" b="1">
                <a:latin typeface="Comic Sans MS" charset="0"/>
              </a:rPr>
              <a:t>Reasons</a:t>
            </a:r>
          </a:p>
        </p:txBody>
      </p:sp>
      <p:sp>
        <p:nvSpPr>
          <p:cNvPr id="40989" name="Line 29"/>
          <p:cNvSpPr>
            <a:spLocks noChangeShapeType="1"/>
          </p:cNvSpPr>
          <p:nvPr/>
        </p:nvSpPr>
        <p:spPr bwMode="auto">
          <a:xfrm flipH="1">
            <a:off x="2057400" y="3657600"/>
            <a:ext cx="914400" cy="762000"/>
          </a:xfrm>
          <a:prstGeom prst="line">
            <a:avLst/>
          </a:prstGeom>
          <a:noFill/>
          <a:ln w="28575">
            <a:solidFill>
              <a:srgbClr val="FF9933"/>
            </a:solidFill>
            <a:round/>
            <a:headEnd/>
            <a:tailEnd type="triangle" w="med" len="med"/>
          </a:ln>
          <a:effectLst>
            <a:prstShdw prst="shdw17" dist="17961" dir="2700000">
              <a:srgbClr val="FF9933">
                <a:gamma/>
                <a:shade val="60000"/>
                <a:invGamma/>
                <a:alpha val="74998"/>
              </a:srgbClr>
            </a:prstShdw>
          </a:effectLst>
        </p:spPr>
        <p:txBody>
          <a:bodyPr wrap="none" anchor="ctr">
            <a:prstTxWarp prst="textNoShape">
              <a:avLst/>
            </a:prstTxWarp>
          </a:bodyPr>
          <a:lstStyle/>
          <a:p>
            <a:endParaRPr lang="en-US"/>
          </a:p>
        </p:txBody>
      </p:sp>
      <p:sp>
        <p:nvSpPr>
          <p:cNvPr id="40990" name="Oval 30"/>
          <p:cNvSpPr>
            <a:spLocks noChangeArrowheads="1"/>
          </p:cNvSpPr>
          <p:nvPr/>
        </p:nvSpPr>
        <p:spPr bwMode="auto">
          <a:xfrm>
            <a:off x="1219200" y="4419600"/>
            <a:ext cx="1524000" cy="1066800"/>
          </a:xfrm>
          <a:prstGeom prst="ellipse">
            <a:avLst/>
          </a:prstGeom>
          <a:solidFill>
            <a:srgbClr val="FFFFBD"/>
          </a:solidFill>
          <a:ln w="9525">
            <a:noFill/>
            <a:round/>
            <a:headEnd/>
            <a:tailEnd/>
          </a:ln>
          <a:effectLst>
            <a:prstShdw prst="shdw17" dist="17961" dir="2700000">
              <a:srgbClr val="FFFFBD">
                <a:gamma/>
                <a:shade val="60000"/>
                <a:invGamma/>
                <a:alpha val="74998"/>
              </a:srgbClr>
            </a:prstShdw>
          </a:effectLst>
        </p:spPr>
        <p:txBody>
          <a:bodyPr wrap="none" anchor="ctr">
            <a:prstTxWarp prst="textNoShape">
              <a:avLst/>
            </a:prstTxWarp>
          </a:bodyPr>
          <a:lstStyle/>
          <a:p>
            <a:r>
              <a:rPr lang="en-US" sz="1600" b="1">
                <a:latin typeface="Comic Sans MS" charset="0"/>
              </a:rPr>
              <a:t>European</a:t>
            </a:r>
            <a:br>
              <a:rPr lang="en-US" sz="1600" b="1">
                <a:latin typeface="Comic Sans MS" charset="0"/>
              </a:rPr>
            </a:br>
            <a:r>
              <a:rPr lang="en-US" sz="1600" b="1">
                <a:latin typeface="Comic Sans MS" charset="0"/>
              </a:rPr>
              <a:t>Racism</a:t>
            </a:r>
          </a:p>
        </p:txBody>
      </p:sp>
      <p:sp>
        <p:nvSpPr>
          <p:cNvPr id="40991" name="Line 31"/>
          <p:cNvSpPr>
            <a:spLocks noChangeShapeType="1"/>
          </p:cNvSpPr>
          <p:nvPr/>
        </p:nvSpPr>
        <p:spPr bwMode="auto">
          <a:xfrm>
            <a:off x="2057400" y="5486400"/>
            <a:ext cx="152400" cy="228600"/>
          </a:xfrm>
          <a:prstGeom prst="line">
            <a:avLst/>
          </a:prstGeom>
          <a:noFill/>
          <a:ln w="9525">
            <a:solidFill>
              <a:srgbClr val="00CC00"/>
            </a:solidFill>
            <a:round/>
            <a:headEnd/>
            <a:tailEnd type="triangle" w="med" len="med"/>
          </a:ln>
          <a:effectLst>
            <a:prstShdw prst="shdw17" dist="17961" dir="2700000">
              <a:srgbClr val="00CC00">
                <a:gamma/>
                <a:shade val="60000"/>
                <a:invGamma/>
                <a:alpha val="74998"/>
              </a:srgbClr>
            </a:prstShdw>
          </a:effectLst>
        </p:spPr>
        <p:txBody>
          <a:bodyPr wrap="none" anchor="ctr">
            <a:prstTxWarp prst="textNoShape">
              <a:avLst/>
            </a:prstTxWarp>
          </a:bodyPr>
          <a:lstStyle/>
          <a:p>
            <a:endParaRPr lang="en-US"/>
          </a:p>
        </p:txBody>
      </p:sp>
      <p:sp>
        <p:nvSpPr>
          <p:cNvPr id="40992" name="Oval 32"/>
          <p:cNvSpPr>
            <a:spLocks noChangeArrowheads="1"/>
          </p:cNvSpPr>
          <p:nvPr/>
        </p:nvSpPr>
        <p:spPr bwMode="auto">
          <a:xfrm>
            <a:off x="1752600" y="5715000"/>
            <a:ext cx="1219200" cy="838200"/>
          </a:xfrm>
          <a:prstGeom prst="ellipse">
            <a:avLst/>
          </a:prstGeom>
          <a:solidFill>
            <a:srgbClr val="FFBF7F"/>
          </a:solidFill>
          <a:ln w="9525">
            <a:noFill/>
            <a:round/>
            <a:headEnd/>
            <a:tailEnd/>
          </a:ln>
          <a:effectLst>
            <a:prstShdw prst="shdw17" dist="17961" dir="2700000">
              <a:srgbClr val="FFBF7F">
                <a:gamma/>
                <a:shade val="60000"/>
                <a:invGamma/>
                <a:alpha val="74998"/>
              </a:srgbClr>
            </a:prstShdw>
          </a:effectLst>
        </p:spPr>
        <p:txBody>
          <a:bodyPr wrap="none" anchor="ctr">
            <a:prstTxWarp prst="textNoShape">
              <a:avLst/>
            </a:prstTxWarp>
          </a:bodyPr>
          <a:lstStyle/>
          <a:p>
            <a:r>
              <a:rPr lang="en-US" sz="1400" b="1">
                <a:latin typeface="Comic Sans MS" charset="0"/>
              </a:rPr>
              <a:t>“White</a:t>
            </a:r>
            <a:br>
              <a:rPr lang="en-US" sz="1400" b="1">
                <a:latin typeface="Comic Sans MS" charset="0"/>
              </a:rPr>
            </a:br>
            <a:r>
              <a:rPr lang="en-US" sz="1400" b="1">
                <a:latin typeface="Comic Sans MS" charset="0"/>
              </a:rPr>
              <a:t>Man’s</a:t>
            </a:r>
            <a:br>
              <a:rPr lang="en-US" sz="1400" b="1">
                <a:latin typeface="Comic Sans MS" charset="0"/>
              </a:rPr>
            </a:br>
            <a:r>
              <a:rPr lang="en-US" sz="1400" b="1">
                <a:latin typeface="Comic Sans MS" charset="0"/>
              </a:rPr>
              <a:t>Burden”</a:t>
            </a:r>
          </a:p>
        </p:txBody>
      </p:sp>
      <p:sp>
        <p:nvSpPr>
          <p:cNvPr id="40995" name="Line 35"/>
          <p:cNvSpPr>
            <a:spLocks noChangeShapeType="1"/>
          </p:cNvSpPr>
          <p:nvPr/>
        </p:nvSpPr>
        <p:spPr bwMode="auto">
          <a:xfrm flipH="1" flipV="1">
            <a:off x="1143000" y="4495800"/>
            <a:ext cx="228600" cy="76200"/>
          </a:xfrm>
          <a:prstGeom prst="line">
            <a:avLst/>
          </a:prstGeom>
          <a:noFill/>
          <a:ln w="9525">
            <a:solidFill>
              <a:srgbClr val="00CC00"/>
            </a:solidFill>
            <a:round/>
            <a:headEnd/>
            <a:tailEnd type="triangle" w="med" len="med"/>
          </a:ln>
          <a:effectLst>
            <a:prstShdw prst="shdw17" dist="17961" dir="2700000">
              <a:srgbClr val="00CC00">
                <a:gamma/>
                <a:shade val="60000"/>
                <a:invGamma/>
                <a:alpha val="74998"/>
              </a:srgbClr>
            </a:prstShdw>
          </a:effectLst>
        </p:spPr>
        <p:txBody>
          <a:bodyPr wrap="none" anchor="ctr">
            <a:prstTxWarp prst="textNoShape">
              <a:avLst/>
            </a:prstTxWarp>
          </a:bodyPr>
          <a:lstStyle/>
          <a:p>
            <a:endParaRPr lang="en-US"/>
          </a:p>
        </p:txBody>
      </p:sp>
      <p:sp>
        <p:nvSpPr>
          <p:cNvPr id="40996" name="Oval 36"/>
          <p:cNvSpPr>
            <a:spLocks noChangeArrowheads="1"/>
          </p:cNvSpPr>
          <p:nvPr/>
        </p:nvSpPr>
        <p:spPr bwMode="auto">
          <a:xfrm>
            <a:off x="228600" y="3733800"/>
            <a:ext cx="1219200" cy="838200"/>
          </a:xfrm>
          <a:prstGeom prst="ellipse">
            <a:avLst/>
          </a:prstGeom>
          <a:solidFill>
            <a:srgbClr val="FFBF7F"/>
          </a:solidFill>
          <a:ln w="9525">
            <a:noFill/>
            <a:round/>
            <a:headEnd/>
            <a:tailEnd/>
          </a:ln>
          <a:effectLst>
            <a:prstShdw prst="shdw17" dist="17961" dir="2700000">
              <a:srgbClr val="FFBF7F">
                <a:gamma/>
                <a:shade val="60000"/>
                <a:invGamma/>
                <a:alpha val="74998"/>
              </a:srgbClr>
            </a:prstShdw>
          </a:effectLst>
        </p:spPr>
        <p:txBody>
          <a:bodyPr wrap="none" anchor="ctr">
            <a:prstTxWarp prst="textNoShape">
              <a:avLst/>
            </a:prstTxWarp>
          </a:bodyPr>
          <a:lstStyle/>
          <a:p>
            <a:r>
              <a:rPr lang="en-US" sz="1400" b="1">
                <a:latin typeface="Comic Sans MS" charset="0"/>
              </a:rPr>
              <a:t>Social</a:t>
            </a:r>
            <a:br>
              <a:rPr lang="en-US" sz="1400" b="1">
                <a:latin typeface="Comic Sans MS" charset="0"/>
              </a:rPr>
            </a:br>
            <a:r>
              <a:rPr lang="en-US" sz="1400" b="1">
                <a:latin typeface="Comic Sans MS" charset="0"/>
              </a:rPr>
              <a:t>Darwinism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1000"/>
                                        <p:tgtEl>
                                          <p:spTgt spid="409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8"/>
                                        </p:tgtEl>
                                        <p:attrNameLst>
                                          <p:attrName>style.visibility</p:attrName>
                                        </p:attrNameLst>
                                      </p:cBhvr>
                                      <p:to>
                                        <p:strVal val="visible"/>
                                      </p:to>
                                    </p:set>
                                    <p:animEffect transition="in" filter="fade">
                                      <p:cBhvr>
                                        <p:cTn id="10" dur="1000"/>
                                        <p:tgtEl>
                                          <p:spTgt spid="409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animEffect transition="in" filter="fade">
                                      <p:cBhvr>
                                        <p:cTn id="13" dur="1000"/>
                                        <p:tgtEl>
                                          <p:spTgt spid="409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70"/>
                                        </p:tgtEl>
                                        <p:attrNameLst>
                                          <p:attrName>style.visibility</p:attrName>
                                        </p:attrNameLst>
                                      </p:cBhvr>
                                      <p:to>
                                        <p:strVal val="visible"/>
                                      </p:to>
                                    </p:set>
                                    <p:animEffect transition="in" filter="fade">
                                      <p:cBhvr>
                                        <p:cTn id="16" dur="1000"/>
                                        <p:tgtEl>
                                          <p:spTgt spid="409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71"/>
                                        </p:tgtEl>
                                        <p:attrNameLst>
                                          <p:attrName>style.visibility</p:attrName>
                                        </p:attrNameLst>
                                      </p:cBhvr>
                                      <p:to>
                                        <p:strVal val="visible"/>
                                      </p:to>
                                    </p:set>
                                    <p:animEffect transition="in" filter="fade">
                                      <p:cBhvr>
                                        <p:cTn id="19" dur="1000"/>
                                        <p:tgtEl>
                                          <p:spTgt spid="409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72"/>
                                        </p:tgtEl>
                                        <p:attrNameLst>
                                          <p:attrName>style.visibility</p:attrName>
                                        </p:attrNameLst>
                                      </p:cBhvr>
                                      <p:to>
                                        <p:strVal val="visible"/>
                                      </p:to>
                                    </p:set>
                                    <p:animEffect transition="in" filter="fade">
                                      <p:cBhvr>
                                        <p:cTn id="22" dur="1000"/>
                                        <p:tgtEl>
                                          <p:spTgt spid="409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73"/>
                                        </p:tgtEl>
                                        <p:attrNameLst>
                                          <p:attrName>style.visibility</p:attrName>
                                        </p:attrNameLst>
                                      </p:cBhvr>
                                      <p:to>
                                        <p:strVal val="visible"/>
                                      </p:to>
                                    </p:set>
                                    <p:animEffect transition="in" filter="fade">
                                      <p:cBhvr>
                                        <p:cTn id="27" dur="1000"/>
                                        <p:tgtEl>
                                          <p:spTgt spid="409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974"/>
                                        </p:tgtEl>
                                        <p:attrNameLst>
                                          <p:attrName>style.visibility</p:attrName>
                                        </p:attrNameLst>
                                      </p:cBhvr>
                                      <p:to>
                                        <p:strVal val="visible"/>
                                      </p:to>
                                    </p:set>
                                    <p:animEffect transition="in" filter="fade">
                                      <p:cBhvr>
                                        <p:cTn id="30" dur="1000"/>
                                        <p:tgtEl>
                                          <p:spTgt spid="409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979"/>
                                        </p:tgtEl>
                                        <p:attrNameLst>
                                          <p:attrName>style.visibility</p:attrName>
                                        </p:attrNameLst>
                                      </p:cBhvr>
                                      <p:to>
                                        <p:strVal val="visible"/>
                                      </p:to>
                                    </p:set>
                                    <p:animEffect transition="in" filter="fade">
                                      <p:cBhvr>
                                        <p:cTn id="35" dur="1000"/>
                                        <p:tgtEl>
                                          <p:spTgt spid="4097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80"/>
                                        </p:tgtEl>
                                        <p:attrNameLst>
                                          <p:attrName>style.visibility</p:attrName>
                                        </p:attrNameLst>
                                      </p:cBhvr>
                                      <p:to>
                                        <p:strVal val="visible"/>
                                      </p:to>
                                    </p:set>
                                    <p:animEffect transition="in" filter="fade">
                                      <p:cBhvr>
                                        <p:cTn id="38" dur="1000"/>
                                        <p:tgtEl>
                                          <p:spTgt spid="4098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981"/>
                                        </p:tgtEl>
                                        <p:attrNameLst>
                                          <p:attrName>style.visibility</p:attrName>
                                        </p:attrNameLst>
                                      </p:cBhvr>
                                      <p:to>
                                        <p:strVal val="visible"/>
                                      </p:to>
                                    </p:set>
                                    <p:animEffect transition="in" filter="fade">
                                      <p:cBhvr>
                                        <p:cTn id="43" dur="1000"/>
                                        <p:tgtEl>
                                          <p:spTgt spid="409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982"/>
                                        </p:tgtEl>
                                        <p:attrNameLst>
                                          <p:attrName>style.visibility</p:attrName>
                                        </p:attrNameLst>
                                      </p:cBhvr>
                                      <p:to>
                                        <p:strVal val="visible"/>
                                      </p:to>
                                    </p:set>
                                    <p:animEffect transition="in" filter="fade">
                                      <p:cBhvr>
                                        <p:cTn id="46" dur="1000"/>
                                        <p:tgtEl>
                                          <p:spTgt spid="4098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983"/>
                                        </p:tgtEl>
                                        <p:attrNameLst>
                                          <p:attrName>style.visibility</p:attrName>
                                        </p:attrNameLst>
                                      </p:cBhvr>
                                      <p:to>
                                        <p:strVal val="visible"/>
                                      </p:to>
                                    </p:set>
                                    <p:animEffect transition="in" filter="fade">
                                      <p:cBhvr>
                                        <p:cTn id="51" dur="1000"/>
                                        <p:tgtEl>
                                          <p:spTgt spid="409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984"/>
                                        </p:tgtEl>
                                        <p:attrNameLst>
                                          <p:attrName>style.visibility</p:attrName>
                                        </p:attrNameLst>
                                      </p:cBhvr>
                                      <p:to>
                                        <p:strVal val="visible"/>
                                      </p:to>
                                    </p:set>
                                    <p:animEffect transition="in" filter="fade">
                                      <p:cBhvr>
                                        <p:cTn id="54" dur="1000"/>
                                        <p:tgtEl>
                                          <p:spTgt spid="4098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985"/>
                                        </p:tgtEl>
                                        <p:attrNameLst>
                                          <p:attrName>style.visibility</p:attrName>
                                        </p:attrNameLst>
                                      </p:cBhvr>
                                      <p:to>
                                        <p:strVal val="visible"/>
                                      </p:to>
                                    </p:set>
                                    <p:animEffect transition="in" filter="fade">
                                      <p:cBhvr>
                                        <p:cTn id="59" dur="1000"/>
                                        <p:tgtEl>
                                          <p:spTgt spid="409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986"/>
                                        </p:tgtEl>
                                        <p:attrNameLst>
                                          <p:attrName>style.visibility</p:attrName>
                                        </p:attrNameLst>
                                      </p:cBhvr>
                                      <p:to>
                                        <p:strVal val="visible"/>
                                      </p:to>
                                    </p:set>
                                    <p:animEffect transition="in" filter="fade">
                                      <p:cBhvr>
                                        <p:cTn id="62" dur="1000"/>
                                        <p:tgtEl>
                                          <p:spTgt spid="4098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0987"/>
                                        </p:tgtEl>
                                        <p:attrNameLst>
                                          <p:attrName>style.visibility</p:attrName>
                                        </p:attrNameLst>
                                      </p:cBhvr>
                                      <p:to>
                                        <p:strVal val="visible"/>
                                      </p:to>
                                    </p:set>
                                    <p:animEffect transition="in" filter="fade">
                                      <p:cBhvr>
                                        <p:cTn id="67" dur="1000"/>
                                        <p:tgtEl>
                                          <p:spTgt spid="409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988"/>
                                        </p:tgtEl>
                                        <p:attrNameLst>
                                          <p:attrName>style.visibility</p:attrName>
                                        </p:attrNameLst>
                                      </p:cBhvr>
                                      <p:to>
                                        <p:strVal val="visible"/>
                                      </p:to>
                                    </p:set>
                                    <p:animEffect transition="in" filter="fade">
                                      <p:cBhvr>
                                        <p:cTn id="70" dur="1000"/>
                                        <p:tgtEl>
                                          <p:spTgt spid="4098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40989"/>
                                        </p:tgtEl>
                                        <p:attrNameLst>
                                          <p:attrName>style.visibility</p:attrName>
                                        </p:attrNameLst>
                                      </p:cBhvr>
                                      <p:to>
                                        <p:strVal val="visible"/>
                                      </p:to>
                                    </p:set>
                                    <p:animEffect transition="in" filter="wipe(up)">
                                      <p:cBhvr>
                                        <p:cTn id="75" dur="500"/>
                                        <p:tgtEl>
                                          <p:spTgt spid="40989"/>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990"/>
                                        </p:tgtEl>
                                        <p:attrNameLst>
                                          <p:attrName>style.visibility</p:attrName>
                                        </p:attrNameLst>
                                      </p:cBhvr>
                                      <p:to>
                                        <p:strVal val="visible"/>
                                      </p:to>
                                    </p:set>
                                    <p:animEffect transition="in" filter="wipe(up)">
                                      <p:cBhvr>
                                        <p:cTn id="78" dur="500"/>
                                        <p:tgtEl>
                                          <p:spTgt spid="4099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40991"/>
                                        </p:tgtEl>
                                        <p:attrNameLst>
                                          <p:attrName>style.visibility</p:attrName>
                                        </p:attrNameLst>
                                      </p:cBhvr>
                                      <p:to>
                                        <p:strVal val="visible"/>
                                      </p:to>
                                    </p:set>
                                    <p:animEffect transition="in" filter="wipe(up)">
                                      <p:cBhvr>
                                        <p:cTn id="81" dur="500"/>
                                        <p:tgtEl>
                                          <p:spTgt spid="4099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0992"/>
                                        </p:tgtEl>
                                        <p:attrNameLst>
                                          <p:attrName>style.visibility</p:attrName>
                                        </p:attrNameLst>
                                      </p:cBhvr>
                                      <p:to>
                                        <p:strVal val="visible"/>
                                      </p:to>
                                    </p:set>
                                    <p:animEffect transition="in" filter="wipe(up)">
                                      <p:cBhvr>
                                        <p:cTn id="84" dur="500"/>
                                        <p:tgtEl>
                                          <p:spTgt spid="40992"/>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0995"/>
                                        </p:tgtEl>
                                        <p:attrNameLst>
                                          <p:attrName>style.visibility</p:attrName>
                                        </p:attrNameLst>
                                      </p:cBhvr>
                                      <p:to>
                                        <p:strVal val="visible"/>
                                      </p:to>
                                    </p:set>
                                    <p:animEffect transition="in" filter="wipe(up)">
                                      <p:cBhvr>
                                        <p:cTn id="87" dur="500"/>
                                        <p:tgtEl>
                                          <p:spTgt spid="40995"/>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40996"/>
                                        </p:tgtEl>
                                        <p:attrNameLst>
                                          <p:attrName>style.visibility</p:attrName>
                                        </p:attrNameLst>
                                      </p:cBhvr>
                                      <p:to>
                                        <p:strVal val="visible"/>
                                      </p:to>
                                    </p:set>
                                    <p:animEffect transition="in" filter="wipe(up)">
                                      <p:cBhvr>
                                        <p:cTn id="90" dur="500"/>
                                        <p:tgtEl>
                                          <p:spTgt spid="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animBg="1"/>
      <p:bldP spid="40969" grpId="0" animBg="1"/>
      <p:bldP spid="40970" grpId="0" animBg="1"/>
      <p:bldP spid="40971" grpId="0" animBg="1"/>
      <p:bldP spid="40972" grpId="0" animBg="1"/>
      <p:bldP spid="40973" grpId="0" animBg="1"/>
      <p:bldP spid="40974" grpId="0" animBg="1"/>
      <p:bldP spid="40979" grpId="0" animBg="1"/>
      <p:bldP spid="40980" grpId="0" animBg="1"/>
      <p:bldP spid="40981" grpId="0" animBg="1"/>
      <p:bldP spid="40982" grpId="0" animBg="1"/>
      <p:bldP spid="40983" grpId="0" animBg="1"/>
      <p:bldP spid="40984" grpId="0" animBg="1"/>
      <p:bldP spid="40985" grpId="0" animBg="1"/>
      <p:bldP spid="40986" grpId="0" animBg="1"/>
      <p:bldP spid="40987" grpId="0" animBg="1"/>
      <p:bldP spid="40988" grpId="0" animBg="1"/>
      <p:bldP spid="40989" grpId="0" animBg="1"/>
      <p:bldP spid="40990" grpId="0" animBg="1"/>
      <p:bldP spid="40991" grpId="0" animBg="1"/>
      <p:bldP spid="40992" grpId="0" animBg="1"/>
      <p:bldP spid="40995" grpId="0" animBg="1"/>
      <p:bldP spid="409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p-Africa-Explorers"/>
          <p:cNvPicPr>
            <a:picLocks noChangeAspect="1" noChangeArrowheads="1"/>
          </p:cNvPicPr>
          <p:nvPr/>
        </p:nvPicPr>
        <p:blipFill>
          <a:blip r:embed="rId2">
            <a:lum contrast="6000"/>
          </a:blip>
          <a:srcRect b="4286"/>
          <a:stretch>
            <a:fillRect/>
          </a:stretch>
        </p:blipFill>
        <p:spPr bwMode="auto">
          <a:xfrm>
            <a:off x="609600" y="990600"/>
            <a:ext cx="8001000" cy="5105400"/>
          </a:xfrm>
          <a:prstGeom prst="rect">
            <a:avLst/>
          </a:prstGeom>
          <a:noFill/>
          <a:ln w="9525">
            <a:solidFill>
              <a:srgbClr val="FF9933"/>
            </a:solidFill>
            <a:miter lim="800000"/>
            <a:headEnd/>
            <a:tailEnd/>
          </a:ln>
        </p:spPr>
      </p:pic>
      <p:sp>
        <p:nvSpPr>
          <p:cNvPr id="9219" name="Text Box 3"/>
          <p:cNvSpPr txBox="1">
            <a:spLocks noChangeArrowheads="1"/>
          </p:cNvSpPr>
          <p:nvPr/>
        </p:nvSpPr>
        <p:spPr bwMode="auto">
          <a:xfrm>
            <a:off x="762000" y="228600"/>
            <a:ext cx="7696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600" b="1" dirty="0">
                <a:solidFill>
                  <a:srgbClr val="000000"/>
                </a:solidFill>
                <a:latin typeface="Comic Sans MS" charset="0"/>
              </a:rPr>
              <a:t>European Explorers in Africa</a:t>
            </a:r>
          </a:p>
        </p:txBody>
      </p:sp>
      <p:sp>
        <p:nvSpPr>
          <p:cNvPr id="9220" name="Text Box 4"/>
          <p:cNvSpPr txBox="1">
            <a:spLocks noChangeArrowheads="1"/>
          </p:cNvSpPr>
          <p:nvPr/>
        </p:nvSpPr>
        <p:spPr bwMode="auto">
          <a:xfrm>
            <a:off x="533400" y="6172200"/>
            <a:ext cx="830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000000"/>
                </a:solidFill>
                <a:latin typeface="Comic Sans MS" charset="0"/>
              </a:rPr>
              <a:t>19c </a:t>
            </a:r>
            <a:r>
              <a:rPr lang="en-US" sz="2400" b="1" dirty="0" err="1">
                <a:solidFill>
                  <a:srgbClr val="000000"/>
                </a:solidFill>
                <a:latin typeface="Comic Sans MS" charset="0"/>
                <a:sym typeface="Wingdings" charset="2"/>
              </a:rPr>
              <a:t></a:t>
            </a:r>
            <a:r>
              <a:rPr lang="en-US" sz="2400" b="1" dirty="0">
                <a:solidFill>
                  <a:srgbClr val="000000"/>
                </a:solidFill>
                <a:latin typeface="Comic Sans MS" charset="0"/>
                <a:sym typeface="Wingdings" charset="2"/>
              </a:rPr>
              <a:t> </a:t>
            </a:r>
            <a:r>
              <a:rPr lang="en-US" sz="2400" b="1" dirty="0">
                <a:solidFill>
                  <a:srgbClr val="000000"/>
                </a:solidFill>
                <a:latin typeface="Comic Sans MS" charset="0"/>
              </a:rPr>
              <a:t>Europeans Map the Interior of Africa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84" y="0"/>
            <a:ext cx="9144000" cy="6858000"/>
          </a:xfrm>
        </p:spPr>
        <p:txBody>
          <a:bodyPr>
            <a:normAutofit fontScale="32500" lnSpcReduction="20000"/>
          </a:bodyPr>
          <a:lstStyle/>
          <a:p>
            <a:pPr marL="1371600" lvl="0" indent="-1371600">
              <a:buNone/>
            </a:pPr>
            <a:r>
              <a:rPr lang="en-US" sz="9600" b="1" dirty="0" smtClean="0"/>
              <a:t>2. Imperialism </a:t>
            </a:r>
            <a:endParaRPr lang="en-US" sz="9600" dirty="0" smtClean="0"/>
          </a:p>
          <a:p>
            <a:pPr lvl="1">
              <a:buFont typeface="+mj-lt"/>
              <a:buAutoNum type="alphaLcPeriod"/>
            </a:pPr>
            <a:r>
              <a:rPr lang="en-US" sz="8000" dirty="0" smtClean="0"/>
              <a:t>Prior to European domination, African people were </a:t>
            </a:r>
            <a:r>
              <a:rPr lang="en-US" sz="8000" b="1" u="sng" dirty="0" smtClean="0">
                <a:solidFill>
                  <a:srgbClr val="3366FF"/>
                </a:solidFill>
              </a:rPr>
              <a:t>divided</a:t>
            </a:r>
            <a:r>
              <a:rPr lang="en-US" sz="8000" dirty="0" smtClean="0"/>
              <a:t> into hundreds of ethnic and linguistic groups and continued to follow </a:t>
            </a:r>
            <a:r>
              <a:rPr lang="en-US" sz="8000" b="1" u="sng" dirty="0" smtClean="0">
                <a:solidFill>
                  <a:srgbClr val="3366FF"/>
                </a:solidFill>
              </a:rPr>
              <a:t>traditional</a:t>
            </a:r>
            <a:r>
              <a:rPr lang="en-US" sz="8000" b="1" dirty="0" smtClean="0">
                <a:solidFill>
                  <a:srgbClr val="3366FF"/>
                </a:solidFill>
              </a:rPr>
              <a:t> </a:t>
            </a:r>
            <a:r>
              <a:rPr lang="en-US" sz="8000" b="1" u="sng" dirty="0" smtClean="0">
                <a:solidFill>
                  <a:srgbClr val="3366FF"/>
                </a:solidFill>
              </a:rPr>
              <a:t>beliefs</a:t>
            </a:r>
          </a:p>
          <a:p>
            <a:pPr lvl="1">
              <a:buFont typeface="+mj-lt"/>
              <a:buAutoNum type="alphaLcPeriod"/>
            </a:pPr>
            <a:r>
              <a:rPr lang="en-US" sz="8000" dirty="0" smtClean="0"/>
              <a:t>Some converted to </a:t>
            </a:r>
            <a:r>
              <a:rPr lang="en-US" sz="8000" b="1" u="sng" dirty="0" smtClean="0">
                <a:solidFill>
                  <a:srgbClr val="3366FF"/>
                </a:solidFill>
              </a:rPr>
              <a:t>Islam</a:t>
            </a:r>
            <a:r>
              <a:rPr lang="en-US" sz="8000" dirty="0" smtClean="0"/>
              <a:t> and </a:t>
            </a:r>
            <a:r>
              <a:rPr lang="en-US" sz="8000" b="1" u="sng" dirty="0" smtClean="0">
                <a:solidFill>
                  <a:srgbClr val="3366FF"/>
                </a:solidFill>
              </a:rPr>
              <a:t>Christianity</a:t>
            </a:r>
          </a:p>
          <a:p>
            <a:pPr lvl="1">
              <a:buFont typeface="+mj-lt"/>
              <a:buAutoNum type="alphaLcPeriod"/>
            </a:pPr>
            <a:r>
              <a:rPr lang="en-US" sz="8000" dirty="0" smtClean="0"/>
              <a:t>Due to </a:t>
            </a:r>
            <a:r>
              <a:rPr lang="en-US" sz="8000" b="1" u="sng" dirty="0" smtClean="0">
                <a:solidFill>
                  <a:srgbClr val="3366FF"/>
                </a:solidFill>
              </a:rPr>
              <a:t>industrialization</a:t>
            </a:r>
            <a:r>
              <a:rPr lang="en-US" sz="8000" dirty="0" smtClean="0"/>
              <a:t>, Europeans competed for new markets to buy goods</a:t>
            </a:r>
          </a:p>
          <a:p>
            <a:pPr lvl="1">
              <a:buFont typeface="+mj-lt"/>
              <a:buAutoNum type="alphaLcPeriod"/>
            </a:pPr>
            <a:r>
              <a:rPr lang="en-US" sz="8000" dirty="0" smtClean="0"/>
              <a:t>This led to European </a:t>
            </a:r>
            <a:r>
              <a:rPr lang="en-US" sz="8000" b="1" u="sng" dirty="0" smtClean="0">
                <a:solidFill>
                  <a:srgbClr val="3366FF"/>
                </a:solidFill>
              </a:rPr>
              <a:t>imperialism</a:t>
            </a:r>
            <a:r>
              <a:rPr lang="en-US" sz="8000" dirty="0" smtClean="0"/>
              <a:t> in Africa in the </a:t>
            </a:r>
            <a:r>
              <a:rPr lang="en-US" sz="8000" b="1" u="sng" dirty="0" smtClean="0">
                <a:solidFill>
                  <a:srgbClr val="3366FF"/>
                </a:solidFill>
              </a:rPr>
              <a:t>19</a:t>
            </a:r>
            <a:r>
              <a:rPr lang="en-US" sz="8000" baseline="30000" dirty="0" smtClean="0"/>
              <a:t>th</a:t>
            </a:r>
            <a:r>
              <a:rPr lang="en-US" sz="8000" dirty="0" smtClean="0"/>
              <a:t> and </a:t>
            </a:r>
            <a:r>
              <a:rPr lang="en-US" sz="8000" b="1" u="sng" dirty="0" smtClean="0">
                <a:solidFill>
                  <a:srgbClr val="3366FF"/>
                </a:solidFill>
              </a:rPr>
              <a:t>20</a:t>
            </a:r>
            <a:r>
              <a:rPr lang="en-US" sz="8000" baseline="30000" dirty="0" smtClean="0"/>
              <a:t>th</a:t>
            </a:r>
            <a:r>
              <a:rPr lang="en-US" sz="8000" dirty="0" smtClean="0"/>
              <a:t> centuries</a:t>
            </a:r>
          </a:p>
          <a:p>
            <a:pPr lvl="1">
              <a:buFont typeface="+mj-lt"/>
              <a:buAutoNum type="alphaLcPeriod"/>
            </a:pPr>
            <a:r>
              <a:rPr lang="en-US" sz="8000" dirty="0" smtClean="0"/>
              <a:t>Imperialism: </a:t>
            </a:r>
            <a:r>
              <a:rPr lang="en-US" sz="8000" b="1" u="sng" dirty="0" smtClean="0">
                <a:solidFill>
                  <a:srgbClr val="3366FF"/>
                </a:solidFill>
              </a:rPr>
              <a:t>the seizure of a country or territory by a stronger country</a:t>
            </a:r>
          </a:p>
          <a:p>
            <a:pPr lvl="1">
              <a:buFont typeface="+mj-lt"/>
              <a:buAutoNum type="alphaLcPeriod"/>
            </a:pPr>
            <a:r>
              <a:rPr lang="en-US" sz="9600" b="1" u="sng" dirty="0" smtClean="0">
                <a:solidFill>
                  <a:srgbClr val="3366FF"/>
                </a:solidFill>
              </a:rPr>
              <a:t>Disease</a:t>
            </a:r>
            <a:r>
              <a:rPr lang="en-US" sz="9600" dirty="0" smtClean="0"/>
              <a:t> and African </a:t>
            </a:r>
            <a:r>
              <a:rPr lang="en-US" sz="9600" b="1" u="sng" dirty="0" smtClean="0">
                <a:solidFill>
                  <a:srgbClr val="3366FF"/>
                </a:solidFill>
              </a:rPr>
              <a:t>armies</a:t>
            </a:r>
            <a:r>
              <a:rPr lang="en-US" sz="9600" dirty="0" smtClean="0"/>
              <a:t> had discouraged European exploration in the past</a:t>
            </a:r>
          </a:p>
          <a:p>
            <a:pPr lvl="1">
              <a:buFont typeface="+mj-lt"/>
              <a:buAutoNum type="alphaLcPeriod"/>
            </a:pPr>
            <a:r>
              <a:rPr lang="en-US" sz="9600" dirty="0" smtClean="0"/>
              <a:t>Humanitarians, explorers, and missionaries who were </a:t>
            </a:r>
            <a:r>
              <a:rPr lang="en-US" sz="9600" b="1" u="sng" dirty="0" smtClean="0">
                <a:solidFill>
                  <a:srgbClr val="3366FF"/>
                </a:solidFill>
              </a:rPr>
              <a:t>against</a:t>
            </a:r>
            <a:r>
              <a:rPr lang="en-US" sz="9600" dirty="0" smtClean="0"/>
              <a:t> the Atlantic Slave Trade were </a:t>
            </a:r>
            <a:r>
              <a:rPr lang="en-US" sz="9600" b="1" u="sng" dirty="0" smtClean="0">
                <a:solidFill>
                  <a:srgbClr val="3366FF"/>
                </a:solidFill>
              </a:rPr>
              <a:t>allowed</a:t>
            </a:r>
            <a:r>
              <a:rPr lang="en-US" sz="9600" dirty="0" smtClean="0"/>
              <a:t> to travel to the interior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988</TotalTime>
  <Words>932</Words>
  <Application>Microsoft Office PowerPoint</Application>
  <PresentationFormat>On-screen Show (4:3)</PresentationFormat>
  <Paragraphs>111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Inkwell</vt:lpstr>
      <vt:lpstr>Do Now (Silent Work)</vt:lpstr>
      <vt:lpstr>Imperialism</vt:lpstr>
      <vt:lpstr>Imperialism to Independence</vt:lpstr>
      <vt:lpstr>Slide 4</vt:lpstr>
      <vt:lpstr>Slide 5</vt:lpstr>
      <vt:lpstr>The Age of Imperialism in Africa </vt:lpstr>
      <vt:lpstr>Slide 7</vt:lpstr>
      <vt:lpstr>Slide 8</vt:lpstr>
      <vt:lpstr>Slide 9</vt:lpstr>
      <vt:lpstr>Slide 10</vt:lpstr>
      <vt:lpstr>Slide 11</vt:lpstr>
      <vt:lpstr>Slide 12</vt:lpstr>
      <vt:lpstr>Slide 13</vt:lpstr>
      <vt:lpstr>The Age of Imperialism in Africa </vt:lpstr>
      <vt:lpstr>“The White Man’s Burden”</vt:lpstr>
      <vt:lpstr>The Age of Imperialism in Africa </vt:lpstr>
      <vt:lpstr>Slide 17</vt:lpstr>
      <vt:lpstr>Slide 18</vt:lpstr>
      <vt:lpstr>Slide 19</vt:lpstr>
      <vt:lpstr>The Age of Imperialism in Africa </vt:lpstr>
      <vt:lpstr>Slide 21</vt:lpstr>
      <vt:lpstr>Slide 22</vt:lpstr>
      <vt:lpstr>The Age of Imperialism in Africa </vt:lpstr>
      <vt:lpstr>The Age of Imperialism in Africa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Africa</dc:title>
  <dc:creator>Karl Sagan</dc:creator>
  <cp:lastModifiedBy>johnl.stewart</cp:lastModifiedBy>
  <cp:revision>40</cp:revision>
  <dcterms:created xsi:type="dcterms:W3CDTF">2014-05-01T20:27:40Z</dcterms:created>
  <dcterms:modified xsi:type="dcterms:W3CDTF">2015-04-21T11:05:06Z</dcterms:modified>
</cp:coreProperties>
</file>