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6" r:id="rId3"/>
    <p:sldId id="274" r:id="rId4"/>
    <p:sldId id="275" r:id="rId5"/>
    <p:sldId id="279" r:id="rId6"/>
    <p:sldId id="267" r:id="rId7"/>
    <p:sldId id="268" r:id="rId8"/>
    <p:sldId id="269" r:id="rId9"/>
    <p:sldId id="277" r:id="rId10"/>
    <p:sldId id="270" r:id="rId11"/>
    <p:sldId id="257" r:id="rId12"/>
    <p:sldId id="258" r:id="rId13"/>
    <p:sldId id="265" r:id="rId14"/>
    <p:sldId id="266" r:id="rId15"/>
    <p:sldId id="259" r:id="rId16"/>
    <p:sldId id="260" r:id="rId17"/>
    <p:sldId id="261" r:id="rId18"/>
    <p:sldId id="262" r:id="rId19"/>
    <p:sldId id="263" r:id="rId20"/>
    <p:sldId id="256" r:id="rId21"/>
    <p:sldId id="264" r:id="rId22"/>
    <p:sldId id="272" r:id="rId23"/>
    <p:sldId id="273" r:id="rId24"/>
    <p:sldId id="278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4" autoAdjust="0"/>
    <p:restoredTop sz="94624" autoAdjust="0"/>
  </p:normalViewPr>
  <p:slideViewPr>
    <p:cSldViewPr snapToGrid="0">
      <p:cViewPr varScale="1">
        <p:scale>
          <a:sx n="62" d="100"/>
          <a:sy n="62" d="100"/>
        </p:scale>
        <p:origin x="-84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CC81-67A5-4BC6-8738-339E0196C3F0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AC0-6CD6-46B3-8F8C-D1A8B89D0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49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CC81-67A5-4BC6-8738-339E0196C3F0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AC0-6CD6-46B3-8F8C-D1A8B89D0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112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CC81-67A5-4BC6-8738-339E0196C3F0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AC0-6CD6-46B3-8F8C-D1A8B89D0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235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CC81-67A5-4BC6-8738-339E0196C3F0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AC0-6CD6-46B3-8F8C-D1A8B89D0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087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CC81-67A5-4BC6-8738-339E0196C3F0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AC0-6CD6-46B3-8F8C-D1A8B89D0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187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CC81-67A5-4BC6-8738-339E0196C3F0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AC0-6CD6-46B3-8F8C-D1A8B89D0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239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CC81-67A5-4BC6-8738-339E0196C3F0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AC0-6CD6-46B3-8F8C-D1A8B89D0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124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CC81-67A5-4BC6-8738-339E0196C3F0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AC0-6CD6-46B3-8F8C-D1A8B89D0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672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CC81-67A5-4BC6-8738-339E0196C3F0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AC0-6CD6-46B3-8F8C-D1A8B89D0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7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CC81-67A5-4BC6-8738-339E0196C3F0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AC0-6CD6-46B3-8F8C-D1A8B89D0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29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CC81-67A5-4BC6-8738-339E0196C3F0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AC0-6CD6-46B3-8F8C-D1A8B89D0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772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CCC81-67A5-4BC6-8738-339E0196C3F0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BAC0-6CD6-46B3-8F8C-D1A8B89D0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41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Today we are finishing Unit 6 by going over the Holocaust</a:t>
            </a:r>
          </a:p>
          <a:p>
            <a:r>
              <a:rPr lang="en-US" sz="3600" dirty="0" smtClean="0"/>
              <a:t>Pick up the reading from the front table and complete this so we can get into it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2789" y="1297893"/>
            <a:ext cx="9186421" cy="477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8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992" y="189781"/>
            <a:ext cx="10476015" cy="648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21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3819" y="365125"/>
            <a:ext cx="8304362" cy="620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75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5757" y="365125"/>
            <a:ext cx="8240485" cy="617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87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59716" y="675404"/>
            <a:ext cx="3672568" cy="542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81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23949"/>
          <a:stretch/>
        </p:blipFill>
        <p:spPr>
          <a:xfrm>
            <a:off x="1155637" y="894738"/>
            <a:ext cx="9880726" cy="455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380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9362" y="365125"/>
            <a:ext cx="8053275" cy="586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39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427" y="365125"/>
            <a:ext cx="8201145" cy="6035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24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6363" y="231605"/>
            <a:ext cx="9299274" cy="687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59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6595" y="828137"/>
            <a:ext cx="8898809" cy="477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09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44" y="273132"/>
            <a:ext cx="12168655" cy="63238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The Holocaust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411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/>
          <a:lstStyle/>
          <a:p>
            <a:r>
              <a:rPr lang="en-US" dirty="0" smtClean="0"/>
              <a:t>“Never Shall I Forget” – </a:t>
            </a:r>
            <a:r>
              <a:rPr lang="en-US" dirty="0" err="1" smtClean="0"/>
              <a:t>Elie</a:t>
            </a:r>
            <a:r>
              <a:rPr lang="en-US" dirty="0" smtClean="0"/>
              <a:t> Wiesel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086928"/>
            <a:ext cx="10515600" cy="54691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Never shall I forget that night, the first night in camp, that turned my life into one long night seven times sealed.</a:t>
            </a:r>
          </a:p>
          <a:p>
            <a:pPr marL="0" indent="0">
              <a:buNone/>
            </a:pPr>
            <a:r>
              <a:rPr lang="en-US" dirty="0" smtClean="0"/>
              <a:t>Never shall I forget that smoke.</a:t>
            </a:r>
          </a:p>
          <a:p>
            <a:pPr marL="0" indent="0">
              <a:buNone/>
            </a:pPr>
            <a:r>
              <a:rPr lang="en-US" dirty="0" smtClean="0"/>
              <a:t>Never shall I forget the small faces of the children whose bodies I saw transformed into smoke under a silent sky.</a:t>
            </a:r>
          </a:p>
          <a:p>
            <a:pPr marL="0" indent="0">
              <a:buNone/>
            </a:pPr>
            <a:r>
              <a:rPr lang="en-US" dirty="0" smtClean="0"/>
              <a:t>Never shall I forget those flames that consumed my faith for ever.</a:t>
            </a:r>
          </a:p>
          <a:p>
            <a:pPr marL="0" indent="0">
              <a:buNone/>
            </a:pPr>
            <a:r>
              <a:rPr lang="en-US" dirty="0" smtClean="0"/>
              <a:t>Never shall I forget the nocturnal silence that deprived me for all eternity of the desire to live.</a:t>
            </a:r>
          </a:p>
          <a:p>
            <a:pPr marL="0" indent="0">
              <a:buNone/>
            </a:pPr>
            <a:r>
              <a:rPr lang="en-US" dirty="0" smtClean="0"/>
              <a:t>Never shall I forget those moments that murdered my God and my soul and turned my dreams to ashes.</a:t>
            </a:r>
          </a:p>
          <a:p>
            <a:pPr marL="0" indent="0">
              <a:buNone/>
            </a:pPr>
            <a:r>
              <a:rPr lang="en-US" dirty="0" smtClean="0"/>
              <a:t>Never shall I forget those things, even were I condemned to live</a:t>
            </a:r>
          </a:p>
          <a:p>
            <a:pPr marL="0" indent="0">
              <a:buNone/>
            </a:pPr>
            <a:r>
              <a:rPr lang="en-US" dirty="0" smtClean="0"/>
              <a:t>as long as God Himself.</a:t>
            </a:r>
          </a:p>
          <a:p>
            <a:pPr marL="0" indent="0">
              <a:buNone/>
            </a:pPr>
            <a:r>
              <a:rPr lang="en-US" dirty="0" smtClean="0"/>
              <a:t>Never.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80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6475272"/>
              </p:ext>
            </p:extLst>
          </p:nvPr>
        </p:nvGraphicFramePr>
        <p:xfrm>
          <a:off x="1052422" y="1052426"/>
          <a:ext cx="9972136" cy="5348376"/>
        </p:xfrm>
        <a:graphic>
          <a:graphicData uri="http://schemas.openxmlformats.org/drawingml/2006/table">
            <a:tbl>
              <a:tblPr/>
              <a:tblGrid>
                <a:gridCol w="4986068"/>
                <a:gridCol w="4986068"/>
              </a:tblGrid>
              <a:tr h="297132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  <a:latin typeface="book antiqua,times new roman,times"/>
                        </a:rPr>
                        <a:t>Polish-Soviet area</a:t>
                      </a:r>
                      <a:endParaRPr lang="en-US">
                        <a:effectLst/>
                        <a:latin typeface="book antiqua,times new roman,time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B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  <a:latin typeface="book antiqua,times new roman,times"/>
                        </a:rPr>
                        <a:t>4,565,000</a:t>
                      </a:r>
                      <a:endParaRPr lang="en-US">
                        <a:effectLst/>
                        <a:latin typeface="book antiqua,times new roman,time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B8"/>
                    </a:solidFill>
                  </a:tcPr>
                </a:tc>
              </a:tr>
              <a:tr h="297132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  <a:latin typeface="book antiqua,times new roman,times"/>
                        </a:rPr>
                        <a:t>Germany</a:t>
                      </a:r>
                      <a:endParaRPr lang="en-US">
                        <a:effectLst/>
                        <a:latin typeface="book antiqua,times new roman,time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B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  <a:latin typeface="book antiqua,times new roman,times"/>
                        </a:rPr>
                        <a:t>   125,000</a:t>
                      </a:r>
                      <a:endParaRPr lang="en-US">
                        <a:effectLst/>
                        <a:latin typeface="book antiqua,times new roman,time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B8"/>
                    </a:solidFill>
                  </a:tcPr>
                </a:tc>
              </a:tr>
              <a:tr h="297132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  <a:latin typeface="book antiqua,times new roman,times"/>
                        </a:rPr>
                        <a:t>Austria</a:t>
                      </a:r>
                      <a:endParaRPr lang="en-US">
                        <a:effectLst/>
                        <a:latin typeface="book antiqua,times new roman,time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B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  <a:latin typeface="book antiqua,times new roman,times"/>
                        </a:rPr>
                        <a:t>     65.000</a:t>
                      </a:r>
                      <a:endParaRPr lang="en-US">
                        <a:effectLst/>
                        <a:latin typeface="book antiqua,times new roman,time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B8"/>
                    </a:solidFill>
                  </a:tcPr>
                </a:tc>
              </a:tr>
              <a:tr h="594264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  <a:latin typeface="book antiqua,times new roman,times"/>
                        </a:rPr>
                        <a:t>Czechoslovakia (in the pre-Munich boundaries</a:t>
                      </a:r>
                      <a:endParaRPr lang="en-US">
                        <a:effectLst/>
                        <a:latin typeface="book antiqua,times new roman,time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B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  <a:latin typeface="book antiqua,times new roman,times"/>
                        </a:rPr>
                        <a:t>  </a:t>
                      </a:r>
                      <a:r>
                        <a:rPr lang="en-US" sz="1200" b="0">
                          <a:effectLst/>
                          <a:latin typeface="book antiqua,times new roman,times"/>
                        </a:rPr>
                        <a:t>277,000</a:t>
                      </a:r>
                      <a:endParaRPr lang="en-US">
                        <a:effectLst/>
                        <a:latin typeface="book antiqua,times new roman,time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B8"/>
                    </a:solidFill>
                  </a:tcPr>
                </a:tc>
              </a:tr>
              <a:tr h="594264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  <a:latin typeface="book antiqua,times new roman,times"/>
                        </a:rPr>
                        <a:t>Hungary, including northern Transylvania</a:t>
                      </a:r>
                      <a:endParaRPr lang="en-US">
                        <a:effectLst/>
                        <a:latin typeface="book antiqua,times new roman,time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B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  <a:latin typeface="book antiqua,times new roman,times"/>
                        </a:rPr>
                        <a:t>   402,000</a:t>
                      </a:r>
                      <a:endParaRPr lang="en-US">
                        <a:effectLst/>
                        <a:latin typeface="book antiqua,times new roman,time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B8"/>
                    </a:solidFill>
                  </a:tcPr>
                </a:tc>
              </a:tr>
              <a:tr h="297132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  <a:latin typeface="book antiqua,times new roman,times"/>
                        </a:rPr>
                        <a:t>France</a:t>
                      </a:r>
                      <a:endParaRPr lang="en-US">
                        <a:effectLst/>
                        <a:latin typeface="book antiqua,times new roman,time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B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  <a:latin typeface="book antiqua,times new roman,times"/>
                        </a:rPr>
                        <a:t>     83,000</a:t>
                      </a:r>
                      <a:endParaRPr lang="en-US">
                        <a:effectLst/>
                        <a:latin typeface="book antiqua,times new roman,time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B8"/>
                    </a:solidFill>
                  </a:tcPr>
                </a:tc>
              </a:tr>
              <a:tr h="297132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  <a:latin typeface="book antiqua,times new roman,times"/>
                        </a:rPr>
                        <a:t>Belgium</a:t>
                      </a:r>
                      <a:endParaRPr lang="en-US">
                        <a:effectLst/>
                        <a:latin typeface="book antiqua,times new roman,time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B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  <a:latin typeface="book antiqua,times new roman,times"/>
                        </a:rPr>
                        <a:t>     24,000</a:t>
                      </a:r>
                      <a:endParaRPr lang="en-US">
                        <a:effectLst/>
                        <a:latin typeface="book antiqua,times new roman,time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B8"/>
                    </a:solidFill>
                  </a:tcPr>
                </a:tc>
              </a:tr>
              <a:tr h="297132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  <a:latin typeface="book antiqua,times new roman,times"/>
                        </a:rPr>
                        <a:t>Luxembourg</a:t>
                      </a:r>
                      <a:endParaRPr lang="en-US">
                        <a:effectLst/>
                        <a:latin typeface="book antiqua,times new roman,time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B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  <a:latin typeface="book antiqua,times new roman,times"/>
                        </a:rPr>
                        <a:t>          700</a:t>
                      </a:r>
                      <a:endParaRPr lang="en-US">
                        <a:effectLst/>
                        <a:latin typeface="book antiqua,times new roman,time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B8"/>
                    </a:solidFill>
                  </a:tcPr>
                </a:tc>
              </a:tr>
              <a:tr h="297132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  <a:latin typeface="book antiqua,times new roman,times"/>
                        </a:rPr>
                        <a:t>Italy</a:t>
                      </a:r>
                      <a:endParaRPr lang="en-US">
                        <a:effectLst/>
                        <a:latin typeface="book antiqua,times new roman,time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B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  <a:latin typeface="book antiqua,times new roman,times"/>
                        </a:rPr>
                        <a:t>        7,500</a:t>
                      </a:r>
                      <a:endParaRPr lang="en-US">
                        <a:effectLst/>
                        <a:latin typeface="book antiqua,times new roman,time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B8"/>
                    </a:solidFill>
                  </a:tcPr>
                </a:tc>
              </a:tr>
              <a:tr h="297132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  <a:latin typeface="book antiqua,times new roman,times"/>
                        </a:rPr>
                        <a:t>The Netherlands</a:t>
                      </a:r>
                      <a:endParaRPr lang="en-US">
                        <a:effectLst/>
                        <a:latin typeface="book antiqua,times new roman,time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B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  <a:latin typeface="book antiqua,times new roman,times"/>
                        </a:rPr>
                        <a:t>    106,000</a:t>
                      </a:r>
                      <a:endParaRPr lang="en-US">
                        <a:effectLst/>
                        <a:latin typeface="book antiqua,times new roman,time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B8"/>
                    </a:solidFill>
                  </a:tcPr>
                </a:tc>
              </a:tr>
              <a:tr h="297132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  <a:latin typeface="book antiqua,times new roman,times"/>
                        </a:rPr>
                        <a:t>Norway</a:t>
                      </a:r>
                      <a:endParaRPr lang="en-US">
                        <a:effectLst/>
                        <a:latin typeface="book antiqua,times new roman,time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B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  <a:latin typeface="book antiqua,times new roman,times"/>
                        </a:rPr>
                        <a:t>           760</a:t>
                      </a:r>
                      <a:endParaRPr lang="en-US">
                        <a:effectLst/>
                        <a:latin typeface="book antiqua,times new roman,time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B8"/>
                    </a:solidFill>
                  </a:tcPr>
                </a:tc>
              </a:tr>
              <a:tr h="594264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  <a:latin typeface="book antiqua,times new roman,times"/>
                        </a:rPr>
                        <a:t>Romania (Regat, southern Transylvania, southern Bukovina)</a:t>
                      </a:r>
                      <a:endParaRPr lang="en-US">
                        <a:effectLst/>
                        <a:latin typeface="book antiqua,times new roman,time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B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  <a:latin typeface="book antiqua,times new roman,times"/>
                        </a:rPr>
                        <a:t>       40,000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B8"/>
                    </a:solidFill>
                  </a:tcPr>
                </a:tc>
              </a:tr>
              <a:tr h="297132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  <a:latin typeface="book antiqua,times new roman,times"/>
                        </a:rPr>
                        <a:t>Yugoslavia</a:t>
                      </a:r>
                      <a:endParaRPr lang="en-US">
                        <a:effectLst/>
                        <a:latin typeface="book antiqua,times new roman,time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B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  <a:latin typeface="book antiqua,times new roman,times"/>
                        </a:rPr>
                        <a:t>       60,000</a:t>
                      </a:r>
                      <a:endParaRPr lang="en-US">
                        <a:effectLst/>
                        <a:latin typeface="book antiqua,times new roman,time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B8"/>
                    </a:solidFill>
                  </a:tcPr>
                </a:tc>
              </a:tr>
              <a:tr h="297132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  <a:latin typeface="book antiqua,times new roman,times"/>
                        </a:rPr>
                        <a:t>Greece</a:t>
                      </a:r>
                      <a:endParaRPr lang="en-US">
                        <a:effectLst/>
                        <a:latin typeface="book antiqua,times new roman,time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B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  <a:latin typeface="book antiqua,times new roman,times"/>
                        </a:rPr>
                        <a:t>       65,000</a:t>
                      </a:r>
                      <a:endParaRPr lang="en-US">
                        <a:effectLst/>
                        <a:latin typeface="book antiqua,times new roman,time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B8"/>
                    </a:solidFill>
                  </a:tcPr>
                </a:tc>
              </a:tr>
              <a:tr h="297132">
                <a:tc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effectLst/>
                          <a:latin typeface="book antiqua,times new roman,times"/>
                        </a:rPr>
                        <a:t>     Total Loss</a:t>
                      </a:r>
                      <a:endParaRPr lang="en-US">
                        <a:effectLst/>
                        <a:latin typeface="book antiqua,times new roman,time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B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effectLst/>
                          <a:latin typeface="book antiqua,times new roman,times"/>
                        </a:rPr>
                        <a:t>  5,820,960</a:t>
                      </a:r>
                      <a:endParaRPr lang="en-US" dirty="0">
                        <a:effectLst/>
                        <a:latin typeface="book antiqua,times new roman,time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B8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8687" y="224287"/>
            <a:ext cx="9765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Jewish Deaths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994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Zanne</a:t>
            </a:r>
            <a:r>
              <a:rPr lang="en-US" dirty="0"/>
              <a:t> </a:t>
            </a:r>
            <a:r>
              <a:rPr lang="en-US" dirty="0" err="1" smtClean="0"/>
              <a:t>Farbstein</a:t>
            </a:r>
            <a:r>
              <a:rPr lang="en-US" dirty="0" smtClean="0"/>
              <a:t> (Auschwitz Survivor)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https://www.youtube.com/watch?v=YWg47sLwlHk&amp;list=PLA5747AFF7EB459EB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850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Arnold </a:t>
            </a:r>
            <a:r>
              <a:rPr lang="en-US" dirty="0" err="1" smtClean="0"/>
              <a:t>Ropeik</a:t>
            </a:r>
            <a:r>
              <a:rPr lang="en-US" dirty="0" smtClean="0"/>
              <a:t> (WWII Veteran)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http://www.history.com/topics/world-war-ii/the-holocaust/videos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543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Nuremberg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Those responsible for the crimes committed during the Holocaust were brought to trial in Nuremberg, Germany</a:t>
            </a:r>
          </a:p>
          <a:p>
            <a:r>
              <a:rPr lang="en-US" dirty="0" smtClean="0"/>
              <a:t>12 prominent Nazis were put to death while many others received short prison sentences or no punishment at 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6528" y="3607927"/>
            <a:ext cx="8958943" cy="292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00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 Formed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World War II, the United Nations (UN) was formed to replace the ineffective League of Nations to prevent another such conflict</a:t>
            </a:r>
          </a:p>
          <a:p>
            <a:r>
              <a:rPr lang="en-US" dirty="0" smtClean="0"/>
              <a:t>The UN’s purpose is to maintain international security and peace and to promote human rights</a:t>
            </a:r>
          </a:p>
          <a:p>
            <a:r>
              <a:rPr lang="en-US" dirty="0" smtClean="0"/>
              <a:t>There are currently 193 countries in the UN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4221" y="3469821"/>
            <a:ext cx="3159579" cy="315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273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Hitler’s Speech About Jews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https://www.youtube.com/watch?v=_0V_xf3OQgM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267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6" y="859971"/>
            <a:ext cx="10515600" cy="2453245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Anti – Semitism</a:t>
            </a:r>
          </a:p>
          <a:p>
            <a:pPr marL="0" indent="0" algn="ctr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627418" y="1338943"/>
            <a:ext cx="640080" cy="696686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643337" y="1338943"/>
            <a:ext cx="829128" cy="8839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94462" y="2222940"/>
            <a:ext cx="235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Against / Not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82243" y="2222940"/>
            <a:ext cx="2351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Judaism / Jewish people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0026" y="4874106"/>
            <a:ext cx="10414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prejudice against, hatred of, or discrimination against Jews as a national, ethnic, religious or racial group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9386" y="591911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16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deliberate killing of a large group of people, especially those of a particular ethnic group or </a:t>
            </a:r>
            <a:r>
              <a:rPr lang="en-US" dirty="0" smtClean="0"/>
              <a:t>nation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124" y="2667000"/>
            <a:ext cx="7152010" cy="39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36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0753" y="500743"/>
            <a:ext cx="9610493" cy="499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127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“Work will make you free.”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1018" y="1351482"/>
            <a:ext cx="9229964" cy="47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11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1599" y="914400"/>
            <a:ext cx="10008802" cy="519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5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6710" y="469651"/>
            <a:ext cx="7278579" cy="598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176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378</Words>
  <Application>Microsoft Office PowerPoint</Application>
  <PresentationFormat>Custom</PresentationFormat>
  <Paragraphs>65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Do Now</vt:lpstr>
      <vt:lpstr>The Holocaust</vt:lpstr>
      <vt:lpstr>Hitler’s Speech About Jews</vt:lpstr>
      <vt:lpstr>Slide 4</vt:lpstr>
      <vt:lpstr>Genocide</vt:lpstr>
      <vt:lpstr>Slide 6</vt:lpstr>
      <vt:lpstr>“Work will make you free.”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“Never Shall I Forget” – Elie Wiesel</vt:lpstr>
      <vt:lpstr>Slide 21</vt:lpstr>
      <vt:lpstr>Zanne Farbstein (Auschwitz Survivor)</vt:lpstr>
      <vt:lpstr>Arnold Ropeik (WWII Veteran)</vt:lpstr>
      <vt:lpstr>Nuremberg Trials</vt:lpstr>
      <vt:lpstr>United Nations Formed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Never Shall I Forget – Elie Wiesel</dc:title>
  <dc:creator>Luke Stewart</dc:creator>
  <cp:lastModifiedBy>johnl.stewart</cp:lastModifiedBy>
  <cp:revision>51</cp:revision>
  <dcterms:created xsi:type="dcterms:W3CDTF">2014-11-24T21:52:50Z</dcterms:created>
  <dcterms:modified xsi:type="dcterms:W3CDTF">2015-05-06T16:08:14Z</dcterms:modified>
</cp:coreProperties>
</file>