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8" r:id="rId3"/>
    <p:sldId id="259" r:id="rId4"/>
    <p:sldId id="260" r:id="rId5"/>
    <p:sldId id="261" r:id="rId6"/>
    <p:sldId id="263" r:id="rId7"/>
    <p:sldId id="264" r:id="rId8"/>
    <p:sldId id="265" r:id="rId9"/>
    <p:sldId id="267" r:id="rId10"/>
    <p:sldId id="266" r:id="rId11"/>
    <p:sldId id="269" r:id="rId12"/>
    <p:sldId id="271" r:id="rId13"/>
    <p:sldId id="272" r:id="rId14"/>
    <p:sldId id="274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8" d="100"/>
          <a:sy n="88" d="100"/>
        </p:scale>
        <p:origin x="57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C946EC91-2F90-4E31-A46C-ACA6BCB62819}" type="datetimeFigureOut">
              <a:rPr lang="en-US" smtClean="0"/>
              <a:t>9/15/2015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4590FAA1-4C4E-4E97-A43D-6D5B4F60C7F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68394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6EC91-2F90-4E31-A46C-ACA6BCB62819}" type="datetimeFigureOut">
              <a:rPr lang="en-US" smtClean="0"/>
              <a:t>9/15/2015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0FAA1-4C4E-4E97-A43D-6D5B4F60C7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4012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6EC91-2F90-4E31-A46C-ACA6BCB62819}" type="datetimeFigureOut">
              <a:rPr lang="en-US" smtClean="0"/>
              <a:t>9/15/2015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0FAA1-4C4E-4E97-A43D-6D5B4F60C7F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34160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6EC91-2F90-4E31-A46C-ACA6BCB62819}" type="datetimeFigureOut">
              <a:rPr lang="en-US" smtClean="0"/>
              <a:t>9/15/2015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0FAA1-4C4E-4E97-A43D-6D5B4F60C7F3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69291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6EC91-2F90-4E31-A46C-ACA6BCB62819}" type="datetimeFigureOut">
              <a:rPr lang="en-US" smtClean="0"/>
              <a:t>9/15/2015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0FAA1-4C4E-4E97-A43D-6D5B4F60C7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5398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6EC91-2F90-4E31-A46C-ACA6BCB62819}" type="datetimeFigureOut">
              <a:rPr lang="en-US" smtClean="0"/>
              <a:t>9/15/2015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0FAA1-4C4E-4E97-A43D-6D5B4F60C7F3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84048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6EC91-2F90-4E31-A46C-ACA6BCB62819}" type="datetimeFigureOut">
              <a:rPr lang="en-US" smtClean="0"/>
              <a:t>9/15/2015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0FAA1-4C4E-4E97-A43D-6D5B4F60C7F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65366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6EC91-2F90-4E31-A46C-ACA6BCB62819}" type="datetimeFigureOut">
              <a:rPr lang="en-US" smtClean="0"/>
              <a:t>9/15/2015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0FAA1-4C4E-4E97-A43D-6D5B4F60C7F3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89411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6EC91-2F90-4E31-A46C-ACA6BCB62819}" type="datetimeFigureOut">
              <a:rPr lang="en-US" smtClean="0"/>
              <a:t>9/15/2015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0FAA1-4C4E-4E97-A43D-6D5B4F60C7F3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7259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6EC91-2F90-4E31-A46C-ACA6BCB62819}" type="datetimeFigureOut">
              <a:rPr lang="en-US" smtClean="0"/>
              <a:t>9/15/2015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0FAA1-4C4E-4E97-A43D-6D5B4F60C7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6570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6EC91-2F90-4E31-A46C-ACA6BCB62819}" type="datetimeFigureOut">
              <a:rPr lang="en-US" smtClean="0"/>
              <a:t>9/15/2015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0FAA1-4C4E-4E97-A43D-6D5B4F60C7F3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47426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6EC91-2F90-4E31-A46C-ACA6BCB62819}" type="datetimeFigureOut">
              <a:rPr lang="en-US" smtClean="0"/>
              <a:t>9/15/2015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0FAA1-4C4E-4E97-A43D-6D5B4F60C7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9462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6EC91-2F90-4E31-A46C-ACA6BCB62819}" type="datetimeFigureOut">
              <a:rPr lang="en-US" smtClean="0"/>
              <a:t>9/15/2015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0FAA1-4C4E-4E97-A43D-6D5B4F60C7F3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72086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6EC91-2F90-4E31-A46C-ACA6BCB62819}" type="datetimeFigureOut">
              <a:rPr lang="en-US" smtClean="0"/>
              <a:t>9/15/2015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0FAA1-4C4E-4E97-A43D-6D5B4F60C7F3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75263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6EC91-2F90-4E31-A46C-ACA6BCB62819}" type="datetimeFigureOut">
              <a:rPr lang="en-US" smtClean="0"/>
              <a:t>9/15/2015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0FAA1-4C4E-4E97-A43D-6D5B4F60C7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4129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6EC91-2F90-4E31-A46C-ACA6BCB62819}" type="datetimeFigureOut">
              <a:rPr lang="en-US" smtClean="0"/>
              <a:t>9/15/2015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0FAA1-4C4E-4E97-A43D-6D5B4F60C7F3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11944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6EC91-2F90-4E31-A46C-ACA6BCB62819}" type="datetimeFigureOut">
              <a:rPr lang="en-US" smtClean="0"/>
              <a:t>9/15/2015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0FAA1-4C4E-4E97-A43D-6D5B4F60C7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6599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946EC91-2F90-4E31-A46C-ACA6BCB62819}" type="datetimeFigureOut">
              <a:rPr lang="en-US" smtClean="0"/>
              <a:t>9/15/2015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590FAA1-4C4E-4E97-A43D-6D5B4F60C7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476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  <p:sldLayoutId id="2147483694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Gupta Empire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522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990600"/>
            <a:ext cx="9601196" cy="488526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4. Which </a:t>
            </a:r>
            <a:r>
              <a:rPr lang="en-US" dirty="0"/>
              <a:t>group had the greatest influence on early Russian culture?</a:t>
            </a:r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A. Franks</a:t>
            </a:r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B. Ottoman </a:t>
            </a:r>
            <a:r>
              <a:rPr lang="en-US" dirty="0"/>
              <a:t>Turks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C. Byzantine </a:t>
            </a:r>
            <a:r>
              <a:rPr lang="en-US" dirty="0"/>
              <a:t>empire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D. Roman </a:t>
            </a:r>
            <a:r>
              <a:rPr lang="en-US" dirty="0"/>
              <a:t>Catholic Church</a:t>
            </a:r>
          </a:p>
        </p:txBody>
      </p:sp>
    </p:spTree>
    <p:extLst>
      <p:ext uri="{BB962C8B-B14F-4D97-AF65-F5344CB8AC3E}">
        <p14:creationId xmlns:p14="http://schemas.microsoft.com/office/powerpoint/2010/main" val="3785541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2400" dirty="0" smtClean="0"/>
              <a:t>5. Hammurabi's </a:t>
            </a:r>
            <a:r>
              <a:rPr lang="en-US" sz="2400" dirty="0"/>
              <a:t>Code, the Twelve Tables, and the Justinian Code are examples of </a:t>
            </a:r>
            <a:r>
              <a:rPr lang="en-US" sz="2400" dirty="0" smtClean="0"/>
              <a:t>early developments </a:t>
            </a:r>
            <a:r>
              <a:rPr lang="en-US" sz="2400" dirty="0"/>
              <a:t>in the area of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A. literature</a:t>
            </a:r>
            <a:r>
              <a:rPr lang="en-US" dirty="0"/>
              <a:t>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B. law</a:t>
            </a:r>
            <a:r>
              <a:rPr lang="en-US" dirty="0"/>
              <a:t>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C. engineering</a:t>
            </a:r>
            <a:r>
              <a:rPr lang="en-US" dirty="0"/>
              <a:t>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D. </a:t>
            </a:r>
            <a:r>
              <a:rPr lang="en-US" dirty="0"/>
              <a:t>medicine.</a:t>
            </a:r>
          </a:p>
        </p:txBody>
      </p:sp>
    </p:spTree>
    <p:extLst>
      <p:ext uri="{BB962C8B-B14F-4D97-AF65-F5344CB8AC3E}">
        <p14:creationId xmlns:p14="http://schemas.microsoft.com/office/powerpoint/2010/main" val="3730666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dirty="0"/>
              <a:t>6. A study of the Byzantine civilization would show that this civilization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A. collapsed as a result of Germanic invasions of the early Middle Ages.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B. preserved </a:t>
            </a:r>
            <a:r>
              <a:rPr lang="en-US" dirty="0"/>
              <a:t>Greek and Roman learning and passed it on to western and eastern Europe.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C. based </a:t>
            </a:r>
            <a:r>
              <a:rPr lang="en-US" dirty="0"/>
              <a:t>its economy on subsistence farming and slash-and-burn agriculture.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D. reduced </a:t>
            </a:r>
            <a:r>
              <a:rPr lang="en-US" dirty="0"/>
              <a:t>the influence of the Eastern Orthodox Church.</a:t>
            </a:r>
          </a:p>
        </p:txBody>
      </p:sp>
    </p:spTree>
    <p:extLst>
      <p:ext uri="{BB962C8B-B14F-4D97-AF65-F5344CB8AC3E}">
        <p14:creationId xmlns:p14="http://schemas.microsoft.com/office/powerpoint/2010/main" val="999907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dirty="0"/>
              <a:t>8</a:t>
            </a:r>
            <a:r>
              <a:rPr lang="en-US" sz="3200" dirty="0" smtClean="0"/>
              <a:t>. Which religion had a strong impact on all areas of Gupta life?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buAutoNum type="alphaUcPeriod"/>
            </a:pPr>
            <a:r>
              <a:rPr lang="en-US" dirty="0" smtClean="0"/>
              <a:t>Buddhism</a:t>
            </a:r>
          </a:p>
          <a:p>
            <a:pPr marL="457200" indent="-457200">
              <a:buAutoNum type="alphaUcPeriod"/>
            </a:pPr>
            <a:endParaRPr lang="en-US" dirty="0"/>
          </a:p>
          <a:p>
            <a:pPr marL="457200" indent="-457200">
              <a:buAutoNum type="alphaUcPeriod"/>
            </a:pPr>
            <a:r>
              <a:rPr lang="en-US" dirty="0" smtClean="0"/>
              <a:t>Christianity</a:t>
            </a:r>
          </a:p>
          <a:p>
            <a:pPr marL="457200" indent="-457200">
              <a:buAutoNum type="alphaUcPeriod"/>
            </a:pPr>
            <a:endParaRPr lang="en-US" dirty="0"/>
          </a:p>
          <a:p>
            <a:pPr marL="457200" indent="-457200">
              <a:buAutoNum type="alphaUcPeriod"/>
            </a:pPr>
            <a:r>
              <a:rPr lang="en-US" dirty="0" smtClean="0"/>
              <a:t>Hinduism</a:t>
            </a:r>
          </a:p>
          <a:p>
            <a:pPr marL="457200" indent="-457200">
              <a:buAutoNum type="alphaUcPeriod"/>
            </a:pPr>
            <a:endParaRPr lang="en-US" dirty="0"/>
          </a:p>
          <a:p>
            <a:pPr marL="457200" indent="-457200">
              <a:buAutoNum type="alphaUcPeriod"/>
            </a:pPr>
            <a:r>
              <a:rPr lang="en-US" dirty="0" smtClean="0"/>
              <a:t> Confucianism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1219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dirty="0" smtClean="0"/>
              <a:t>9. The Gupta government is best characterized by: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buAutoNum type="alphaUcPeriod"/>
            </a:pPr>
            <a:r>
              <a:rPr lang="en-US" dirty="0" smtClean="0"/>
              <a:t>One strong ruler with absolute power</a:t>
            </a:r>
          </a:p>
          <a:p>
            <a:pPr marL="457200" indent="-457200">
              <a:buAutoNum type="alphaUcPeriod"/>
            </a:pPr>
            <a:endParaRPr lang="en-US" dirty="0"/>
          </a:p>
          <a:p>
            <a:pPr marL="457200" indent="-457200">
              <a:buAutoNum type="alphaUcPeriod"/>
            </a:pPr>
            <a:r>
              <a:rPr lang="en-US" dirty="0" smtClean="0"/>
              <a:t>A democracy run by the people</a:t>
            </a:r>
          </a:p>
          <a:p>
            <a:pPr marL="457200" indent="-457200">
              <a:buAutoNum type="alphaUcPeriod"/>
            </a:pPr>
            <a:endParaRPr lang="en-US" dirty="0"/>
          </a:p>
          <a:p>
            <a:pPr marL="457200" indent="-457200">
              <a:buAutoNum type="alphaUcPeriod"/>
            </a:pPr>
            <a:r>
              <a:rPr lang="en-US" dirty="0" smtClean="0"/>
              <a:t>A combination of a strong central government and local power</a:t>
            </a:r>
          </a:p>
          <a:p>
            <a:pPr marL="457200" indent="-457200">
              <a:buAutoNum type="alphaUcPeriod"/>
            </a:pPr>
            <a:endParaRPr lang="en-US" dirty="0"/>
          </a:p>
          <a:p>
            <a:pPr marL="457200" indent="-457200">
              <a:buAutoNum type="alphaUcPeriod"/>
            </a:pPr>
            <a:r>
              <a:rPr lang="en-US" dirty="0" smtClean="0"/>
              <a:t> Confucian thought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9129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Gupta Empire Overview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Gupta Empire came to power in India in 320 CE.</a:t>
            </a:r>
          </a:p>
          <a:p>
            <a:r>
              <a:rPr lang="en-US" dirty="0" smtClean="0"/>
              <a:t>Ended in 550 C.E. </a:t>
            </a:r>
          </a:p>
          <a:p>
            <a:r>
              <a:rPr lang="en-US" dirty="0" smtClean="0"/>
              <a:t>Facilitated the strengthening of Hinduism as a religion in India. </a:t>
            </a:r>
          </a:p>
          <a:p>
            <a:r>
              <a:rPr lang="en-US" dirty="0" smtClean="0"/>
              <a:t>Known as the “Golden Age” of India. 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026" name="Picture 2" descr="http://www.columbia.edu/itc/mealac/pritchett/00maplinks/early/gupta/gupta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5443" y="2560320"/>
            <a:ext cx="3330702" cy="4297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8925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Geography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Gupta Empire rose in the North of India and spread southward.</a:t>
            </a:r>
          </a:p>
          <a:p>
            <a:r>
              <a:rPr lang="en-US" dirty="0" smtClean="0"/>
              <a:t>The Himalayas and Kush mountains helps protect the civilization from invaders.</a:t>
            </a:r>
          </a:p>
          <a:p>
            <a:r>
              <a:rPr lang="en-US" dirty="0" smtClean="0"/>
              <a:t>The Ganges and Indus rivers provided water and fertile soil. </a:t>
            </a:r>
          </a:p>
          <a:p>
            <a:r>
              <a:rPr lang="en-US" dirty="0" smtClean="0"/>
              <a:t>Hot and Humid climate with monsoons. </a:t>
            </a:r>
          </a:p>
          <a:p>
            <a:endParaRPr lang="en-US" dirty="0"/>
          </a:p>
        </p:txBody>
      </p:sp>
      <p:pic>
        <p:nvPicPr>
          <p:cNvPr id="2050" name="Picture 2" descr="http://everestbasecamptrekguide.com/wp-content/uploads/2010/11/Makalu-from-Everes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6558" y="2285999"/>
            <a:ext cx="3596618" cy="2407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upload.wikimedia.org/wikipedia/commons/5/58/Himalayas_Map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8748" y="4693841"/>
            <a:ext cx="2432238" cy="1972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5431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Government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Gupta emperor ruled over a court in </a:t>
            </a:r>
            <a:r>
              <a:rPr lang="en-US" dirty="0" err="1" smtClean="0"/>
              <a:t>Pataliputra</a:t>
            </a:r>
            <a:r>
              <a:rPr lang="en-US" dirty="0" smtClean="0"/>
              <a:t>. </a:t>
            </a:r>
          </a:p>
          <a:p>
            <a:r>
              <a:rPr lang="en-US" dirty="0" smtClean="0"/>
              <a:t>Very efficient central government. </a:t>
            </a:r>
          </a:p>
          <a:p>
            <a:pPr lvl="1"/>
            <a:r>
              <a:rPr lang="en-US" dirty="0" smtClean="0"/>
              <a:t>Allowed Trade to prosper because of a stable background. </a:t>
            </a:r>
          </a:p>
          <a:p>
            <a:pPr lvl="1"/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Local leaders had power. </a:t>
            </a:r>
          </a:p>
          <a:p>
            <a:r>
              <a:rPr lang="en-US" dirty="0" smtClean="0"/>
              <a:t>In each village they had a headman and council to make decisions. </a:t>
            </a:r>
          </a:p>
          <a:p>
            <a:r>
              <a:rPr lang="en-US" dirty="0" smtClean="0"/>
              <a:t>At first, women could serve on council  ….Then restriction by Hindu law excluded their participation </a:t>
            </a:r>
          </a:p>
        </p:txBody>
      </p:sp>
    </p:spTree>
    <p:extLst>
      <p:ext uri="{BB962C8B-B14F-4D97-AF65-F5344CB8AC3E}">
        <p14:creationId xmlns:p14="http://schemas.microsoft.com/office/powerpoint/2010/main" val="4025845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Caste System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8507" y="1974467"/>
            <a:ext cx="5592067" cy="3984898"/>
          </a:xfrm>
        </p:spPr>
      </p:pic>
      <p:sp>
        <p:nvSpPr>
          <p:cNvPr id="8" name="TextBox 7"/>
          <p:cNvSpPr txBox="1"/>
          <p:nvPr/>
        </p:nvSpPr>
        <p:spPr>
          <a:xfrm>
            <a:off x="7901150" y="2547056"/>
            <a:ext cx="299544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No movement up and down the system in your lifetime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913001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Village and Family Life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Village Life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Cluster of homes surround by fields for farming. </a:t>
            </a:r>
          </a:p>
          <a:p>
            <a:r>
              <a:rPr lang="en-US" dirty="0" smtClean="0"/>
              <a:t>Village ran their own affairs with little interference from empire as long as they pay taxes. </a:t>
            </a:r>
          </a:p>
          <a:p>
            <a:r>
              <a:rPr lang="en-US" dirty="0" smtClean="0"/>
              <a:t>Ran by caste system which created stability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Family Life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/>
          </a:bodyPr>
          <a:lstStyle/>
          <a:p>
            <a:r>
              <a:rPr lang="en-US" smtClean="0"/>
              <a:t>Wealthier </a:t>
            </a:r>
            <a:r>
              <a:rPr lang="en-US" dirty="0" smtClean="0"/>
              <a:t>person lived in joint families where all the family shared a home. </a:t>
            </a:r>
          </a:p>
          <a:p>
            <a:r>
              <a:rPr lang="en-US" dirty="0" smtClean="0"/>
              <a:t>They were Patriarchal, which means the eldest male was the leader. </a:t>
            </a:r>
          </a:p>
          <a:p>
            <a:r>
              <a:rPr lang="en-US" dirty="0" smtClean="0"/>
              <a:t>Arrange marriage of children. </a:t>
            </a:r>
          </a:p>
          <a:p>
            <a:r>
              <a:rPr lang="en-US" dirty="0" smtClean="0"/>
              <a:t>Only marry within their own caste.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441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Scientific and Artistic Contributions 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Science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Education took place in Hindu and Buddhist school. </a:t>
            </a:r>
          </a:p>
          <a:p>
            <a:r>
              <a:rPr lang="en-US" dirty="0" smtClean="0"/>
              <a:t>Student learned math, medicine, physics languages.</a:t>
            </a:r>
          </a:p>
          <a:p>
            <a:r>
              <a:rPr lang="en-US" dirty="0" smtClean="0"/>
              <a:t>Indian Mathematics developed the concept of 0 and decimal system. </a:t>
            </a:r>
          </a:p>
          <a:p>
            <a:r>
              <a:rPr lang="en-US" dirty="0" smtClean="0"/>
              <a:t>Surgeons vaccinated people from smallpox .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Artistic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1562428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Architects built stone temples for worships and Buddhist build stupas.</a:t>
            </a:r>
            <a:endParaRPr lang="en-US" dirty="0"/>
          </a:p>
        </p:txBody>
      </p:sp>
      <p:pic>
        <p:nvPicPr>
          <p:cNvPr id="4098" name="Picture 2" descr="http://www.indianetzone.com/photos_gallery/12/konark-temple_465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8205" y="4322315"/>
            <a:ext cx="2381250" cy="1419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www.india-tour-guide.co.uk/Sanchi/Great-Stupa-Carved-south-gat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015536"/>
            <a:ext cx="2641090" cy="1980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0203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979714"/>
            <a:ext cx="9601196" cy="489615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1. After </a:t>
            </a:r>
            <a:r>
              <a:rPr lang="en-US" dirty="0"/>
              <a:t>the fall of Rome, the eastern portion of the Roman empire became known as the</a:t>
            </a:r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A. Persian </a:t>
            </a:r>
            <a:r>
              <a:rPr lang="en-US" dirty="0"/>
              <a:t>empire.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B. Byzantine </a:t>
            </a:r>
            <a:r>
              <a:rPr lang="en-US" dirty="0"/>
              <a:t>empire.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C. Mongol </a:t>
            </a:r>
            <a:r>
              <a:rPr lang="en-US" dirty="0"/>
              <a:t>empire.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D. Gupta </a:t>
            </a:r>
            <a:r>
              <a:rPr lang="en-US" dirty="0"/>
              <a:t>empire.</a:t>
            </a:r>
          </a:p>
        </p:txBody>
      </p:sp>
    </p:spTree>
    <p:extLst>
      <p:ext uri="{BB962C8B-B14F-4D97-AF65-F5344CB8AC3E}">
        <p14:creationId xmlns:p14="http://schemas.microsoft.com/office/powerpoint/2010/main" val="920002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1045029"/>
            <a:ext cx="9601196" cy="483083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2. The </a:t>
            </a:r>
            <a:r>
              <a:rPr lang="en-US" dirty="0"/>
              <a:t>golden ages of the Tang Dynasty in China, the Gupta Empire in India, and the </a:t>
            </a:r>
            <a:r>
              <a:rPr lang="en-US" dirty="0" smtClean="0"/>
              <a:t>city-state of </a:t>
            </a:r>
            <a:r>
              <a:rPr lang="en-US" dirty="0"/>
              <a:t>Athens in Greece were known as eras of</a:t>
            </a:r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A. major </a:t>
            </a:r>
            <a:r>
              <a:rPr lang="en-US" dirty="0"/>
              <a:t>industrial development</a:t>
            </a:r>
            <a:r>
              <a:rPr lang="en-US" dirty="0" smtClean="0"/>
              <a:t>.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B. intense </a:t>
            </a:r>
            <a:r>
              <a:rPr lang="en-US" dirty="0"/>
              <a:t>nationalism.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C. economic </a:t>
            </a:r>
            <a:r>
              <a:rPr lang="en-US" dirty="0"/>
              <a:t>poverty and intellectual upheaval.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D. artistic </a:t>
            </a:r>
            <a:r>
              <a:rPr lang="en-US" dirty="0"/>
              <a:t>and intellectual achievement.</a:t>
            </a:r>
          </a:p>
        </p:txBody>
      </p:sp>
    </p:spTree>
    <p:extLst>
      <p:ext uri="{BB962C8B-B14F-4D97-AF65-F5344CB8AC3E}">
        <p14:creationId xmlns:p14="http://schemas.microsoft.com/office/powerpoint/2010/main" val="671938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67</TotalTime>
  <Words>574</Words>
  <Application>Microsoft Office PowerPoint</Application>
  <PresentationFormat>Widescreen</PresentationFormat>
  <Paragraphs>101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Garamond</vt:lpstr>
      <vt:lpstr>Organic</vt:lpstr>
      <vt:lpstr>Gupta Empire</vt:lpstr>
      <vt:lpstr>Gupta Empire Overview </vt:lpstr>
      <vt:lpstr>Geography</vt:lpstr>
      <vt:lpstr>Government</vt:lpstr>
      <vt:lpstr>Caste System</vt:lpstr>
      <vt:lpstr>Village and Family Life</vt:lpstr>
      <vt:lpstr>Scientific and Artistic Contributions </vt:lpstr>
      <vt:lpstr>PowerPoint Presentation</vt:lpstr>
      <vt:lpstr>PowerPoint Presentation</vt:lpstr>
      <vt:lpstr>PowerPoint Presentation</vt:lpstr>
      <vt:lpstr>5. Hammurabi's Code, the Twelve Tables, and the Justinian Code are examples of early developments in the area of</vt:lpstr>
      <vt:lpstr>6. A study of the Byzantine civilization would show that this civilization</vt:lpstr>
      <vt:lpstr>8. Which religion had a strong impact on all areas of Gupta life?</vt:lpstr>
      <vt:lpstr>9. The Gupta government is best characterized by: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Gupta Dynasty</dc:title>
  <dc:creator>Miller, Calvin D.</dc:creator>
  <cp:lastModifiedBy>Luke Stewart</cp:lastModifiedBy>
  <cp:revision>22</cp:revision>
  <dcterms:created xsi:type="dcterms:W3CDTF">2014-09-13T15:46:09Z</dcterms:created>
  <dcterms:modified xsi:type="dcterms:W3CDTF">2015-09-15T16:06:47Z</dcterms:modified>
</cp:coreProperties>
</file>