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75" r:id="rId3"/>
    <p:sldId id="264" r:id="rId4"/>
    <p:sldId id="265" r:id="rId5"/>
    <p:sldId id="273" r:id="rId6"/>
    <p:sldId id="274" r:id="rId7"/>
    <p:sldId id="266" r:id="rId8"/>
    <p:sldId id="267" r:id="rId9"/>
    <p:sldId id="268" r:id="rId10"/>
    <p:sldId id="269" r:id="rId11"/>
    <p:sldId id="271" r:id="rId12"/>
    <p:sldId id="270" r:id="rId13"/>
    <p:sldId id="257" r:id="rId14"/>
    <p:sldId id="25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5" d="100"/>
          <a:sy n="65" d="100"/>
        </p:scale>
        <p:origin x="66"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260133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409085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7F7B4-1C9E-43E1-B74B-E5799E6383E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392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1122245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7F7B4-1C9E-43E1-B74B-E5799E6383E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727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4120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135304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192714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57704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F3F0-07F6-481A-9817-0A6ECFCAFD10}"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155008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227102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0F3F0-07F6-481A-9817-0A6ECFCAFD10}"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13710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C0F3F0-07F6-481A-9817-0A6ECFCAFD10}"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313004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0F3F0-07F6-481A-9817-0A6ECFCAFD10}"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351284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368144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0F3F0-07F6-481A-9817-0A6ECFCAFD10}"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CF7F7B4-1C9E-43E1-B74B-E5799E6383E5}" type="slidenum">
              <a:rPr lang="en-US" smtClean="0"/>
              <a:pPr/>
              <a:t>‹#›</a:t>
            </a:fld>
            <a:endParaRPr lang="en-US"/>
          </a:p>
        </p:txBody>
      </p:sp>
    </p:spTree>
    <p:extLst>
      <p:ext uri="{BB962C8B-B14F-4D97-AF65-F5344CB8AC3E}">
        <p14:creationId xmlns:p14="http://schemas.microsoft.com/office/powerpoint/2010/main" val="4256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C0F3F0-07F6-481A-9817-0A6ECFCAFD10}" type="datetimeFigureOut">
              <a:rPr lang="en-US" smtClean="0"/>
              <a:pPr/>
              <a:t>9/2/2015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CF7F7B4-1C9E-43E1-B74B-E5799E6383E5}" type="slidenum">
              <a:rPr lang="en-US" smtClean="0"/>
              <a:pPr/>
              <a:t>‹#›</a:t>
            </a:fld>
            <a:endParaRPr lang="en-US"/>
          </a:p>
        </p:txBody>
      </p:sp>
    </p:spTree>
    <p:extLst>
      <p:ext uri="{BB962C8B-B14F-4D97-AF65-F5344CB8AC3E}">
        <p14:creationId xmlns:p14="http://schemas.microsoft.com/office/powerpoint/2010/main" val="416374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0729"/>
          </a:xfrm>
        </p:spPr>
        <p:txBody>
          <a:bodyPr/>
          <a:lstStyle/>
          <a:p>
            <a:r>
              <a:rPr lang="en-US" dirty="0" smtClean="0"/>
              <a:t>Warm Up</a:t>
            </a:r>
            <a:endParaRPr lang="en-US" dirty="0"/>
          </a:p>
        </p:txBody>
      </p:sp>
      <p:sp>
        <p:nvSpPr>
          <p:cNvPr id="3" name="Content Placeholder 2"/>
          <p:cNvSpPr>
            <a:spLocks noGrp="1"/>
          </p:cNvSpPr>
          <p:nvPr>
            <p:ph idx="1"/>
          </p:nvPr>
        </p:nvSpPr>
        <p:spPr>
          <a:xfrm>
            <a:off x="1828800" y="1681316"/>
            <a:ext cx="9675812" cy="4572000"/>
          </a:xfrm>
        </p:spPr>
        <p:txBody>
          <a:bodyPr>
            <a:normAutofit/>
          </a:bodyPr>
          <a:lstStyle/>
          <a:p>
            <a:r>
              <a:rPr lang="en-US" sz="2800" dirty="0" smtClean="0"/>
              <a:t>In your warm up books, list </a:t>
            </a:r>
            <a:r>
              <a:rPr lang="en-US" sz="2800" u="sng" dirty="0" smtClean="0"/>
              <a:t>at least</a:t>
            </a:r>
            <a:r>
              <a:rPr lang="en-US" sz="2800" dirty="0" smtClean="0"/>
              <a:t> one achievement or innovation from </a:t>
            </a:r>
            <a:r>
              <a:rPr lang="en-US" sz="2800" u="sng" dirty="0" smtClean="0"/>
              <a:t>each</a:t>
            </a:r>
            <a:r>
              <a:rPr lang="en-US" sz="2800" dirty="0" smtClean="0"/>
              <a:t> of the four ancient river valley civilizations:</a:t>
            </a:r>
          </a:p>
          <a:p>
            <a:pPr marL="914400" lvl="1" indent="-457200">
              <a:buFont typeface="+mj-lt"/>
              <a:buAutoNum type="arabicPeriod"/>
            </a:pPr>
            <a:r>
              <a:rPr lang="en-US" sz="2400" dirty="0" smtClean="0"/>
              <a:t>Mesopotamia</a:t>
            </a:r>
          </a:p>
          <a:p>
            <a:pPr marL="914400" lvl="1" indent="-457200">
              <a:buFont typeface="+mj-lt"/>
              <a:buAutoNum type="arabicPeriod"/>
            </a:pPr>
            <a:r>
              <a:rPr lang="en-US" sz="2400" dirty="0" smtClean="0"/>
              <a:t>Egypt</a:t>
            </a:r>
          </a:p>
          <a:p>
            <a:pPr marL="914400" lvl="1" indent="-457200">
              <a:buFont typeface="+mj-lt"/>
              <a:buAutoNum type="arabicPeriod"/>
            </a:pPr>
            <a:r>
              <a:rPr lang="en-US" sz="2400" dirty="0" smtClean="0"/>
              <a:t>China</a:t>
            </a:r>
          </a:p>
          <a:p>
            <a:pPr marL="914400" lvl="1" indent="-457200">
              <a:buFont typeface="+mj-lt"/>
              <a:buAutoNum type="arabicPeriod"/>
            </a:pPr>
            <a:r>
              <a:rPr lang="en-US" sz="2400" dirty="0" smtClean="0"/>
              <a:t>Indus River Valley</a:t>
            </a:r>
          </a:p>
          <a:p>
            <a:endParaRPr lang="en-US" sz="2800" dirty="0" smtClean="0"/>
          </a:p>
          <a:p>
            <a:pPr marL="0" indent="0" algn="ctr">
              <a:buNone/>
            </a:pPr>
            <a:r>
              <a:rPr lang="en-US" sz="2800" b="1" dirty="0" smtClean="0"/>
              <a:t>Use your homework from last night to help you</a:t>
            </a:r>
            <a:endParaRPr lang="en-US" sz="2800" b="1" dirty="0"/>
          </a:p>
        </p:txBody>
      </p:sp>
    </p:spTree>
    <p:extLst>
      <p:ext uri="{BB962C8B-B14F-4D97-AF65-F5344CB8AC3E}">
        <p14:creationId xmlns:p14="http://schemas.microsoft.com/office/powerpoint/2010/main" val="160751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212" y="145139"/>
            <a:ext cx="8911687" cy="649519"/>
          </a:xfrm>
        </p:spPr>
        <p:txBody>
          <a:bodyPr/>
          <a:lstStyle/>
          <a:p>
            <a:r>
              <a:rPr lang="en-US" dirty="0" smtClean="0"/>
              <a:t>Greek Philosophers</a:t>
            </a:r>
            <a:endParaRPr lang="en-US" dirty="0"/>
          </a:p>
        </p:txBody>
      </p:sp>
      <p:sp>
        <p:nvSpPr>
          <p:cNvPr id="5" name="Text Placeholder 4"/>
          <p:cNvSpPr>
            <a:spLocks noGrp="1"/>
          </p:cNvSpPr>
          <p:nvPr>
            <p:ph type="body" idx="1"/>
          </p:nvPr>
        </p:nvSpPr>
        <p:spPr>
          <a:xfrm>
            <a:off x="2764028" y="2667608"/>
            <a:ext cx="1817684" cy="576262"/>
          </a:xfrm>
        </p:spPr>
        <p:txBody>
          <a:bodyPr/>
          <a:lstStyle/>
          <a:p>
            <a:pPr algn="ctr"/>
            <a:r>
              <a:rPr lang="en-US" b="1" u="sng" dirty="0" smtClean="0"/>
              <a:t>Socrates</a:t>
            </a:r>
            <a:endParaRPr lang="en-US" b="1" u="sng" dirty="0"/>
          </a:p>
        </p:txBody>
      </p:sp>
      <p:sp>
        <p:nvSpPr>
          <p:cNvPr id="6" name="Content Placeholder 5"/>
          <p:cNvSpPr>
            <a:spLocks noGrp="1"/>
          </p:cNvSpPr>
          <p:nvPr>
            <p:ph sz="half" idx="2"/>
          </p:nvPr>
        </p:nvSpPr>
        <p:spPr>
          <a:xfrm>
            <a:off x="2588948" y="3300080"/>
            <a:ext cx="2167845" cy="3354060"/>
          </a:xfrm>
        </p:spPr>
        <p:txBody>
          <a:bodyPr/>
          <a:lstStyle/>
          <a:p>
            <a:r>
              <a:rPr lang="en-US" dirty="0" smtClean="0"/>
              <a:t>Socratic Method</a:t>
            </a:r>
          </a:p>
          <a:p>
            <a:r>
              <a:rPr lang="en-US" dirty="0" smtClean="0"/>
              <a:t>Learning by asking questions</a:t>
            </a:r>
          </a:p>
          <a:p>
            <a:r>
              <a:rPr lang="en-US" dirty="0" smtClean="0"/>
              <a:t>Government put him to death</a:t>
            </a:r>
            <a:endParaRPr lang="en-US" dirty="0"/>
          </a:p>
        </p:txBody>
      </p:sp>
      <p:sp>
        <p:nvSpPr>
          <p:cNvPr id="7" name="Text Placeholder 6"/>
          <p:cNvSpPr>
            <a:spLocks noGrp="1"/>
          </p:cNvSpPr>
          <p:nvPr>
            <p:ph type="body" sz="quarter" idx="3"/>
          </p:nvPr>
        </p:nvSpPr>
        <p:spPr>
          <a:xfrm>
            <a:off x="6193528" y="2667608"/>
            <a:ext cx="1550285" cy="576262"/>
          </a:xfrm>
        </p:spPr>
        <p:txBody>
          <a:bodyPr/>
          <a:lstStyle/>
          <a:p>
            <a:pPr algn="ctr"/>
            <a:r>
              <a:rPr lang="en-US" b="1" u="sng" dirty="0" smtClean="0"/>
              <a:t>Plato</a:t>
            </a:r>
            <a:endParaRPr lang="en-US" b="1" u="sng" dirty="0"/>
          </a:p>
        </p:txBody>
      </p:sp>
      <p:sp>
        <p:nvSpPr>
          <p:cNvPr id="8" name="Content Placeholder 7"/>
          <p:cNvSpPr>
            <a:spLocks noGrp="1"/>
          </p:cNvSpPr>
          <p:nvPr>
            <p:ph sz="quarter" idx="4"/>
          </p:nvPr>
        </p:nvSpPr>
        <p:spPr>
          <a:xfrm>
            <a:off x="5943600" y="3300080"/>
            <a:ext cx="2050143" cy="3354060"/>
          </a:xfrm>
        </p:spPr>
        <p:txBody>
          <a:bodyPr/>
          <a:lstStyle/>
          <a:p>
            <a:r>
              <a:rPr lang="en-US" dirty="0" smtClean="0"/>
              <a:t>Believed government should control people’s lives</a:t>
            </a:r>
          </a:p>
          <a:p>
            <a:r>
              <a:rPr lang="en-US" dirty="0" smtClean="0"/>
              <a:t>3 classes: workers, philosophers, and soldiers </a:t>
            </a:r>
            <a:endParaRPr lang="en-US" dirty="0"/>
          </a:p>
        </p:txBody>
      </p:sp>
      <p:sp>
        <p:nvSpPr>
          <p:cNvPr id="10" name="Text Placeholder 6"/>
          <p:cNvSpPr txBox="1">
            <a:spLocks/>
          </p:cNvSpPr>
          <p:nvPr/>
        </p:nvSpPr>
        <p:spPr>
          <a:xfrm>
            <a:off x="9430478" y="2667608"/>
            <a:ext cx="1550285" cy="57626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600" b="1" kern="1200">
                <a:solidFill>
                  <a:schemeClr val="tx1">
                    <a:lumMod val="75000"/>
                    <a:lumOff val="25000"/>
                  </a:schemeClr>
                </a:solidFill>
                <a:latin typeface="+mn-lt"/>
                <a:ea typeface="+mn-ea"/>
                <a:cs typeface="+mn-cs"/>
              </a:defRPr>
            </a:lvl9pPr>
          </a:lstStyle>
          <a:p>
            <a:pPr algn="ctr"/>
            <a:r>
              <a:rPr lang="en-US" b="1" u="sng" dirty="0" smtClean="0"/>
              <a:t>Aristotle </a:t>
            </a:r>
            <a:endParaRPr lang="en-US" b="1" u="sng" dirty="0"/>
          </a:p>
        </p:txBody>
      </p:sp>
      <p:sp>
        <p:nvSpPr>
          <p:cNvPr id="11" name="Content Placeholder 7"/>
          <p:cNvSpPr txBox="1">
            <a:spLocks/>
          </p:cNvSpPr>
          <p:nvPr/>
        </p:nvSpPr>
        <p:spPr>
          <a:xfrm>
            <a:off x="9180550" y="3300080"/>
            <a:ext cx="2050143" cy="33540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Believed in one strong and good ruler</a:t>
            </a:r>
          </a:p>
          <a:p>
            <a:r>
              <a:rPr lang="en-US" dirty="0" smtClean="0"/>
              <a:t>People learned through reason</a:t>
            </a:r>
            <a:endParaRPr lang="en-US" dirty="0"/>
          </a:p>
        </p:txBody>
      </p:sp>
      <p:pic>
        <p:nvPicPr>
          <p:cNvPr id="12" name="Picture 11"/>
          <p:cNvPicPr>
            <a:picLocks noChangeAspect="1"/>
          </p:cNvPicPr>
          <p:nvPr/>
        </p:nvPicPr>
        <p:blipFill>
          <a:blip r:embed="rId2" cstate="print"/>
          <a:stretch>
            <a:fillRect/>
          </a:stretch>
        </p:blipFill>
        <p:spPr>
          <a:xfrm>
            <a:off x="2992553" y="850868"/>
            <a:ext cx="1360633" cy="1883229"/>
          </a:xfrm>
          <a:prstGeom prst="rect">
            <a:avLst/>
          </a:prstGeom>
        </p:spPr>
      </p:pic>
      <p:pic>
        <p:nvPicPr>
          <p:cNvPr id="13" name="Picture 12"/>
          <p:cNvPicPr>
            <a:picLocks noChangeAspect="1"/>
          </p:cNvPicPr>
          <p:nvPr/>
        </p:nvPicPr>
        <p:blipFill>
          <a:blip r:embed="rId3" cstate="print"/>
          <a:stretch>
            <a:fillRect/>
          </a:stretch>
        </p:blipFill>
        <p:spPr>
          <a:xfrm>
            <a:off x="6039851" y="850868"/>
            <a:ext cx="1738875" cy="1949904"/>
          </a:xfrm>
          <a:prstGeom prst="rect">
            <a:avLst/>
          </a:prstGeom>
        </p:spPr>
      </p:pic>
      <p:pic>
        <p:nvPicPr>
          <p:cNvPr id="14" name="Picture 13"/>
          <p:cNvPicPr>
            <a:picLocks noChangeAspect="1"/>
          </p:cNvPicPr>
          <p:nvPr/>
        </p:nvPicPr>
        <p:blipFill>
          <a:blip r:embed="rId4" cstate="print"/>
          <a:stretch>
            <a:fillRect/>
          </a:stretch>
        </p:blipFill>
        <p:spPr>
          <a:xfrm>
            <a:off x="9390542" y="808460"/>
            <a:ext cx="1518213" cy="2034719"/>
          </a:xfrm>
          <a:prstGeom prst="rect">
            <a:avLst/>
          </a:prstGeom>
        </p:spPr>
      </p:pic>
    </p:spTree>
    <p:extLst>
      <p:ext uri="{BB962C8B-B14F-4D97-AF65-F5344CB8AC3E}">
        <p14:creationId xmlns:p14="http://schemas.microsoft.com/office/powerpoint/2010/main" val="64409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Sparta</a:t>
            </a:r>
            <a:endParaRPr lang="en-US" dirty="0"/>
          </a:p>
        </p:txBody>
      </p:sp>
      <p:sp>
        <p:nvSpPr>
          <p:cNvPr id="8" name="Content Placeholder 7"/>
          <p:cNvSpPr>
            <a:spLocks noGrp="1"/>
          </p:cNvSpPr>
          <p:nvPr>
            <p:ph idx="1"/>
          </p:nvPr>
        </p:nvSpPr>
        <p:spPr>
          <a:xfrm>
            <a:off x="2050026" y="1505803"/>
            <a:ext cx="9454586" cy="3777622"/>
          </a:xfrm>
        </p:spPr>
        <p:txBody>
          <a:bodyPr/>
          <a:lstStyle/>
          <a:p>
            <a:r>
              <a:rPr lang="en-US" u="sng" dirty="0" smtClean="0"/>
              <a:t>Monarchy with two kings</a:t>
            </a:r>
          </a:p>
          <a:p>
            <a:r>
              <a:rPr lang="en-US" u="sng" dirty="0" smtClean="0"/>
              <a:t>Warrior society</a:t>
            </a:r>
          </a:p>
          <a:p>
            <a:r>
              <a:rPr lang="en-US" u="sng" dirty="0" smtClean="0"/>
              <a:t>From an early age, boys trained for a lifetime in the military</a:t>
            </a:r>
          </a:p>
          <a:p>
            <a:r>
              <a:rPr lang="en-US" u="sng" dirty="0" smtClean="0"/>
              <a:t>Trade and travel were not allowed</a:t>
            </a:r>
          </a:p>
          <a:p>
            <a:r>
              <a:rPr lang="en-US" u="sng" dirty="0" smtClean="0"/>
              <a:t>Women were inferior to men</a:t>
            </a:r>
            <a:r>
              <a:rPr lang="en-US" dirty="0" smtClean="0"/>
              <a:t>, but were allowed to own property (why do you think this was?)</a:t>
            </a:r>
          </a:p>
          <a:p>
            <a:endParaRPr lang="en-US" dirty="0"/>
          </a:p>
        </p:txBody>
      </p:sp>
      <p:pic>
        <p:nvPicPr>
          <p:cNvPr id="9" name="Picture 8"/>
          <p:cNvPicPr>
            <a:picLocks noChangeAspect="1"/>
          </p:cNvPicPr>
          <p:nvPr/>
        </p:nvPicPr>
        <p:blipFill>
          <a:blip r:embed="rId2" cstate="print"/>
          <a:stretch>
            <a:fillRect/>
          </a:stretch>
        </p:blipFill>
        <p:spPr>
          <a:xfrm>
            <a:off x="6588937" y="3684893"/>
            <a:ext cx="3824306" cy="2853520"/>
          </a:xfrm>
          <a:prstGeom prst="rect">
            <a:avLst/>
          </a:prstGeom>
        </p:spPr>
      </p:pic>
      <p:pic>
        <p:nvPicPr>
          <p:cNvPr id="10" name="Picture 9"/>
          <p:cNvPicPr>
            <a:picLocks noChangeAspect="1"/>
          </p:cNvPicPr>
          <p:nvPr/>
        </p:nvPicPr>
        <p:blipFill>
          <a:blip r:embed="rId3" cstate="print"/>
          <a:stretch>
            <a:fillRect/>
          </a:stretch>
        </p:blipFill>
        <p:spPr>
          <a:xfrm>
            <a:off x="2589212" y="3871540"/>
            <a:ext cx="3584650" cy="2480225"/>
          </a:xfrm>
          <a:prstGeom prst="rect">
            <a:avLst/>
          </a:prstGeom>
        </p:spPr>
      </p:pic>
      <p:pic>
        <p:nvPicPr>
          <p:cNvPr id="11" name="Picture 10"/>
          <p:cNvPicPr>
            <a:picLocks noChangeAspect="1"/>
          </p:cNvPicPr>
          <p:nvPr/>
        </p:nvPicPr>
        <p:blipFill>
          <a:blip r:embed="rId4" cstate="print"/>
          <a:stretch>
            <a:fillRect/>
          </a:stretch>
        </p:blipFill>
        <p:spPr>
          <a:xfrm>
            <a:off x="8342689" y="250815"/>
            <a:ext cx="3503117" cy="1916800"/>
          </a:xfrm>
          <a:prstGeom prst="rect">
            <a:avLst/>
          </a:prstGeom>
        </p:spPr>
      </p:pic>
    </p:spTree>
    <p:extLst>
      <p:ext uri="{BB962C8B-B14F-4D97-AF65-F5344CB8AC3E}">
        <p14:creationId xmlns:p14="http://schemas.microsoft.com/office/powerpoint/2010/main" val="220115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Achievements and Contributions</a:t>
            </a:r>
            <a:endParaRPr lang="en-US" dirty="0"/>
          </a:p>
        </p:txBody>
      </p:sp>
      <p:sp>
        <p:nvSpPr>
          <p:cNvPr id="8" name="Content Placeholder 7"/>
          <p:cNvSpPr>
            <a:spLocks noGrp="1"/>
          </p:cNvSpPr>
          <p:nvPr>
            <p:ph idx="1"/>
          </p:nvPr>
        </p:nvSpPr>
        <p:spPr/>
        <p:txBody>
          <a:bodyPr>
            <a:normAutofit/>
          </a:bodyPr>
          <a:lstStyle/>
          <a:p>
            <a:r>
              <a:rPr lang="en-US" sz="2400" u="sng" dirty="0" smtClean="0"/>
              <a:t>First form of democracy (Athens)</a:t>
            </a:r>
          </a:p>
          <a:p>
            <a:r>
              <a:rPr lang="en-US" sz="2400" u="sng" dirty="0" smtClean="0"/>
              <a:t>Paintings and statues</a:t>
            </a:r>
          </a:p>
          <a:p>
            <a:r>
              <a:rPr lang="en-US" sz="2400" u="sng" dirty="0" smtClean="0"/>
              <a:t>Plays and poems</a:t>
            </a:r>
          </a:p>
          <a:p>
            <a:r>
              <a:rPr lang="en-US" sz="2400" dirty="0" smtClean="0"/>
              <a:t>Advanced battle tactics</a:t>
            </a:r>
          </a:p>
          <a:p>
            <a:r>
              <a:rPr lang="en-US" sz="2400" dirty="0" smtClean="0"/>
              <a:t>Discovered the Earth rotates around the sun</a:t>
            </a:r>
          </a:p>
          <a:p>
            <a:r>
              <a:rPr lang="en-US" sz="2400" u="sng" dirty="0" smtClean="0"/>
              <a:t>Advancements in medicine and mathematics</a:t>
            </a:r>
            <a:endParaRPr lang="en-US" sz="2400" u="sng" dirty="0"/>
          </a:p>
        </p:txBody>
      </p:sp>
    </p:spTree>
    <p:extLst>
      <p:ext uri="{BB962C8B-B14F-4D97-AF65-F5344CB8AC3E}">
        <p14:creationId xmlns:p14="http://schemas.microsoft.com/office/powerpoint/2010/main" val="323976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115" y="624110"/>
            <a:ext cx="9229498" cy="1280890"/>
          </a:xfrm>
        </p:spPr>
        <p:txBody>
          <a:bodyPr/>
          <a:lstStyle/>
          <a:p>
            <a:r>
              <a:rPr lang="en-US" dirty="0" smtClean="0"/>
              <a:t>Alexander the Great (Or Not So Great?)</a:t>
            </a:r>
            <a:endParaRPr lang="en-US" dirty="0"/>
          </a:p>
        </p:txBody>
      </p:sp>
      <p:sp>
        <p:nvSpPr>
          <p:cNvPr id="3" name="Content Placeholder 2"/>
          <p:cNvSpPr>
            <a:spLocks noGrp="1"/>
          </p:cNvSpPr>
          <p:nvPr>
            <p:ph idx="1"/>
          </p:nvPr>
        </p:nvSpPr>
        <p:spPr>
          <a:xfrm>
            <a:off x="2589212" y="1665027"/>
            <a:ext cx="8915400" cy="4246195"/>
          </a:xfrm>
        </p:spPr>
        <p:txBody>
          <a:bodyPr>
            <a:normAutofit/>
          </a:bodyPr>
          <a:lstStyle/>
          <a:p>
            <a:r>
              <a:rPr lang="en-US" sz="2000" u="sng" dirty="0" smtClean="0"/>
              <a:t>Son of Phillip of Macedonia who conquered Greece</a:t>
            </a:r>
          </a:p>
          <a:p>
            <a:r>
              <a:rPr lang="en-US" sz="2000" u="sng" dirty="0" smtClean="0"/>
              <a:t>Built an extensive empire that included Egypt, Persia, and part of India</a:t>
            </a:r>
          </a:p>
          <a:p>
            <a:r>
              <a:rPr lang="en-US" sz="2000" u="sng" dirty="0" smtClean="0"/>
              <a:t>Spread Greek culture</a:t>
            </a:r>
          </a:p>
        </p:txBody>
      </p:sp>
      <p:pic>
        <p:nvPicPr>
          <p:cNvPr id="4" name="Picture 3"/>
          <p:cNvPicPr>
            <a:picLocks noChangeAspect="1"/>
          </p:cNvPicPr>
          <p:nvPr/>
        </p:nvPicPr>
        <p:blipFill>
          <a:blip r:embed="rId2" cstate="print"/>
          <a:stretch>
            <a:fillRect/>
          </a:stretch>
        </p:blipFill>
        <p:spPr>
          <a:xfrm>
            <a:off x="3353327" y="3418113"/>
            <a:ext cx="2060273" cy="3046787"/>
          </a:xfrm>
          <a:prstGeom prst="rect">
            <a:avLst/>
          </a:prstGeom>
        </p:spPr>
      </p:pic>
      <p:pic>
        <p:nvPicPr>
          <p:cNvPr id="6" name="Picture 5"/>
          <p:cNvPicPr>
            <a:picLocks noChangeAspect="1"/>
          </p:cNvPicPr>
          <p:nvPr/>
        </p:nvPicPr>
        <p:blipFill>
          <a:blip r:embed="rId3" cstate="print"/>
          <a:stretch>
            <a:fillRect/>
          </a:stretch>
        </p:blipFill>
        <p:spPr>
          <a:xfrm>
            <a:off x="7046912" y="3682986"/>
            <a:ext cx="3667125" cy="2505075"/>
          </a:xfrm>
          <a:prstGeom prst="rect">
            <a:avLst/>
          </a:prstGeom>
        </p:spPr>
      </p:pic>
    </p:spTree>
    <p:extLst>
      <p:ext uri="{BB962C8B-B14F-4D97-AF65-F5344CB8AC3E}">
        <p14:creationId xmlns:p14="http://schemas.microsoft.com/office/powerpoint/2010/main" val="2475102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Hellenistic Age</a:t>
            </a:r>
            <a:endParaRPr lang="en-US" dirty="0"/>
          </a:p>
        </p:txBody>
      </p:sp>
      <p:sp>
        <p:nvSpPr>
          <p:cNvPr id="3" name="Content Placeholder 2"/>
          <p:cNvSpPr>
            <a:spLocks noGrp="1"/>
          </p:cNvSpPr>
          <p:nvPr>
            <p:ph idx="1"/>
          </p:nvPr>
        </p:nvSpPr>
        <p:spPr>
          <a:xfrm>
            <a:off x="2589212" y="1665027"/>
            <a:ext cx="8915400" cy="4246195"/>
          </a:xfrm>
        </p:spPr>
        <p:txBody>
          <a:bodyPr>
            <a:normAutofit/>
          </a:bodyPr>
          <a:lstStyle/>
          <a:p>
            <a:r>
              <a:rPr lang="en-US" sz="2000" u="sng" dirty="0" smtClean="0"/>
              <a:t>Hellenistic culture arose that blended aspects of Greek, Persian, Egyptian, and Indian life in the areas that Alexander the Great took over</a:t>
            </a:r>
          </a:p>
          <a:p>
            <a:r>
              <a:rPr lang="en-US" sz="2000" dirty="0" smtClean="0"/>
              <a:t>Gave more rights and opportunities to women </a:t>
            </a:r>
            <a:endParaRPr lang="en-US" sz="2000" dirty="0"/>
          </a:p>
        </p:txBody>
      </p:sp>
      <p:pic>
        <p:nvPicPr>
          <p:cNvPr id="5" name="Picture 4"/>
          <p:cNvPicPr>
            <a:picLocks noChangeAspect="1"/>
          </p:cNvPicPr>
          <p:nvPr/>
        </p:nvPicPr>
        <p:blipFill>
          <a:blip r:embed="rId2" cstate="print"/>
          <a:stretch>
            <a:fillRect/>
          </a:stretch>
        </p:blipFill>
        <p:spPr>
          <a:xfrm>
            <a:off x="4512966" y="3298371"/>
            <a:ext cx="4472512" cy="3366407"/>
          </a:xfrm>
          <a:prstGeom prst="rect">
            <a:avLst/>
          </a:prstGeom>
        </p:spPr>
      </p:pic>
    </p:spTree>
    <p:extLst>
      <p:ext uri="{BB962C8B-B14F-4D97-AF65-F5344CB8AC3E}">
        <p14:creationId xmlns:p14="http://schemas.microsoft.com/office/powerpoint/2010/main" val="976421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Hellenistic Architectural Influences in the U.S.</a:t>
            </a:r>
            <a:endParaRPr lang="en-US" dirty="0"/>
          </a:p>
        </p:txBody>
      </p:sp>
      <p:pic>
        <p:nvPicPr>
          <p:cNvPr id="4" name="Content Placeholder 3"/>
          <p:cNvPicPr>
            <a:picLocks noGrp="1" noChangeAspect="1"/>
          </p:cNvPicPr>
          <p:nvPr>
            <p:ph idx="1"/>
          </p:nvPr>
        </p:nvPicPr>
        <p:blipFill>
          <a:blip r:embed="rId2" cstate="print"/>
          <a:stretch>
            <a:fillRect/>
          </a:stretch>
        </p:blipFill>
        <p:spPr>
          <a:xfrm>
            <a:off x="410888" y="2623996"/>
            <a:ext cx="3796282" cy="2592318"/>
          </a:xfrm>
          <a:prstGeom prst="rect">
            <a:avLst/>
          </a:prstGeom>
        </p:spPr>
      </p:pic>
      <p:pic>
        <p:nvPicPr>
          <p:cNvPr id="5" name="Picture 4"/>
          <p:cNvPicPr>
            <a:picLocks noChangeAspect="1"/>
          </p:cNvPicPr>
          <p:nvPr/>
        </p:nvPicPr>
        <p:blipFill>
          <a:blip r:embed="rId3" cstate="print"/>
          <a:stretch>
            <a:fillRect/>
          </a:stretch>
        </p:blipFill>
        <p:spPr>
          <a:xfrm>
            <a:off x="4555406" y="1378202"/>
            <a:ext cx="3394832" cy="2546124"/>
          </a:xfrm>
          <a:prstGeom prst="rect">
            <a:avLst/>
          </a:prstGeom>
        </p:spPr>
      </p:pic>
      <p:pic>
        <p:nvPicPr>
          <p:cNvPr id="6" name="Picture 5"/>
          <p:cNvPicPr>
            <a:picLocks noChangeAspect="1"/>
          </p:cNvPicPr>
          <p:nvPr/>
        </p:nvPicPr>
        <p:blipFill>
          <a:blip r:embed="rId4" cstate="print"/>
          <a:stretch>
            <a:fillRect/>
          </a:stretch>
        </p:blipFill>
        <p:spPr>
          <a:xfrm>
            <a:off x="4375885" y="4403463"/>
            <a:ext cx="3753874" cy="2397883"/>
          </a:xfrm>
          <a:prstGeom prst="rect">
            <a:avLst/>
          </a:prstGeom>
        </p:spPr>
      </p:pic>
      <p:pic>
        <p:nvPicPr>
          <p:cNvPr id="7" name="Picture 6"/>
          <p:cNvPicPr>
            <a:picLocks noChangeAspect="1"/>
          </p:cNvPicPr>
          <p:nvPr/>
        </p:nvPicPr>
        <p:blipFill>
          <a:blip r:embed="rId5" cstate="print"/>
          <a:stretch>
            <a:fillRect/>
          </a:stretch>
        </p:blipFill>
        <p:spPr>
          <a:xfrm>
            <a:off x="8646711" y="2623996"/>
            <a:ext cx="3430916" cy="2600659"/>
          </a:xfrm>
          <a:prstGeom prst="rect">
            <a:avLst/>
          </a:prstGeom>
        </p:spPr>
      </p:pic>
      <p:sp>
        <p:nvSpPr>
          <p:cNvPr id="8" name="TextBox 7"/>
          <p:cNvSpPr txBox="1"/>
          <p:nvPr/>
        </p:nvSpPr>
        <p:spPr>
          <a:xfrm>
            <a:off x="733596" y="5233072"/>
            <a:ext cx="3125337" cy="369332"/>
          </a:xfrm>
          <a:prstGeom prst="rect">
            <a:avLst/>
          </a:prstGeom>
          <a:noFill/>
        </p:spPr>
        <p:txBody>
          <a:bodyPr wrap="square" rtlCol="0">
            <a:spAutoFit/>
          </a:bodyPr>
          <a:lstStyle/>
          <a:p>
            <a:pPr algn="ctr"/>
            <a:r>
              <a:rPr lang="en-US" b="1" dirty="0" smtClean="0"/>
              <a:t>Smithsonian Museum</a:t>
            </a:r>
            <a:endParaRPr lang="en-US" b="1" dirty="0"/>
          </a:p>
        </p:txBody>
      </p:sp>
      <p:sp>
        <p:nvSpPr>
          <p:cNvPr id="9" name="TextBox 8"/>
          <p:cNvSpPr txBox="1"/>
          <p:nvPr/>
        </p:nvSpPr>
        <p:spPr>
          <a:xfrm>
            <a:off x="8871045" y="5349922"/>
            <a:ext cx="3002507" cy="369332"/>
          </a:xfrm>
          <a:prstGeom prst="rect">
            <a:avLst/>
          </a:prstGeom>
          <a:noFill/>
        </p:spPr>
        <p:txBody>
          <a:bodyPr wrap="square" rtlCol="0">
            <a:spAutoFit/>
          </a:bodyPr>
          <a:lstStyle/>
          <a:p>
            <a:pPr algn="ctr"/>
            <a:r>
              <a:rPr lang="en-US" b="1" dirty="0" smtClean="0"/>
              <a:t>Lincoln Memorial</a:t>
            </a:r>
            <a:endParaRPr lang="en-US" b="1" dirty="0"/>
          </a:p>
        </p:txBody>
      </p:sp>
      <p:sp>
        <p:nvSpPr>
          <p:cNvPr id="10" name="TextBox 9"/>
          <p:cNvSpPr txBox="1"/>
          <p:nvPr/>
        </p:nvSpPr>
        <p:spPr>
          <a:xfrm>
            <a:off x="7950238" y="1535668"/>
            <a:ext cx="3156940" cy="369332"/>
          </a:xfrm>
          <a:prstGeom prst="rect">
            <a:avLst/>
          </a:prstGeom>
          <a:noFill/>
        </p:spPr>
        <p:txBody>
          <a:bodyPr wrap="square" rtlCol="0">
            <a:spAutoFit/>
          </a:bodyPr>
          <a:lstStyle/>
          <a:p>
            <a:pPr algn="ctr"/>
            <a:r>
              <a:rPr lang="en-US" b="1" dirty="0" smtClean="0"/>
              <a:t>Supreme Court</a:t>
            </a:r>
            <a:endParaRPr lang="en-US" b="1" dirty="0"/>
          </a:p>
        </p:txBody>
      </p:sp>
      <p:sp>
        <p:nvSpPr>
          <p:cNvPr id="11" name="TextBox 10"/>
          <p:cNvSpPr txBox="1"/>
          <p:nvPr/>
        </p:nvSpPr>
        <p:spPr>
          <a:xfrm>
            <a:off x="2197290" y="5936776"/>
            <a:ext cx="2178595" cy="369332"/>
          </a:xfrm>
          <a:prstGeom prst="rect">
            <a:avLst/>
          </a:prstGeom>
          <a:noFill/>
        </p:spPr>
        <p:txBody>
          <a:bodyPr wrap="square" rtlCol="0">
            <a:spAutoFit/>
          </a:bodyPr>
          <a:lstStyle/>
          <a:p>
            <a:r>
              <a:rPr lang="en-US" b="1" dirty="0" smtClean="0"/>
              <a:t>Capitol Building</a:t>
            </a:r>
            <a:endParaRPr lang="en-US" b="1" dirty="0"/>
          </a:p>
        </p:txBody>
      </p:sp>
    </p:spTree>
    <p:extLst>
      <p:ext uri="{BB962C8B-B14F-4D97-AF65-F5344CB8AC3E}">
        <p14:creationId xmlns:p14="http://schemas.microsoft.com/office/powerpoint/2010/main" val="2216580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8490" y="300251"/>
            <a:ext cx="11687032" cy="1010599"/>
          </a:xfrm>
        </p:spPr>
        <p:txBody>
          <a:bodyPr>
            <a:normAutofit/>
          </a:bodyPr>
          <a:lstStyle/>
          <a:p>
            <a:pPr algn="ctr"/>
            <a:r>
              <a:rPr lang="en-US" sz="4400" dirty="0" smtClean="0"/>
              <a:t>Classical Civilizations: Greece and Rome</a:t>
            </a:r>
            <a:endParaRPr lang="en-US"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4722" y="1310850"/>
            <a:ext cx="8734567" cy="5558360"/>
          </a:xfrm>
          <a:prstGeom prst="rect">
            <a:avLst/>
          </a:prstGeom>
        </p:spPr>
      </p:pic>
    </p:spTree>
    <p:extLst>
      <p:ext uri="{BB962C8B-B14F-4D97-AF65-F5344CB8AC3E}">
        <p14:creationId xmlns:p14="http://schemas.microsoft.com/office/powerpoint/2010/main" val="184144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5" y="624110"/>
            <a:ext cx="10194877" cy="1280890"/>
          </a:xfrm>
        </p:spPr>
        <p:txBody>
          <a:bodyPr/>
          <a:lstStyle/>
          <a:p>
            <a:r>
              <a:rPr lang="en-US" dirty="0" smtClean="0"/>
              <a:t>Geography of Greece (1750 B.C. – 133 B.C.)</a:t>
            </a:r>
            <a:endParaRPr lang="en-US" dirty="0"/>
          </a:p>
        </p:txBody>
      </p:sp>
      <p:pic>
        <p:nvPicPr>
          <p:cNvPr id="4" name="Content Placeholder 3"/>
          <p:cNvPicPr>
            <a:picLocks noGrp="1" noChangeAspect="1"/>
          </p:cNvPicPr>
          <p:nvPr>
            <p:ph idx="1"/>
          </p:nvPr>
        </p:nvPicPr>
        <p:blipFill>
          <a:blip r:embed="rId2" cstate="print"/>
          <a:stretch>
            <a:fillRect/>
          </a:stretch>
        </p:blipFill>
        <p:spPr>
          <a:xfrm>
            <a:off x="779482" y="1905000"/>
            <a:ext cx="5316518" cy="4046901"/>
          </a:xfrm>
          <a:prstGeom prst="rect">
            <a:avLst/>
          </a:prstGeom>
        </p:spPr>
      </p:pic>
      <p:sp>
        <p:nvSpPr>
          <p:cNvPr id="5" name="Rectangle 4"/>
          <p:cNvSpPr/>
          <p:nvPr/>
        </p:nvSpPr>
        <p:spPr>
          <a:xfrm>
            <a:off x="6096000" y="1905000"/>
            <a:ext cx="6096000" cy="4228850"/>
          </a:xfrm>
          <a:prstGeom prst="rect">
            <a:avLst/>
          </a:prstGeom>
        </p:spPr>
        <p:txBody>
          <a:bodyPr>
            <a:spAutoFit/>
          </a:bodyPr>
          <a:lstStyle/>
          <a:p>
            <a:pPr marL="342900" lvl="0" indent="-342900" fontAlgn="base">
              <a:spcBef>
                <a:spcPct val="20000"/>
              </a:spcBef>
              <a:spcAft>
                <a:spcPct val="0"/>
              </a:spcAft>
              <a:buClr>
                <a:srgbClr val="0099CC"/>
              </a:buClr>
              <a:buSzPct val="80000"/>
              <a:buFont typeface="Wingdings" panose="05000000000000000000" pitchFamily="2" charset="2"/>
              <a:buChar char="n"/>
            </a:pPr>
            <a:r>
              <a:rPr lang="en-US" altLang="en-US" sz="3200" u="sng" kern="0" dirty="0">
                <a:solidFill>
                  <a:srgbClr val="000000"/>
                </a:solidFill>
                <a:latin typeface="Arial"/>
                <a:cs typeface="Times New Roman"/>
              </a:rPr>
              <a:t>Greece is a peninsula </a:t>
            </a:r>
            <a:r>
              <a:rPr lang="en-US" altLang="en-US" sz="3200" kern="0" dirty="0">
                <a:solidFill>
                  <a:srgbClr val="000000"/>
                </a:solidFill>
                <a:latin typeface="Arial"/>
                <a:cs typeface="Times New Roman"/>
              </a:rPr>
              <a:t>about the size of Louisiana </a:t>
            </a:r>
            <a:r>
              <a:rPr lang="en-US" altLang="en-US" sz="3200" u="sng" kern="0" dirty="0">
                <a:solidFill>
                  <a:srgbClr val="000000"/>
                </a:solidFill>
                <a:latin typeface="Arial"/>
                <a:cs typeface="Times New Roman"/>
              </a:rPr>
              <a:t>in the Mediterranean Sea</a:t>
            </a:r>
            <a:r>
              <a:rPr lang="en-US" altLang="en-US" sz="3200" kern="0" dirty="0" smtClean="0">
                <a:solidFill>
                  <a:srgbClr val="000000"/>
                </a:solidFill>
                <a:latin typeface="Arial"/>
                <a:cs typeface="Times New Roman"/>
              </a:rPr>
              <a:t>.</a:t>
            </a:r>
          </a:p>
          <a:p>
            <a:pPr marL="342900" lvl="0" indent="-342900" fontAlgn="base">
              <a:spcBef>
                <a:spcPct val="20000"/>
              </a:spcBef>
              <a:spcAft>
                <a:spcPct val="0"/>
              </a:spcAft>
              <a:buClr>
                <a:srgbClr val="0099CC"/>
              </a:buClr>
              <a:buSzPct val="80000"/>
              <a:buFont typeface="Wingdings" panose="05000000000000000000" pitchFamily="2" charset="2"/>
              <a:buChar char="n"/>
            </a:pPr>
            <a:r>
              <a:rPr lang="en-US" altLang="en-US" sz="3200" u="sng" kern="0" dirty="0" smtClean="0">
                <a:solidFill>
                  <a:srgbClr val="000000"/>
                </a:solidFill>
                <a:latin typeface="Arial"/>
                <a:cs typeface="Times New Roman"/>
              </a:rPr>
              <a:t>Extremely mountainous, many small islands</a:t>
            </a:r>
            <a:r>
              <a:rPr lang="en-US" altLang="en-US" sz="3200" kern="0" dirty="0" smtClean="0">
                <a:solidFill>
                  <a:srgbClr val="000000"/>
                </a:solidFill>
                <a:latin typeface="Arial"/>
                <a:cs typeface="Times New Roman"/>
              </a:rPr>
              <a:t> (difficult to unify)</a:t>
            </a:r>
          </a:p>
          <a:p>
            <a:pPr marL="342900" lvl="0" indent="-342900" fontAlgn="base">
              <a:spcBef>
                <a:spcPct val="20000"/>
              </a:spcBef>
              <a:spcAft>
                <a:spcPct val="0"/>
              </a:spcAft>
              <a:buClr>
                <a:srgbClr val="0099CC"/>
              </a:buClr>
              <a:buSzPct val="80000"/>
              <a:buFont typeface="Wingdings" panose="05000000000000000000" pitchFamily="2" charset="2"/>
              <a:buChar char="n"/>
            </a:pPr>
            <a:r>
              <a:rPr lang="en-US" altLang="en-US" sz="3200" kern="0" dirty="0" smtClean="0">
                <a:solidFill>
                  <a:srgbClr val="000000"/>
                </a:solidFill>
                <a:latin typeface="Arial"/>
                <a:cs typeface="Times New Roman"/>
              </a:rPr>
              <a:t>Because of this, </a:t>
            </a:r>
            <a:r>
              <a:rPr lang="en-US" altLang="en-US" sz="3200" u="sng" kern="0" dirty="0" smtClean="0">
                <a:solidFill>
                  <a:srgbClr val="000000"/>
                </a:solidFill>
                <a:latin typeface="Arial"/>
                <a:cs typeface="Times New Roman"/>
              </a:rPr>
              <a:t>Greece developed as a collection of city-states (“polis”)</a:t>
            </a:r>
            <a:endParaRPr lang="en-US" altLang="en-US" sz="3200" u="sng" kern="0" dirty="0">
              <a:solidFill>
                <a:srgbClr val="000000"/>
              </a:solidFill>
              <a:latin typeface="Arial"/>
              <a:cs typeface="Times New Roman"/>
            </a:endParaRPr>
          </a:p>
        </p:txBody>
      </p:sp>
    </p:spTree>
    <p:extLst>
      <p:ext uri="{BB962C8B-B14F-4D97-AF65-F5344CB8AC3E}">
        <p14:creationId xmlns:p14="http://schemas.microsoft.com/office/powerpoint/2010/main" val="154180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City-States (“polis”)</a:t>
            </a:r>
            <a:endParaRPr lang="en-US" dirty="0"/>
          </a:p>
        </p:txBody>
      </p:sp>
      <p:sp>
        <p:nvSpPr>
          <p:cNvPr id="3" name="Content Placeholder 2"/>
          <p:cNvSpPr>
            <a:spLocks noGrp="1"/>
          </p:cNvSpPr>
          <p:nvPr>
            <p:ph idx="1"/>
          </p:nvPr>
        </p:nvSpPr>
        <p:spPr/>
        <p:txBody>
          <a:bodyPr>
            <a:normAutofit/>
          </a:bodyPr>
          <a:lstStyle/>
          <a:p>
            <a:r>
              <a:rPr lang="en-US" sz="2400" u="sng" dirty="0" smtClean="0"/>
              <a:t>The two most famous Greek city-states were:</a:t>
            </a:r>
          </a:p>
          <a:p>
            <a:pPr marL="0" indent="0">
              <a:buNone/>
            </a:pPr>
            <a:r>
              <a:rPr lang="en-US" sz="2400" dirty="0" smtClean="0"/>
              <a:t>               </a:t>
            </a:r>
            <a:r>
              <a:rPr lang="en-US" sz="2400" b="1" u="sng" dirty="0" smtClean="0"/>
              <a:t>Athens</a:t>
            </a:r>
            <a:endParaRPr lang="en-US" sz="2400" b="1" u="sng" dirty="0"/>
          </a:p>
          <a:p>
            <a:pPr marL="0" indent="0">
              <a:buNone/>
            </a:pPr>
            <a:r>
              <a:rPr lang="en-US" sz="2400" dirty="0" smtClean="0"/>
              <a:t>                                                                             </a:t>
            </a:r>
            <a:r>
              <a:rPr lang="en-US" sz="2400" b="1" u="sng" dirty="0" smtClean="0"/>
              <a:t>Sparta</a:t>
            </a:r>
          </a:p>
        </p:txBody>
      </p:sp>
      <p:pic>
        <p:nvPicPr>
          <p:cNvPr id="4" name="Picture 3"/>
          <p:cNvPicPr>
            <a:picLocks noChangeAspect="1"/>
          </p:cNvPicPr>
          <p:nvPr/>
        </p:nvPicPr>
        <p:blipFill>
          <a:blip r:embed="rId2" cstate="print"/>
          <a:stretch>
            <a:fillRect/>
          </a:stretch>
        </p:blipFill>
        <p:spPr>
          <a:xfrm>
            <a:off x="7831842" y="3560410"/>
            <a:ext cx="3524250" cy="1876425"/>
          </a:xfrm>
          <a:prstGeom prst="rect">
            <a:avLst/>
          </a:prstGeom>
        </p:spPr>
      </p:pic>
      <p:pic>
        <p:nvPicPr>
          <p:cNvPr id="5" name="Picture 4"/>
          <p:cNvPicPr>
            <a:picLocks noChangeAspect="1"/>
          </p:cNvPicPr>
          <p:nvPr/>
        </p:nvPicPr>
        <p:blipFill>
          <a:blip r:embed="rId3" cstate="print"/>
          <a:stretch>
            <a:fillRect/>
          </a:stretch>
        </p:blipFill>
        <p:spPr>
          <a:xfrm>
            <a:off x="2589212" y="3086024"/>
            <a:ext cx="4019933" cy="2825198"/>
          </a:xfrm>
          <a:prstGeom prst="rect">
            <a:avLst/>
          </a:prstGeom>
        </p:spPr>
      </p:pic>
    </p:spTree>
    <p:extLst>
      <p:ext uri="{BB962C8B-B14F-4D97-AF65-F5344CB8AC3E}">
        <p14:creationId xmlns:p14="http://schemas.microsoft.com/office/powerpoint/2010/main" val="970584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stretch>
            <a:fillRect/>
          </a:stretch>
        </p:blipFill>
        <p:spPr>
          <a:xfrm>
            <a:off x="4134970" y="1348776"/>
            <a:ext cx="5827593" cy="5071796"/>
          </a:xfrm>
          <a:prstGeom prst="rect">
            <a:avLst/>
          </a:prstGeom>
        </p:spPr>
      </p:pic>
      <p:sp>
        <p:nvSpPr>
          <p:cNvPr id="7" name="TextBox 6"/>
          <p:cNvSpPr txBox="1"/>
          <p:nvPr/>
        </p:nvSpPr>
        <p:spPr>
          <a:xfrm>
            <a:off x="2512861" y="144379"/>
            <a:ext cx="9071810" cy="646331"/>
          </a:xfrm>
          <a:prstGeom prst="rect">
            <a:avLst/>
          </a:prstGeom>
          <a:noFill/>
        </p:spPr>
        <p:txBody>
          <a:bodyPr wrap="square" rtlCol="0">
            <a:spAutoFit/>
          </a:bodyPr>
          <a:lstStyle/>
          <a:p>
            <a:pPr algn="ctr"/>
            <a:r>
              <a:rPr lang="en-US" sz="3600" dirty="0" smtClean="0"/>
              <a:t>Athens and Sparta</a:t>
            </a:r>
            <a:endParaRPr lang="en-US" sz="3600" dirty="0"/>
          </a:p>
        </p:txBody>
      </p:sp>
      <p:sp>
        <p:nvSpPr>
          <p:cNvPr id="8" name="Oval 7"/>
          <p:cNvSpPr/>
          <p:nvPr/>
        </p:nvSpPr>
        <p:spPr>
          <a:xfrm>
            <a:off x="6629400" y="4307305"/>
            <a:ext cx="1371600" cy="7459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a:xfrm>
            <a:off x="7425188" y="3494496"/>
            <a:ext cx="1408298" cy="780356"/>
          </a:xfrm>
          <a:prstGeom prst="rect">
            <a:avLst/>
          </a:prstGeom>
        </p:spPr>
      </p:pic>
    </p:spTree>
    <p:extLst>
      <p:ext uri="{BB962C8B-B14F-4D97-AF65-F5344CB8AC3E}">
        <p14:creationId xmlns:p14="http://schemas.microsoft.com/office/powerpoint/2010/main" val="2731847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Features of Athens and Sparta</a:t>
            </a:r>
            <a:endParaRPr lang="en-US" dirty="0"/>
          </a:p>
        </p:txBody>
      </p:sp>
      <p:sp>
        <p:nvSpPr>
          <p:cNvPr id="3" name="Content Placeholder 2"/>
          <p:cNvSpPr>
            <a:spLocks noGrp="1"/>
          </p:cNvSpPr>
          <p:nvPr>
            <p:ph idx="1"/>
          </p:nvPr>
        </p:nvSpPr>
        <p:spPr/>
        <p:txBody>
          <a:bodyPr>
            <a:normAutofit/>
          </a:bodyPr>
          <a:lstStyle/>
          <a:p>
            <a:r>
              <a:rPr lang="en-US" sz="2400" u="sng" dirty="0" smtClean="0"/>
              <a:t>Common language</a:t>
            </a:r>
          </a:p>
          <a:p>
            <a:r>
              <a:rPr lang="en-US" sz="2400" u="sng" dirty="0" smtClean="0"/>
              <a:t>Shared heroes</a:t>
            </a:r>
          </a:p>
          <a:p>
            <a:r>
              <a:rPr lang="en-US" sz="2400" u="sng" dirty="0" smtClean="0"/>
              <a:t>Olympic games</a:t>
            </a:r>
          </a:p>
          <a:p>
            <a:r>
              <a:rPr lang="en-US" sz="2400" u="sng" dirty="0" smtClean="0"/>
              <a:t>Same gods and religious beliefs</a:t>
            </a:r>
            <a:endParaRPr lang="en-US" sz="2400" u="sng" dirty="0"/>
          </a:p>
        </p:txBody>
      </p:sp>
    </p:spTree>
    <p:extLst>
      <p:ext uri="{BB962C8B-B14F-4D97-AF65-F5344CB8AC3E}">
        <p14:creationId xmlns:p14="http://schemas.microsoft.com/office/powerpoint/2010/main" val="4146521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Athens</a:t>
            </a:r>
            <a:endParaRPr lang="en-US" dirty="0"/>
          </a:p>
        </p:txBody>
      </p:sp>
      <p:sp>
        <p:nvSpPr>
          <p:cNvPr id="3" name="Content Placeholder 2"/>
          <p:cNvSpPr>
            <a:spLocks noGrp="1"/>
          </p:cNvSpPr>
          <p:nvPr>
            <p:ph idx="1"/>
          </p:nvPr>
        </p:nvSpPr>
        <p:spPr>
          <a:xfrm>
            <a:off x="1928191" y="1590261"/>
            <a:ext cx="9576421" cy="4870174"/>
          </a:xfrm>
        </p:spPr>
        <p:txBody>
          <a:bodyPr/>
          <a:lstStyle/>
          <a:p>
            <a:r>
              <a:rPr lang="en-US" sz="2400" u="sng" dirty="0" smtClean="0"/>
              <a:t>Created the first democracy (type of government where people vote); this was known as </a:t>
            </a:r>
            <a:r>
              <a:rPr lang="en-US" sz="2400" b="1" u="sng" dirty="0" smtClean="0"/>
              <a:t>direct democracy </a:t>
            </a:r>
            <a:r>
              <a:rPr lang="en-US" sz="2400" dirty="0" smtClean="0"/>
              <a:t>and was a form of limited democracy</a:t>
            </a:r>
          </a:p>
          <a:p>
            <a:r>
              <a:rPr lang="en-US" sz="2400" dirty="0" smtClean="0"/>
              <a:t>The U.S. has a representative democracy, where we vote for people to make decisions for us</a:t>
            </a:r>
          </a:p>
          <a:p>
            <a:endParaRPr lang="en-US" sz="2400" dirty="0" smtClean="0"/>
          </a:p>
          <a:p>
            <a:r>
              <a:rPr lang="en-US" sz="2400" u="sng" dirty="0" smtClean="0"/>
              <a:t>Athens valued education, literature, art, mathematics, architecture, science, and philosophy </a:t>
            </a:r>
          </a:p>
          <a:p>
            <a:r>
              <a:rPr lang="en-US" sz="2400" u="sng" dirty="0" smtClean="0"/>
              <a:t>Traded extensively with other city-states</a:t>
            </a:r>
          </a:p>
          <a:p>
            <a:r>
              <a:rPr lang="en-US" sz="2400" u="sng" dirty="0" smtClean="0"/>
              <a:t>Excellent </a:t>
            </a:r>
            <a:r>
              <a:rPr lang="en-US" sz="2400" u="sng" dirty="0" smtClean="0"/>
              <a:t>education for boys, but not for women</a:t>
            </a:r>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2941051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02280"/>
            <a:ext cx="8911687" cy="648099"/>
          </a:xfrm>
        </p:spPr>
        <p:txBody>
          <a:bodyPr/>
          <a:lstStyle/>
          <a:p>
            <a:r>
              <a:rPr lang="en-US" dirty="0" smtClean="0"/>
              <a:t>Direct Democracy</a:t>
            </a:r>
            <a:endParaRPr lang="en-US" dirty="0"/>
          </a:p>
        </p:txBody>
      </p:sp>
      <p:sp>
        <p:nvSpPr>
          <p:cNvPr id="3" name="Content Placeholder 2"/>
          <p:cNvSpPr>
            <a:spLocks noGrp="1"/>
          </p:cNvSpPr>
          <p:nvPr>
            <p:ph idx="1"/>
          </p:nvPr>
        </p:nvSpPr>
        <p:spPr>
          <a:xfrm>
            <a:off x="2592925" y="1268431"/>
            <a:ext cx="8915400" cy="3777622"/>
          </a:xfrm>
        </p:spPr>
        <p:txBody>
          <a:bodyPr/>
          <a:lstStyle/>
          <a:p>
            <a:r>
              <a:rPr lang="en-US" dirty="0"/>
              <a:t>“Direct participation was the key to Athenian democracy. In the Assembly, every male citizen was not only entitled to attend as often as he pleased but also had the right to debate, offer amendments, and vote on proposals. Every man had a say in whether to declare war or stay in peace. Basically any thing that required a government decision, all </a:t>
            </a:r>
            <a:r>
              <a:rPr lang="en-US" u="sng" dirty="0"/>
              <a:t>male</a:t>
            </a:r>
            <a:r>
              <a:rPr lang="en-US" dirty="0"/>
              <a:t> citizens were allowed to participate in.”</a:t>
            </a:r>
          </a:p>
          <a:p>
            <a:endParaRPr lang="en-US" dirty="0"/>
          </a:p>
        </p:txBody>
      </p:sp>
      <p:pic>
        <p:nvPicPr>
          <p:cNvPr id="5" name="Picture 4"/>
          <p:cNvPicPr>
            <a:picLocks noChangeAspect="1"/>
          </p:cNvPicPr>
          <p:nvPr/>
        </p:nvPicPr>
        <p:blipFill>
          <a:blip r:embed="rId2" cstate="print"/>
          <a:stretch>
            <a:fillRect/>
          </a:stretch>
        </p:blipFill>
        <p:spPr>
          <a:xfrm>
            <a:off x="5241147" y="3157242"/>
            <a:ext cx="3615241" cy="3633531"/>
          </a:xfrm>
          <a:prstGeom prst="rect">
            <a:avLst/>
          </a:prstGeom>
        </p:spPr>
      </p:pic>
    </p:spTree>
    <p:extLst>
      <p:ext uri="{BB962C8B-B14F-4D97-AF65-F5344CB8AC3E}">
        <p14:creationId xmlns:p14="http://schemas.microsoft.com/office/powerpoint/2010/main" val="3132056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If you think the U.S. is so much better…</a:t>
            </a:r>
            <a:endParaRPr lang="en-US" dirty="0"/>
          </a:p>
        </p:txBody>
      </p:sp>
      <p:sp>
        <p:nvSpPr>
          <p:cNvPr id="3" name="Content Placeholder 2"/>
          <p:cNvSpPr>
            <a:spLocks noGrp="1"/>
          </p:cNvSpPr>
          <p:nvPr>
            <p:ph idx="1"/>
          </p:nvPr>
        </p:nvSpPr>
        <p:spPr/>
        <p:txBody>
          <a:bodyPr/>
          <a:lstStyle/>
          <a:p>
            <a:r>
              <a:rPr lang="en-US" sz="2800" dirty="0"/>
              <a:t>Some southern states did not let African Americans vote until the 1960s (Voting Rights Act 1965) </a:t>
            </a:r>
          </a:p>
          <a:p>
            <a:r>
              <a:rPr lang="en-US" sz="2800" dirty="0"/>
              <a:t>Women could not vote in the U.S. until 1920 (19th Amendment)</a:t>
            </a:r>
          </a:p>
          <a:p>
            <a:r>
              <a:rPr lang="en-US" sz="2800" dirty="0"/>
              <a:t>Eighteen year olds could not vote until the late </a:t>
            </a:r>
            <a:r>
              <a:rPr lang="en-US" sz="2800" dirty="0" smtClean="0"/>
              <a:t>1970s</a:t>
            </a:r>
            <a:endParaRPr lang="en-US" sz="2800" dirty="0"/>
          </a:p>
          <a:p>
            <a:endParaRPr lang="en-US" dirty="0"/>
          </a:p>
        </p:txBody>
      </p:sp>
    </p:spTree>
    <p:extLst>
      <p:ext uri="{BB962C8B-B14F-4D97-AF65-F5344CB8AC3E}">
        <p14:creationId xmlns:p14="http://schemas.microsoft.com/office/powerpoint/2010/main" val="2542186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2014</TotalTime>
  <Words>543</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Times New Roman</vt:lpstr>
      <vt:lpstr>Wingdings</vt:lpstr>
      <vt:lpstr>Wingdings 3</vt:lpstr>
      <vt:lpstr>Wisp</vt:lpstr>
      <vt:lpstr>Warm Up</vt:lpstr>
      <vt:lpstr>Classical Civilizations: Greece and Rome</vt:lpstr>
      <vt:lpstr>Geography of Greece (1750 B.C. – 133 B.C.)</vt:lpstr>
      <vt:lpstr>City-States (“polis”)</vt:lpstr>
      <vt:lpstr>PowerPoint Presentation</vt:lpstr>
      <vt:lpstr>Common Features of Athens and Sparta</vt:lpstr>
      <vt:lpstr>Athens</vt:lpstr>
      <vt:lpstr>Direct Democracy</vt:lpstr>
      <vt:lpstr>Remember! If you think the U.S. is so much better…</vt:lpstr>
      <vt:lpstr>Greek Philosophers</vt:lpstr>
      <vt:lpstr>Sparta</vt:lpstr>
      <vt:lpstr>Greek Achievements and Contributions</vt:lpstr>
      <vt:lpstr>Alexander the Great (Or Not So Great?)</vt:lpstr>
      <vt:lpstr>Hellenistic Age</vt:lpstr>
      <vt:lpstr>Hellenistic Architectural Influences in the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(Silent Work)</dc:title>
  <dc:creator>Luke Stewart</dc:creator>
  <cp:lastModifiedBy>Stewart, John L.</cp:lastModifiedBy>
  <cp:revision>80</cp:revision>
  <dcterms:created xsi:type="dcterms:W3CDTF">2014-09-08T19:29:46Z</dcterms:created>
  <dcterms:modified xsi:type="dcterms:W3CDTF">2015-09-02T10:57:01Z</dcterms:modified>
</cp:coreProperties>
</file>