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AD443-8E70-47EA-92B5-157C39119CCE}" type="datetimeFigureOut">
              <a:rPr lang="en-US" smtClean="0"/>
              <a:t>10/14/2015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B0FD0-5112-4536-8F2A-CC26FF2630EF}" type="slidenum">
              <a:rPr lang="en-US" smtClean="0"/>
              <a:t>‹#›</a:t>
            </a:fld>
            <a:endParaRPr lang="en-US"/>
          </a:p>
        </p:txBody>
      </p:sp>
    </p:spTree>
    <p:extLst>
      <p:ext uri="{BB962C8B-B14F-4D97-AF65-F5344CB8AC3E}">
        <p14:creationId xmlns:p14="http://schemas.microsoft.com/office/powerpoint/2010/main" val="71065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fld id="{06BE50D8-3C3D-4AD4-A387-345D3956EE70}" type="slidenum">
              <a:rPr lang="en-US" altLang="en-US" sz="1200"/>
              <a:pPr/>
              <a:t>4</a:t>
            </a:fld>
            <a:endParaRPr lang="en-US" altLang="en-US" sz="1200"/>
          </a:p>
        </p:txBody>
      </p:sp>
    </p:spTree>
    <p:extLst>
      <p:ext uri="{BB962C8B-B14F-4D97-AF65-F5344CB8AC3E}">
        <p14:creationId xmlns:p14="http://schemas.microsoft.com/office/powerpoint/2010/main" val="236079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71338AB-23DA-4703-803E-8CB4553BC0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222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1618DCC-8468-47B8-968A-AC6F962D88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79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AA1DFF-47DA-4DCB-A0A9-1E44FEEECD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835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A06614-9EFE-413D-9A36-4306C28436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45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3FC200F-2AD4-4406-A2E9-2639E64C6F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3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9751A05-2A46-419D-9FDF-D52D3DFF6E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919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2C78716-CFDD-4A65-9C0B-3F77D3CB8A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358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212D87B-0A39-488B-BEE4-EAF039C1FB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85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0D2E5B-1851-41D9-A629-7AE554985A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385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B51E071-46F1-4418-97D1-2ED480A26B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565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87093D-D510-46C8-A0C7-3733E177B8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855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00"/>
            </a:gs>
            <a:gs pos="100000">
              <a:srgbClr val="FFFFE5"/>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panose="02020603050405020304" pitchFamily="18" charset="0"/>
              </a:defRPr>
            </a:lvl1pPr>
          </a:lstStyle>
          <a:p>
            <a:pPr fontAlgn="base">
              <a:spcBef>
                <a:spcPct val="0"/>
              </a:spcBef>
              <a:spcAft>
                <a:spcPct val="0"/>
              </a:spcAft>
            </a:pPr>
            <a:fld id="{DFB44DF2-9015-41FA-8181-9BCE3FE5D975}"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44511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B7"/>
            </a:gs>
            <a:gs pos="100000">
              <a:srgbClr val="636363"/>
            </a:gs>
          </a:gsLst>
          <a:path path="shape">
            <a:fillToRect l="50000" t="50000" r="50000" b="50000"/>
          </a:path>
        </a:gradFill>
        <a:effectLst/>
      </p:bgPr>
    </p:bg>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1"/>
            <a:ext cx="3187700" cy="49006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524000"/>
            <a:ext cx="3179763" cy="4889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6" name="WordArt 7"/>
          <p:cNvSpPr>
            <a:spLocks noChangeArrowheads="1" noChangeShapeType="1" noTextEdit="1"/>
          </p:cNvSpPr>
          <p:nvPr/>
        </p:nvSpPr>
        <p:spPr bwMode="auto">
          <a:xfrm>
            <a:off x="2133600" y="533401"/>
            <a:ext cx="8001000" cy="7524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400" b="1" kern="10">
                <a:ln w="9525">
                  <a:solidFill>
                    <a:srgbClr val="000000"/>
                  </a:solidFill>
                  <a:round/>
                  <a:headEnd/>
                  <a:tailEnd/>
                </a:ln>
                <a:solidFill>
                  <a:srgbClr val="FFFFFF"/>
                </a:solidFill>
                <a:effectLst>
                  <a:outerShdw dist="35921" dir="2700000" algn="ctr" rotWithShape="0">
                    <a:srgbClr val="808080"/>
                  </a:outerShdw>
                </a:effectLst>
                <a:latin typeface="Arial" panose="020B0604020202020204" pitchFamily="34" charset="0"/>
                <a:cs typeface="Arial" panose="020B0604020202020204" pitchFamily="34" charset="0"/>
              </a:rPr>
              <a:t>The Age of Absolute Monarchs</a:t>
            </a:r>
          </a:p>
        </p:txBody>
      </p:sp>
    </p:spTree>
    <p:extLst>
      <p:ext uri="{BB962C8B-B14F-4D97-AF65-F5344CB8AC3E}">
        <p14:creationId xmlns:p14="http://schemas.microsoft.com/office/powerpoint/2010/main" val="330259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28626"/>
            <a:ext cx="8840788"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421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6526"/>
            <a:ext cx="8840788"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572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71450"/>
            <a:ext cx="8721725"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946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14300"/>
            <a:ext cx="879792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703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14300"/>
            <a:ext cx="879792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444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71450"/>
            <a:ext cx="8721725"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35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52400"/>
            <a:ext cx="8645525"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341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95250"/>
            <a:ext cx="8721725"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33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086600" y="533400"/>
            <a:ext cx="1881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Overview</a:t>
            </a:r>
          </a:p>
        </p:txBody>
      </p:sp>
      <p:sp>
        <p:nvSpPr>
          <p:cNvPr id="4099" name="Text Box 3"/>
          <p:cNvSpPr txBox="1">
            <a:spLocks noChangeArrowheads="1"/>
          </p:cNvSpPr>
          <p:nvPr/>
        </p:nvSpPr>
        <p:spPr bwMode="auto">
          <a:xfrm>
            <a:off x="6019800" y="1143000"/>
            <a:ext cx="449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a:t>In the 1500s and 1600s, several rulers in Asia and Europe sough to centralize their political power.  Claiming divine right, or authority from God, leaders such as Philip II in Spain and Louis XIV in France gained complete authority over their governments and their subjects.  </a:t>
            </a:r>
          </a:p>
        </p:txBody>
      </p:sp>
      <p:pic>
        <p:nvPicPr>
          <p:cNvPr id="4100" name="Picture 4" descr="http://www.szlachta.org/obraz/thr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533401"/>
            <a:ext cx="399415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1905000" y="5137151"/>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a:t>England resisted the establishment of absolutism.  After a civil war, England’s Parliament enacted a Bill of Rights that limited the English monarch’s powers.</a:t>
            </a:r>
          </a:p>
        </p:txBody>
      </p:sp>
    </p:spTree>
    <p:extLst>
      <p:ext uri="{BB962C8B-B14F-4D97-AF65-F5344CB8AC3E}">
        <p14:creationId xmlns:p14="http://schemas.microsoft.com/office/powerpoint/2010/main" val="361054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ssolve">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086600" y="533400"/>
            <a:ext cx="1881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Overview</a:t>
            </a:r>
          </a:p>
        </p:txBody>
      </p:sp>
      <p:pic>
        <p:nvPicPr>
          <p:cNvPr id="5123" name="Picture 6" descr="http://www.szlachta.org/obraz/thr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533401"/>
            <a:ext cx="399415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8"/>
          <p:cNvSpPr txBox="1">
            <a:spLocks noChangeArrowheads="1"/>
          </p:cNvSpPr>
          <p:nvPr/>
        </p:nvSpPr>
        <p:spPr bwMode="auto">
          <a:xfrm>
            <a:off x="5943600" y="1371600"/>
            <a:ext cx="176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Main Ideas:</a:t>
            </a:r>
          </a:p>
        </p:txBody>
      </p:sp>
      <p:sp>
        <p:nvSpPr>
          <p:cNvPr id="31753" name="Text Box 9"/>
          <p:cNvSpPr txBox="1">
            <a:spLocks noChangeArrowheads="1"/>
          </p:cNvSpPr>
          <p:nvPr/>
        </p:nvSpPr>
        <p:spPr bwMode="auto">
          <a:xfrm>
            <a:off x="6003926" y="1797050"/>
            <a:ext cx="45116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buFontTx/>
              <a:buChar char="•"/>
            </a:pPr>
            <a:r>
              <a:rPr lang="en-US" altLang="en-US"/>
              <a:t> Monarchs acted to establish absolute power</a:t>
            </a:r>
          </a:p>
          <a:p>
            <a:pPr fontAlgn="base">
              <a:spcBef>
                <a:spcPct val="0"/>
              </a:spcBef>
              <a:spcAft>
                <a:spcPct val="0"/>
              </a:spcAft>
              <a:buFontTx/>
              <a:buChar char="•"/>
            </a:pPr>
            <a:r>
              <a:rPr lang="en-US" altLang="en-US"/>
              <a:t> Monarchs used the divine right theory and similar ideas to justify their power</a:t>
            </a:r>
          </a:p>
        </p:txBody>
      </p:sp>
      <p:sp>
        <p:nvSpPr>
          <p:cNvPr id="31754" name="Text Box 10"/>
          <p:cNvSpPr txBox="1">
            <a:spLocks noChangeArrowheads="1"/>
          </p:cNvSpPr>
          <p:nvPr/>
        </p:nvSpPr>
        <p:spPr bwMode="auto">
          <a:xfrm>
            <a:off x="6019801" y="3657600"/>
            <a:ext cx="4359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buFontTx/>
              <a:buChar char="•"/>
            </a:pPr>
            <a:r>
              <a:rPr lang="en-US" altLang="en-US"/>
              <a:t> Parliament and the Puritans in England resisted absolutism</a:t>
            </a:r>
          </a:p>
          <a:p>
            <a:pPr fontAlgn="base">
              <a:spcBef>
                <a:spcPct val="0"/>
              </a:spcBef>
              <a:spcAft>
                <a:spcPct val="0"/>
              </a:spcAft>
              <a:buFontTx/>
              <a:buChar char="•"/>
            </a:pPr>
            <a:r>
              <a:rPr lang="en-US" altLang="en-US"/>
              <a:t> A limited monarchy was established in England</a:t>
            </a:r>
          </a:p>
          <a:p>
            <a:pPr fontAlgn="base">
              <a:spcBef>
                <a:spcPct val="0"/>
              </a:spcBef>
              <a:spcAft>
                <a:spcPct val="0"/>
              </a:spcAft>
            </a:pPr>
            <a:endParaRPr lang="en-US" altLang="en-US"/>
          </a:p>
        </p:txBody>
      </p:sp>
    </p:spTree>
    <p:extLst>
      <p:ext uri="{BB962C8B-B14F-4D97-AF65-F5344CB8AC3E}">
        <p14:creationId xmlns:p14="http://schemas.microsoft.com/office/powerpoint/2010/main" val="93061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dissolve">
                                      <p:cBhvr>
                                        <p:cTn id="12"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utoUpdateAnimBg="0"/>
      <p:bldP spid="3175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58001" y="838200"/>
            <a:ext cx="2176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Absolutism</a:t>
            </a:r>
          </a:p>
        </p:txBody>
      </p:sp>
      <p:sp>
        <p:nvSpPr>
          <p:cNvPr id="6147" name="Text Box 3"/>
          <p:cNvSpPr txBox="1">
            <a:spLocks noChangeArrowheads="1"/>
          </p:cNvSpPr>
          <p:nvPr/>
        </p:nvSpPr>
        <p:spPr bwMode="auto">
          <a:xfrm>
            <a:off x="5867400" y="1524001"/>
            <a:ext cx="464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u="sng"/>
              <a:t>Absolutism</a:t>
            </a:r>
            <a:r>
              <a:rPr lang="en-US" altLang="en-US"/>
              <a:t>: Belief that monarchs hold supreme power, and are responsible only to God.</a:t>
            </a:r>
          </a:p>
        </p:txBody>
      </p:sp>
      <p:sp>
        <p:nvSpPr>
          <p:cNvPr id="5124" name="Text Box 4"/>
          <p:cNvSpPr txBox="1">
            <a:spLocks noChangeArrowheads="1"/>
          </p:cNvSpPr>
          <p:nvPr/>
        </p:nvSpPr>
        <p:spPr bwMode="auto">
          <a:xfrm>
            <a:off x="6248401" y="2711451"/>
            <a:ext cx="34435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buFontTx/>
              <a:buChar char="•"/>
            </a:pPr>
            <a:r>
              <a:rPr lang="en-US" altLang="en-US"/>
              <a:t> King has all power</a:t>
            </a:r>
          </a:p>
          <a:p>
            <a:pPr fontAlgn="base">
              <a:spcBef>
                <a:spcPct val="0"/>
              </a:spcBef>
              <a:spcAft>
                <a:spcPct val="0"/>
              </a:spcAft>
              <a:buFontTx/>
              <a:buChar char="•"/>
            </a:pPr>
            <a:r>
              <a:rPr lang="en-US" altLang="en-US"/>
              <a:t> People have no power</a:t>
            </a:r>
          </a:p>
        </p:txBody>
      </p:sp>
      <p:sp>
        <p:nvSpPr>
          <p:cNvPr id="5125" name="Text Box 5"/>
          <p:cNvSpPr txBox="1">
            <a:spLocks noChangeArrowheads="1"/>
          </p:cNvSpPr>
          <p:nvPr/>
        </p:nvSpPr>
        <p:spPr bwMode="auto">
          <a:xfrm>
            <a:off x="5867400" y="3733801"/>
            <a:ext cx="464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u="sng"/>
              <a:t>Divine Right Theory</a:t>
            </a:r>
            <a:r>
              <a:rPr lang="en-US" altLang="en-US"/>
              <a:t>: Idea that a king gets his authority to rule directly from God.</a:t>
            </a:r>
          </a:p>
        </p:txBody>
      </p:sp>
      <p:sp>
        <p:nvSpPr>
          <p:cNvPr id="5126" name="Text Box 6"/>
          <p:cNvSpPr txBox="1">
            <a:spLocks noChangeArrowheads="1"/>
          </p:cNvSpPr>
          <p:nvPr/>
        </p:nvSpPr>
        <p:spPr bwMode="auto">
          <a:xfrm>
            <a:off x="6248400" y="48768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buFontTx/>
              <a:buChar char="•"/>
            </a:pPr>
            <a:r>
              <a:rPr lang="en-US" altLang="en-US"/>
              <a:t> Kings gain power and centralized governments lose power</a:t>
            </a:r>
          </a:p>
        </p:txBody>
      </p:sp>
      <p:sp>
        <p:nvSpPr>
          <p:cNvPr id="6151" name="Text Box 8"/>
          <p:cNvSpPr txBox="1">
            <a:spLocks noChangeArrowheads="1"/>
          </p:cNvSpPr>
          <p:nvPr/>
        </p:nvSpPr>
        <p:spPr bwMode="auto">
          <a:xfrm>
            <a:off x="1828801" y="4648200"/>
            <a:ext cx="794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endParaRPr lang="en-US" altLang="en-US"/>
          </a:p>
        </p:txBody>
      </p:sp>
      <p:pic>
        <p:nvPicPr>
          <p:cNvPr id="615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1"/>
            <a:ext cx="3894138" cy="484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28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dissolve">
                                      <p:cBhvr>
                                        <p:cTn id="12" dur="500"/>
                                        <p:tgtEl>
                                          <p:spTgt spid="5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dissolve">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5" grpId="0" autoUpdateAnimBg="0"/>
      <p:bldP spid="51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95401"/>
            <a:ext cx="29718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895600" y="457201"/>
            <a:ext cx="6345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4000" b="1" u="sng"/>
              <a:t>ABSOLUTISM IN FRANCE</a:t>
            </a:r>
          </a:p>
        </p:txBody>
      </p:sp>
      <p:pic>
        <p:nvPicPr>
          <p:cNvPr id="71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1295400"/>
            <a:ext cx="2771775" cy="5207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419600"/>
            <a:ext cx="2133600" cy="2101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39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162801" y="228600"/>
            <a:ext cx="1927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3200" b="1" u="sng"/>
              <a:t>Louis XIV</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304801"/>
            <a:ext cx="4233863" cy="63928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le 4"/>
          <p:cNvSpPr>
            <a:spLocks noChangeArrowheads="1"/>
          </p:cNvSpPr>
          <p:nvPr/>
        </p:nvSpPr>
        <p:spPr bwMode="auto">
          <a:xfrm>
            <a:off x="5943601" y="838200"/>
            <a:ext cx="237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Country:</a:t>
            </a:r>
            <a:r>
              <a:rPr lang="en-US" altLang="en-US"/>
              <a:t> France</a:t>
            </a:r>
          </a:p>
        </p:txBody>
      </p:sp>
      <p:sp>
        <p:nvSpPr>
          <p:cNvPr id="8197" name="Rectangle 5"/>
          <p:cNvSpPr>
            <a:spLocks noChangeArrowheads="1"/>
          </p:cNvSpPr>
          <p:nvPr/>
        </p:nvSpPr>
        <p:spPr bwMode="auto">
          <a:xfrm>
            <a:off x="5943601" y="1143000"/>
            <a:ext cx="437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b="1"/>
              <a:t>Years:</a:t>
            </a:r>
            <a:r>
              <a:rPr lang="en-US" altLang="en-US"/>
              <a:t> 1643 – 1715 (72 years!)</a:t>
            </a:r>
          </a:p>
        </p:txBody>
      </p:sp>
      <p:sp>
        <p:nvSpPr>
          <p:cNvPr id="10246" name="Text Box 6"/>
          <p:cNvSpPr txBox="1">
            <a:spLocks noChangeArrowheads="1"/>
          </p:cNvSpPr>
          <p:nvPr/>
        </p:nvSpPr>
        <p:spPr bwMode="auto">
          <a:xfrm>
            <a:off x="5943600" y="1524001"/>
            <a:ext cx="472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2200" b="1"/>
              <a:t>Achievements:</a:t>
            </a:r>
            <a:r>
              <a:rPr lang="en-US" altLang="en-US" sz="2200"/>
              <a:t> Called himself the “Sun King” and said “I am the state.” Strengthened the monarchy, expanded bureaucracy, built palace of Versailles, strongest army in Europe, made France a wealthy cultural center.</a:t>
            </a:r>
          </a:p>
        </p:txBody>
      </p:sp>
      <p:sp>
        <p:nvSpPr>
          <p:cNvPr id="10247" name="Text Box 7"/>
          <p:cNvSpPr txBox="1">
            <a:spLocks noChangeArrowheads="1"/>
          </p:cNvSpPr>
          <p:nvPr/>
        </p:nvSpPr>
        <p:spPr bwMode="auto">
          <a:xfrm>
            <a:off x="5943600" y="4419600"/>
            <a:ext cx="4724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3399"/>
                </a:solidFill>
                <a:latin typeface="Arial Unicode MS" panose="020B0604020202020204" pitchFamily="34" charset="-128"/>
              </a:defRPr>
            </a:lvl1pPr>
            <a:lvl2pPr marL="742950" indent="-285750">
              <a:defRPr sz="2400">
                <a:solidFill>
                  <a:srgbClr val="003399"/>
                </a:solidFill>
                <a:latin typeface="Arial Unicode MS" panose="020B0604020202020204" pitchFamily="34" charset="-128"/>
              </a:defRPr>
            </a:lvl2pPr>
            <a:lvl3pPr marL="1143000" indent="-228600">
              <a:defRPr sz="2400">
                <a:solidFill>
                  <a:srgbClr val="003399"/>
                </a:solidFill>
                <a:latin typeface="Arial Unicode MS" panose="020B0604020202020204" pitchFamily="34" charset="-128"/>
              </a:defRPr>
            </a:lvl3pPr>
            <a:lvl4pPr marL="1600200" indent="-228600">
              <a:defRPr sz="2400">
                <a:solidFill>
                  <a:srgbClr val="003399"/>
                </a:solidFill>
                <a:latin typeface="Arial Unicode MS" panose="020B0604020202020204" pitchFamily="34" charset="-128"/>
              </a:defRPr>
            </a:lvl4pPr>
            <a:lvl5pPr marL="2057400" indent="-228600">
              <a:defRPr sz="2400">
                <a:solidFill>
                  <a:srgbClr val="003399"/>
                </a:solidFill>
                <a:latin typeface="Arial Unicode MS" panose="020B0604020202020204" pitchFamily="34" charset="-128"/>
              </a:defRPr>
            </a:lvl5pPr>
            <a:lvl6pPr marL="2514600" indent="-228600" eaLnBrk="0" fontAlgn="base" hangingPunct="0">
              <a:spcBef>
                <a:spcPct val="0"/>
              </a:spcBef>
              <a:spcAft>
                <a:spcPct val="0"/>
              </a:spcAft>
              <a:defRPr sz="2400">
                <a:solidFill>
                  <a:srgbClr val="003399"/>
                </a:solidFill>
                <a:latin typeface="Arial Unicode MS" panose="020B0604020202020204" pitchFamily="34" charset="-128"/>
              </a:defRPr>
            </a:lvl6pPr>
            <a:lvl7pPr marL="2971800" indent="-228600" eaLnBrk="0" fontAlgn="base" hangingPunct="0">
              <a:spcBef>
                <a:spcPct val="0"/>
              </a:spcBef>
              <a:spcAft>
                <a:spcPct val="0"/>
              </a:spcAft>
              <a:defRPr sz="2400">
                <a:solidFill>
                  <a:srgbClr val="003399"/>
                </a:solidFill>
                <a:latin typeface="Arial Unicode MS" panose="020B0604020202020204" pitchFamily="34" charset="-128"/>
              </a:defRPr>
            </a:lvl7pPr>
            <a:lvl8pPr marL="3429000" indent="-228600" eaLnBrk="0" fontAlgn="base" hangingPunct="0">
              <a:spcBef>
                <a:spcPct val="0"/>
              </a:spcBef>
              <a:spcAft>
                <a:spcPct val="0"/>
              </a:spcAft>
              <a:defRPr sz="2400">
                <a:solidFill>
                  <a:srgbClr val="003399"/>
                </a:solidFill>
                <a:latin typeface="Arial Unicode MS" panose="020B0604020202020204" pitchFamily="34" charset="-128"/>
              </a:defRPr>
            </a:lvl8pPr>
            <a:lvl9pPr marL="3886200" indent="-228600" eaLnBrk="0" fontAlgn="base" hangingPunct="0">
              <a:spcBef>
                <a:spcPct val="0"/>
              </a:spcBef>
              <a:spcAft>
                <a:spcPct val="0"/>
              </a:spcAft>
              <a:defRPr sz="2400">
                <a:solidFill>
                  <a:srgbClr val="003399"/>
                </a:solidFill>
                <a:latin typeface="Arial Unicode MS" panose="020B0604020202020204" pitchFamily="34" charset="-128"/>
              </a:defRPr>
            </a:lvl9pPr>
          </a:lstStyle>
          <a:p>
            <a:pPr fontAlgn="base">
              <a:spcBef>
                <a:spcPct val="0"/>
              </a:spcBef>
              <a:spcAft>
                <a:spcPct val="0"/>
              </a:spcAft>
            </a:pPr>
            <a:r>
              <a:rPr lang="en-US" altLang="en-US" sz="2200" b="1"/>
              <a:t>Downfalls:</a:t>
            </a:r>
            <a:r>
              <a:rPr lang="en-US" altLang="en-US" sz="2200"/>
              <a:t> He used the wealth for his own benefit, peasants starved, numerous wars, never called Estates General. The French monarchy would not survive long after Louis’ death.</a:t>
            </a:r>
          </a:p>
        </p:txBody>
      </p:sp>
    </p:spTree>
    <p:extLst>
      <p:ext uri="{BB962C8B-B14F-4D97-AF65-F5344CB8AC3E}">
        <p14:creationId xmlns:p14="http://schemas.microsoft.com/office/powerpoint/2010/main" val="3985978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dissolve">
                                      <p:cBhvr>
                                        <p:cTn id="1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P spid="1024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95250"/>
            <a:ext cx="8721725"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55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71450"/>
            <a:ext cx="8721725"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12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81534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685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99"/>
            </a:solidFill>
            <a:effectLst/>
            <a:latin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99"/>
            </a:solidFill>
            <a:effectLst/>
            <a:latin typeface="Arial Unicode MS"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Widescreen</PresentationFormat>
  <Paragraphs>23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 Unicode MS</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Stewart</dc:creator>
  <cp:lastModifiedBy>Luke Stewart</cp:lastModifiedBy>
  <cp:revision>1</cp:revision>
  <dcterms:created xsi:type="dcterms:W3CDTF">2015-10-14T12:40:47Z</dcterms:created>
  <dcterms:modified xsi:type="dcterms:W3CDTF">2015-10-14T12:40:56Z</dcterms:modified>
</cp:coreProperties>
</file>